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9"/>
  </p:notesMasterIdLst>
  <p:sldIdLst>
    <p:sldId id="256" r:id="rId2"/>
    <p:sldId id="283" r:id="rId3"/>
    <p:sldId id="258" r:id="rId4"/>
    <p:sldId id="259" r:id="rId5"/>
    <p:sldId id="260" r:id="rId6"/>
    <p:sldId id="285" r:id="rId7"/>
    <p:sldId id="261" r:id="rId8"/>
    <p:sldId id="262" r:id="rId9"/>
    <p:sldId id="269" r:id="rId10"/>
    <p:sldId id="268" r:id="rId11"/>
    <p:sldId id="263" r:id="rId12"/>
    <p:sldId id="264" r:id="rId13"/>
    <p:sldId id="265" r:id="rId14"/>
    <p:sldId id="266" r:id="rId15"/>
    <p:sldId id="267" r:id="rId16"/>
    <p:sldId id="270" r:id="rId17"/>
    <p:sldId id="272" r:id="rId18"/>
    <p:sldId id="271" r:id="rId19"/>
    <p:sldId id="273" r:id="rId20"/>
    <p:sldId id="276" r:id="rId21"/>
    <p:sldId id="277" r:id="rId22"/>
    <p:sldId id="275" r:id="rId23"/>
    <p:sldId id="274" r:id="rId24"/>
    <p:sldId id="278" r:id="rId25"/>
    <p:sldId id="279" r:id="rId26"/>
    <p:sldId id="280" r:id="rId27"/>
    <p:sldId id="281"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38" d="100"/>
          <a:sy n="38" d="100"/>
        </p:scale>
        <p:origin x="-78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534183-4145-49CB-BFC6-CCD4385F73AC}" type="datetimeFigureOut">
              <a:rPr lang="en-US" smtClean="0"/>
              <a:pPr/>
              <a:t>2/18/2014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157B02-E2CA-4B40-87AC-D27FAA70753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F157B02-E2CA-4B40-87AC-D27FAA707537}"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F157B02-E2CA-4B40-87AC-D27FAA707537}"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096279E-E49F-4CA1-B298-39D663549838}" type="datetimeFigureOut">
              <a:rPr lang="en-US" smtClean="0"/>
              <a:pPr/>
              <a:t>2/18/2014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D0B7363-3785-452F-8AB0-5CC03C52BB0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096279E-E49F-4CA1-B298-39D663549838}" type="datetimeFigureOut">
              <a:rPr lang="en-US" smtClean="0"/>
              <a:pPr/>
              <a:t>2/18/2014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D0B7363-3785-452F-8AB0-5CC03C52BB0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096279E-E49F-4CA1-B298-39D663549838}" type="datetimeFigureOut">
              <a:rPr lang="en-US" smtClean="0"/>
              <a:pPr/>
              <a:t>2/18/2014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D0B7363-3785-452F-8AB0-5CC03C52BB0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096279E-E49F-4CA1-B298-39D663549838}" type="datetimeFigureOut">
              <a:rPr lang="en-US" smtClean="0"/>
              <a:pPr/>
              <a:t>2/18/2014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D0B7363-3785-452F-8AB0-5CC03C52BB0A}"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096279E-E49F-4CA1-B298-39D663549838}" type="datetimeFigureOut">
              <a:rPr lang="en-US" smtClean="0"/>
              <a:pPr/>
              <a:t>2/18/2014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D0B7363-3785-452F-8AB0-5CC03C52BB0A}"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096279E-E49F-4CA1-B298-39D663549838}" type="datetimeFigureOut">
              <a:rPr lang="en-US" smtClean="0"/>
              <a:pPr/>
              <a:t>2/18/2014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D0B7363-3785-452F-8AB0-5CC03C52BB0A}"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096279E-E49F-4CA1-B298-39D663549838}" type="datetimeFigureOut">
              <a:rPr lang="en-US" smtClean="0"/>
              <a:pPr/>
              <a:t>2/18/2014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D0B7363-3785-452F-8AB0-5CC03C52BB0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096279E-E49F-4CA1-B298-39D663549838}" type="datetimeFigureOut">
              <a:rPr lang="en-US" smtClean="0"/>
              <a:pPr/>
              <a:t>2/18/2014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D0B7363-3785-452F-8AB0-5CC03C52BB0A}"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096279E-E49F-4CA1-B298-39D663549838}" type="datetimeFigureOut">
              <a:rPr lang="en-US" smtClean="0"/>
              <a:pPr/>
              <a:t>2/18/2014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D0B7363-3785-452F-8AB0-5CC03C52BB0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096279E-E49F-4CA1-B298-39D663549838}" type="datetimeFigureOut">
              <a:rPr lang="en-US" smtClean="0"/>
              <a:pPr/>
              <a:t>2/18/2014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D0B7363-3785-452F-8AB0-5CC03C52BB0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096279E-E49F-4CA1-B298-39D663549838}" type="datetimeFigureOut">
              <a:rPr lang="en-US" smtClean="0"/>
              <a:pPr/>
              <a:t>2/18/2014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D0B7363-3785-452F-8AB0-5CC03C52BB0A}"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096279E-E49F-4CA1-B298-39D663549838}" type="datetimeFigureOut">
              <a:rPr lang="en-US" smtClean="0"/>
              <a:pPr/>
              <a:t>2/18/2014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D0B7363-3785-452F-8AB0-5CC03C52BB0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www.drugs.com/drug-class/antitussives.html" TargetMode="External"/><Relationship Id="rId3" Type="http://schemas.openxmlformats.org/officeDocument/2006/relationships/hyperlink" Target="http://www.drugs.com/pro/guaifenesin-dm-nr.html" TargetMode="External"/><Relationship Id="rId7" Type="http://schemas.openxmlformats.org/officeDocument/2006/relationships/hyperlink" Target="http://www.medindia.net/drugs/therapeutic-classification/antitussives.htm" TargetMode="External"/><Relationship Id="rId2" Type="http://schemas.openxmlformats.org/officeDocument/2006/relationships/hyperlink" Target="https://online.epocrates.com/u/10736/guaifenesin/Pharmacology" TargetMode="External"/><Relationship Id="rId1" Type="http://schemas.openxmlformats.org/officeDocument/2006/relationships/slideLayout" Target="../slideLayouts/slideLayout2.xml"/><Relationship Id="rId6" Type="http://schemas.openxmlformats.org/officeDocument/2006/relationships/hyperlink" Target="http://www.medindia.net/doctors/drug_information/hydrocodone_chlorpheniramine.htm" TargetMode="External"/><Relationship Id="rId5" Type="http://schemas.openxmlformats.org/officeDocument/2006/relationships/hyperlink" Target="http://www.rxlist.com/codeine-sulfate-drug/clinical-pharmacology.htm" TargetMode="External"/><Relationship Id="rId4" Type="http://schemas.openxmlformats.org/officeDocument/2006/relationships/hyperlink" Target="http://www.infomed.ch/100drugs/codphar.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1066799"/>
          </a:xfrm>
        </p:spPr>
        <p:txBody>
          <a:bodyPr/>
          <a:lstStyle/>
          <a:p>
            <a:pPr algn="just"/>
            <a:r>
              <a:rPr lang="en-US" dirty="0" smtClean="0">
                <a:latin typeface="Algerian" pitchFamily="82" charset="0"/>
              </a:rPr>
              <a:t>       ANTITUSSIVES</a:t>
            </a:r>
            <a:endParaRPr lang="en-US" dirty="0">
              <a:latin typeface="Algerian" pitchFamily="82" charset="0"/>
            </a:endParaRPr>
          </a:p>
        </p:txBody>
      </p:sp>
      <p:sp>
        <p:nvSpPr>
          <p:cNvPr id="4" name="Subtitle 3"/>
          <p:cNvSpPr>
            <a:spLocks noGrp="1"/>
          </p:cNvSpPr>
          <p:nvPr>
            <p:ph type="subTitle" idx="1"/>
          </p:nvPr>
        </p:nvSpPr>
        <p:spPr/>
        <p:txBody>
          <a:bodyPr/>
          <a:lstStyle/>
          <a:p>
            <a:endParaRPr lang="en-US"/>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smtClean="0">
                <a:latin typeface="Arial" pitchFamily="34" charset="0"/>
                <a:cs typeface="Arial" pitchFamily="34" charset="0"/>
              </a:rPr>
              <a:t>Codeine sulfate is an opioid analgesic, related to morphine, but with less potent analgesic properties. Codeine is selective for the mu receptor, but with a much weaker affinity than morphine. The analgesic properties of codeine have been speculated to come from its conversion to morphine, although the exact mechanism of analgesic action remains unknown.</a:t>
            </a:r>
            <a:endParaRPr lang="en-US" sz="2400" dirty="0">
              <a:latin typeface="Arial" pitchFamily="34" charset="0"/>
              <a:cs typeface="Arial" pitchFamily="34" charset="0"/>
            </a:endParaRPr>
          </a:p>
        </p:txBody>
      </p:sp>
      <p:sp>
        <p:nvSpPr>
          <p:cNvPr id="2" name="Title 1"/>
          <p:cNvSpPr>
            <a:spLocks noGrp="1"/>
          </p:cNvSpPr>
          <p:nvPr>
            <p:ph type="title"/>
          </p:nvPr>
        </p:nvSpPr>
        <p:spPr>
          <a:xfrm>
            <a:off x="304800" y="533400"/>
            <a:ext cx="8229600" cy="838200"/>
          </a:xfrm>
        </p:spPr>
        <p:txBody>
          <a:bodyPr>
            <a:noAutofit/>
          </a:bodyPr>
          <a:lstStyle/>
          <a:p>
            <a:r>
              <a:rPr lang="en-US" sz="3600" b="1" dirty="0" smtClean="0">
                <a:latin typeface="Algerian" pitchFamily="82" charset="0"/>
              </a:rPr>
              <a:t>Mechanism of Action:</a:t>
            </a:r>
            <a:br>
              <a:rPr lang="en-US" sz="3600" b="1" dirty="0" smtClean="0">
                <a:latin typeface="Algerian" pitchFamily="82" charset="0"/>
              </a:rPr>
            </a:br>
            <a:endParaRPr lang="en-US" sz="3600" dirty="0">
              <a:latin typeface="Algerian" pitchFamily="82"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b="1" dirty="0" smtClean="0">
                <a:latin typeface="Arial" pitchFamily="34" charset="0"/>
                <a:cs typeface="Arial" pitchFamily="34" charset="0"/>
              </a:rPr>
              <a:t>Bioavailability</a:t>
            </a:r>
            <a:r>
              <a:rPr lang="en-US" sz="2400" dirty="0" smtClean="0">
                <a:latin typeface="Arial" pitchFamily="34" charset="0"/>
                <a:cs typeface="Arial" pitchFamily="34" charset="0"/>
              </a:rPr>
              <a:t>           50%</a:t>
            </a:r>
            <a:endParaRPr lang="en-US" sz="2400" b="1" dirty="0" smtClean="0">
              <a:latin typeface="Arial" pitchFamily="34" charset="0"/>
              <a:cs typeface="Arial" pitchFamily="34" charset="0"/>
            </a:endParaRPr>
          </a:p>
          <a:p>
            <a:r>
              <a:rPr lang="en-US" sz="2400" b="1" dirty="0" smtClean="0">
                <a:latin typeface="Arial" pitchFamily="34" charset="0"/>
                <a:cs typeface="Arial" pitchFamily="34" charset="0"/>
              </a:rPr>
              <a:t>Peak plasma level    </a:t>
            </a:r>
            <a:r>
              <a:rPr lang="en-US" sz="2400" dirty="0" smtClean="0">
                <a:latin typeface="Arial" pitchFamily="34" charset="0"/>
                <a:cs typeface="Arial" pitchFamily="34" charset="0"/>
              </a:rPr>
              <a:t>1 hour</a:t>
            </a:r>
            <a:endParaRPr lang="en-US" sz="2400" b="1" dirty="0" smtClean="0">
              <a:latin typeface="Arial" pitchFamily="34" charset="0"/>
              <a:cs typeface="Arial" pitchFamily="34" charset="0"/>
            </a:endParaRPr>
          </a:p>
          <a:p>
            <a:r>
              <a:rPr lang="en-US" sz="2400" b="1" dirty="0" smtClean="0">
                <a:latin typeface="Arial" pitchFamily="34" charset="0"/>
                <a:cs typeface="Arial" pitchFamily="34" charset="0"/>
              </a:rPr>
              <a:t>Plasma half-life         </a:t>
            </a:r>
            <a:r>
              <a:rPr lang="en-US" sz="2400" dirty="0" smtClean="0">
                <a:latin typeface="Arial" pitchFamily="34" charset="0"/>
                <a:cs typeface="Arial" pitchFamily="34" charset="0"/>
              </a:rPr>
              <a:t>3 to 4 hours</a:t>
            </a:r>
            <a:endParaRPr lang="en-US" sz="2400" b="1" dirty="0" smtClean="0">
              <a:latin typeface="Arial" pitchFamily="34" charset="0"/>
              <a:cs typeface="Arial" pitchFamily="34" charset="0"/>
            </a:endParaRPr>
          </a:p>
          <a:p>
            <a:r>
              <a:rPr lang="en-US" sz="2400" b="1" dirty="0" smtClean="0">
                <a:latin typeface="Arial" pitchFamily="34" charset="0"/>
                <a:cs typeface="Arial" pitchFamily="34" charset="0"/>
              </a:rPr>
              <a:t>Active metabolites    </a:t>
            </a:r>
            <a:r>
              <a:rPr lang="en-US" sz="2400" dirty="0" smtClean="0">
                <a:latin typeface="Arial" pitchFamily="34" charset="0"/>
                <a:cs typeface="Arial" pitchFamily="34" charset="0"/>
              </a:rPr>
              <a:t>several</a:t>
            </a:r>
            <a:endParaRPr lang="en-US" sz="2400" b="1" dirty="0" smtClean="0">
              <a:latin typeface="Arial" pitchFamily="34" charset="0"/>
              <a:cs typeface="Arial" pitchFamily="34" charset="0"/>
            </a:endParaRPr>
          </a:p>
          <a:p>
            <a:r>
              <a:rPr lang="en-US" sz="2400" b="1" dirty="0" smtClean="0">
                <a:latin typeface="Arial" pitchFamily="34" charset="0"/>
                <a:cs typeface="Arial" pitchFamily="34" charset="0"/>
              </a:rPr>
              <a:t>Elimination                </a:t>
            </a:r>
            <a:r>
              <a:rPr lang="en-US" sz="2400" dirty="0" smtClean="0">
                <a:latin typeface="Arial" pitchFamily="34" charset="0"/>
                <a:cs typeface="Arial" pitchFamily="34" charset="0"/>
              </a:rPr>
              <a:t>predominantly extrarenal </a:t>
            </a:r>
            <a:br>
              <a:rPr lang="en-US" sz="2400" dirty="0" smtClean="0">
                <a:latin typeface="Arial" pitchFamily="34" charset="0"/>
                <a:cs typeface="Arial" pitchFamily="34" charset="0"/>
              </a:rPr>
            </a:br>
            <a:endParaRPr lang="en-US" sz="2400" dirty="0">
              <a:latin typeface="Arial" pitchFamily="34" charset="0"/>
              <a:cs typeface="Arial" pitchFamily="34" charset="0"/>
            </a:endParaRPr>
          </a:p>
        </p:txBody>
      </p:sp>
      <p:sp>
        <p:nvSpPr>
          <p:cNvPr id="2" name="Title 1"/>
          <p:cNvSpPr>
            <a:spLocks noGrp="1"/>
          </p:cNvSpPr>
          <p:nvPr>
            <p:ph type="title"/>
          </p:nvPr>
        </p:nvSpPr>
        <p:spPr/>
        <p:txBody>
          <a:bodyPr/>
          <a:lstStyle/>
          <a:p>
            <a:r>
              <a:rPr lang="en-US" b="1" dirty="0" smtClean="0">
                <a:latin typeface="Algerian" pitchFamily="82" charset="0"/>
              </a:rPr>
              <a:t>Pharmacokinetics:</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smtClean="0">
                <a:latin typeface="Arial" pitchFamily="34" charset="0"/>
                <a:cs typeface="Arial" pitchFamily="34" charset="0"/>
              </a:rPr>
              <a:t>Codeine is the </a:t>
            </a:r>
            <a:r>
              <a:rPr lang="en-US" sz="2400" i="1" dirty="0" smtClean="0">
                <a:latin typeface="Arial" pitchFamily="34" charset="0"/>
                <a:cs typeface="Arial" pitchFamily="34" charset="0"/>
              </a:rPr>
              <a:t>cough medicine</a:t>
            </a:r>
            <a:r>
              <a:rPr lang="en-US" sz="2400" dirty="0" smtClean="0">
                <a:latin typeface="Arial" pitchFamily="34" charset="0"/>
                <a:cs typeface="Arial" pitchFamily="34" charset="0"/>
              </a:rPr>
              <a:t> to which all other antitussive drugs are compared. </a:t>
            </a:r>
          </a:p>
          <a:p>
            <a:r>
              <a:rPr lang="en-US" sz="2400" dirty="0" smtClean="0">
                <a:latin typeface="Arial" pitchFamily="34" charset="0"/>
                <a:cs typeface="Arial" pitchFamily="34" charset="0"/>
              </a:rPr>
              <a:t>Compared to placebos it has been demonstrated to reduce coughing by 40% with a dose of 15 mg and by 60% with a dose of 60 mg. </a:t>
            </a:r>
          </a:p>
          <a:p>
            <a:r>
              <a:rPr lang="en-US" sz="2400" dirty="0" smtClean="0">
                <a:latin typeface="Arial" pitchFamily="34" charset="0"/>
                <a:cs typeface="Arial" pitchFamily="34" charset="0"/>
              </a:rPr>
              <a:t>Other opioids such as hydrocodon are likely to be even stronger but they are also accompanied by much greater risks (respiratory depression, dependence).</a:t>
            </a:r>
            <a:endParaRPr lang="en-US" sz="2400" dirty="0">
              <a:latin typeface="Arial" pitchFamily="34" charset="0"/>
              <a:cs typeface="Arial" pitchFamily="34" charset="0"/>
            </a:endParaRPr>
          </a:p>
        </p:txBody>
      </p:sp>
      <p:sp>
        <p:nvSpPr>
          <p:cNvPr id="2" name="Title 1"/>
          <p:cNvSpPr>
            <a:spLocks noGrp="1"/>
          </p:cNvSpPr>
          <p:nvPr>
            <p:ph type="title"/>
          </p:nvPr>
        </p:nvSpPr>
        <p:spPr/>
        <p:txBody>
          <a:bodyPr/>
          <a:lstStyle/>
          <a:p>
            <a:r>
              <a:rPr lang="en-US" b="1" dirty="0" smtClean="0">
                <a:latin typeface="Algerian" pitchFamily="82" charset="0"/>
              </a:rPr>
              <a:t>Indications:</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229600" cy="5486400"/>
          </a:xfrm>
        </p:spPr>
        <p:txBody>
          <a:bodyPr>
            <a:normAutofit/>
          </a:bodyPr>
          <a:lstStyle/>
          <a:p>
            <a:r>
              <a:rPr lang="en-US" sz="2400" dirty="0" smtClean="0">
                <a:latin typeface="Arial" pitchFamily="34" charset="0"/>
                <a:cs typeface="Arial" pitchFamily="34" charset="0"/>
              </a:rPr>
              <a:t>Codeine is suitable for the treatment of mild and moderate </a:t>
            </a:r>
            <a:r>
              <a:rPr lang="en-US" sz="2400" i="1" dirty="0" smtClean="0">
                <a:latin typeface="Arial" pitchFamily="34" charset="0"/>
                <a:cs typeface="Arial" pitchFamily="34" charset="0"/>
              </a:rPr>
              <a:t>pain</a:t>
            </a:r>
            <a:r>
              <a:rPr lang="en-US" sz="2400" dirty="0" smtClean="0">
                <a:latin typeface="Arial" pitchFamily="34" charset="0"/>
                <a:cs typeface="Arial" pitchFamily="34" charset="0"/>
              </a:rPr>
              <a:t>.</a:t>
            </a:r>
          </a:p>
          <a:p>
            <a:r>
              <a:rPr lang="en-US" sz="2400" dirty="0" smtClean="0">
                <a:latin typeface="Arial" pitchFamily="34" charset="0"/>
                <a:cs typeface="Arial" pitchFamily="34" charset="0"/>
              </a:rPr>
              <a:t> The analgesic action of 30 mg of codeine corresponds approximately to 325-600 mg of paracetamol or aspirin. </a:t>
            </a:r>
          </a:p>
          <a:p>
            <a:r>
              <a:rPr lang="en-US" sz="2400" dirty="0" smtClean="0">
                <a:latin typeface="Arial" pitchFamily="34" charset="0"/>
                <a:cs typeface="Arial" pitchFamily="34" charset="0"/>
              </a:rPr>
              <a:t>Codeine can be combined advantageously with non-opioid analgesics. Aspirin (500 mg), paracetamol (500 mg), or other more recent non-steroidal anti-inflammatory agents can be suitably combined with codeine (30 mg). Such combinations can be used after dental surgery or for tumor pains.</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smtClean="0">
                <a:latin typeface="Arial" pitchFamily="34" charset="0"/>
                <a:cs typeface="Arial" pitchFamily="34" charset="0"/>
              </a:rPr>
              <a:t> Retention of urine</a:t>
            </a:r>
          </a:p>
          <a:p>
            <a:r>
              <a:rPr lang="en-US" sz="2400" dirty="0" smtClean="0">
                <a:latin typeface="Arial" pitchFamily="34" charset="0"/>
                <a:cs typeface="Arial" pitchFamily="34" charset="0"/>
              </a:rPr>
              <a:t> itching</a:t>
            </a:r>
          </a:p>
          <a:p>
            <a:r>
              <a:rPr lang="en-US" sz="2400" dirty="0" smtClean="0">
                <a:latin typeface="Arial" pitchFamily="34" charset="0"/>
                <a:cs typeface="Arial" pitchFamily="34" charset="0"/>
              </a:rPr>
              <a:t> vertigo</a:t>
            </a:r>
          </a:p>
          <a:p>
            <a:r>
              <a:rPr lang="en-US" sz="2400" dirty="0" smtClean="0">
                <a:latin typeface="Arial" pitchFamily="34" charset="0"/>
                <a:cs typeface="Arial" pitchFamily="34" charset="0"/>
              </a:rPr>
              <a:t> palpitations or bradycardia</a:t>
            </a:r>
          </a:p>
          <a:p>
            <a:r>
              <a:rPr lang="en-US" sz="2400" dirty="0" smtClean="0">
                <a:latin typeface="Arial" pitchFamily="34" charset="0"/>
                <a:cs typeface="Arial" pitchFamily="34" charset="0"/>
              </a:rPr>
              <a:t> sweating</a:t>
            </a:r>
          </a:p>
          <a:p>
            <a:r>
              <a:rPr lang="en-US" sz="2400" dirty="0" smtClean="0">
                <a:latin typeface="Arial" pitchFamily="34" charset="0"/>
                <a:cs typeface="Arial" pitchFamily="34" charset="0"/>
              </a:rPr>
              <a:t> mild central nervous effects</a:t>
            </a:r>
            <a:endParaRPr lang="en-US" sz="2400" dirty="0">
              <a:latin typeface="Arial" pitchFamily="34" charset="0"/>
              <a:cs typeface="Arial" pitchFamily="34" charset="0"/>
            </a:endParaRPr>
          </a:p>
        </p:txBody>
      </p:sp>
      <p:sp>
        <p:nvSpPr>
          <p:cNvPr id="2" name="Title 1"/>
          <p:cNvSpPr>
            <a:spLocks noGrp="1"/>
          </p:cNvSpPr>
          <p:nvPr>
            <p:ph type="title"/>
          </p:nvPr>
        </p:nvSpPr>
        <p:spPr/>
        <p:txBody>
          <a:bodyPr/>
          <a:lstStyle/>
          <a:p>
            <a:r>
              <a:rPr lang="en-US" b="1" dirty="0" smtClean="0">
                <a:latin typeface="Algerian" pitchFamily="82" charset="0"/>
                <a:cs typeface="Arial" pitchFamily="34" charset="0"/>
              </a:rPr>
              <a:t>Adverse Reactions</a:t>
            </a:r>
            <a:endParaRPr lang="en-US" dirty="0">
              <a:latin typeface="Algerian" pitchFamily="82"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smtClean="0">
                <a:latin typeface="Arial" pitchFamily="34" charset="0"/>
                <a:cs typeface="Arial" pitchFamily="34" charset="0"/>
              </a:rPr>
              <a:t>The effect of codeine is increased by other drugs with centrally suppressing effects (e.g. alcohol) and by the enzyme inhibitor cimetidine. </a:t>
            </a:r>
          </a:p>
          <a:p>
            <a:r>
              <a:rPr lang="en-US" sz="2400" dirty="0" smtClean="0">
                <a:latin typeface="Arial" pitchFamily="34" charset="0"/>
                <a:cs typeface="Arial" pitchFamily="34" charset="0"/>
              </a:rPr>
              <a:t>Neuroleptic and antidepressive agents can competitively inhibit the enzyme responsible for the analgesic effect of codeine</a:t>
            </a:r>
            <a:endParaRPr lang="en-US" sz="2400" dirty="0">
              <a:latin typeface="Arial" pitchFamily="34" charset="0"/>
              <a:cs typeface="Arial" pitchFamily="34" charset="0"/>
            </a:endParaRPr>
          </a:p>
        </p:txBody>
      </p:sp>
      <p:sp>
        <p:nvSpPr>
          <p:cNvPr id="2" name="Title 1"/>
          <p:cNvSpPr>
            <a:spLocks noGrp="1"/>
          </p:cNvSpPr>
          <p:nvPr>
            <p:ph type="title"/>
          </p:nvPr>
        </p:nvSpPr>
        <p:spPr/>
        <p:txBody>
          <a:bodyPr/>
          <a:lstStyle/>
          <a:p>
            <a:r>
              <a:rPr lang="en-US" b="1" dirty="0" smtClean="0">
                <a:latin typeface="Algerian" pitchFamily="82" charset="0"/>
              </a:rPr>
              <a:t> Interactions:</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457200" y="1646237"/>
            <a:ext cx="8229600" cy="4525963"/>
          </a:xfrm>
        </p:spPr>
        <p:txBody>
          <a:bodyPr>
            <a:normAutofit/>
          </a:bodyPr>
          <a:lstStyle/>
          <a:p>
            <a:r>
              <a:rPr lang="en-US" sz="2400" dirty="0">
                <a:latin typeface="Arial" pitchFamily="34" charset="0"/>
                <a:cs typeface="Arial" pitchFamily="34" charset="0"/>
              </a:rPr>
              <a:t>Expectorants are agents given orally to liquefy respiratory secretions and allow for their easier removal.</a:t>
            </a:r>
          </a:p>
          <a:p>
            <a:r>
              <a:rPr lang="en-US" sz="2400" b="1" dirty="0">
                <a:latin typeface="Arial" pitchFamily="34" charset="0"/>
                <a:cs typeface="Arial" pitchFamily="34" charset="0"/>
              </a:rPr>
              <a:t> Guaifenesin </a:t>
            </a:r>
            <a:r>
              <a:rPr lang="en-US" sz="2400" dirty="0">
                <a:latin typeface="Arial" pitchFamily="34" charset="0"/>
                <a:cs typeface="Arial" pitchFamily="34" charset="0"/>
              </a:rPr>
              <a:t>is the most commonly used expectorant. It is available alone and as an ingredient in many combination cough and cold remedies, although research studies do not support its effectiveness and many authorities do not recommend its use. </a:t>
            </a:r>
            <a:endParaRPr lang="ru-RU" sz="2400" dirty="0">
              <a:latin typeface="Arial" pitchFamily="34" charset="0"/>
              <a:cs typeface="Arial" pitchFamily="34" charset="0"/>
            </a:endParaRPr>
          </a:p>
        </p:txBody>
      </p:sp>
      <p:sp>
        <p:nvSpPr>
          <p:cNvPr id="22530" name="Rectangle 2"/>
          <p:cNvSpPr>
            <a:spLocks noGrp="1" noChangeArrowheads="1"/>
          </p:cNvSpPr>
          <p:nvPr>
            <p:ph type="title"/>
          </p:nvPr>
        </p:nvSpPr>
        <p:spPr/>
        <p:txBody>
          <a:bodyPr/>
          <a:lstStyle/>
          <a:p>
            <a:r>
              <a:rPr lang="en-US" b="1" dirty="0" smtClean="0">
                <a:solidFill>
                  <a:schemeClr val="tx1"/>
                </a:solidFill>
                <a:latin typeface="Algerian" pitchFamily="82" charset="0"/>
              </a:rPr>
              <a:t>Expectorants:</a:t>
            </a:r>
            <a:endParaRPr lang="ru-RU" b="1"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p:txBody>
          <a:bodyPr/>
          <a:lstStyle/>
          <a:p>
            <a:pPr>
              <a:buFont typeface="Wingdings" pitchFamily="2" charset="2"/>
              <a:buNone/>
            </a:pPr>
            <a:r>
              <a:rPr lang="en-US" dirty="0">
                <a:effectLst/>
              </a:rPr>
              <a:t>	</a:t>
            </a:r>
            <a:r>
              <a:rPr lang="ru-RU" dirty="0">
                <a:effectLst/>
                <a:latin typeface="Arial" pitchFamily="34" charset="0"/>
                <a:cs typeface="Arial" pitchFamily="34" charset="0"/>
              </a:rPr>
              <a:t>Other expectorants (hot beverages, potassium iodide, and</a:t>
            </a:r>
            <a:r>
              <a:rPr lang="en-US" dirty="0">
                <a:effectLst/>
                <a:latin typeface="Arial" pitchFamily="34" charset="0"/>
                <a:cs typeface="Arial" pitchFamily="34" charset="0"/>
              </a:rPr>
              <a:t> </a:t>
            </a:r>
            <a:r>
              <a:rPr lang="ru-RU" dirty="0">
                <a:effectLst/>
                <a:latin typeface="Arial" pitchFamily="34" charset="0"/>
                <a:cs typeface="Arial" pitchFamily="34" charset="0"/>
              </a:rPr>
              <a:t>ipecac) stimulate production of watery</a:t>
            </a:r>
            <a:r>
              <a:rPr lang="en-US" dirty="0">
                <a:effectLst/>
                <a:latin typeface="Arial" pitchFamily="34" charset="0"/>
                <a:cs typeface="Arial" pitchFamily="34" charset="0"/>
              </a:rPr>
              <a:t> </a:t>
            </a:r>
            <a:r>
              <a:rPr lang="ru-RU" dirty="0">
                <a:effectLst/>
                <a:latin typeface="Arial" pitchFamily="34" charset="0"/>
                <a:cs typeface="Arial" pitchFamily="34" charset="0"/>
              </a:rPr>
              <a:t>mucus.</a:t>
            </a:r>
            <a:endParaRPr lang="en-US" dirty="0">
              <a:effectLst/>
              <a:latin typeface="Arial" pitchFamily="34" charset="0"/>
              <a:cs typeface="Arial" pitchFamily="34" charset="0"/>
            </a:endParaRPr>
          </a:p>
          <a:p>
            <a:pPr>
              <a:buFont typeface="Wingdings" pitchFamily="2" charset="2"/>
              <a:buNone/>
            </a:pPr>
            <a:endParaRPr lang="ru-RU" dirty="0">
              <a:effectLst/>
            </a:endParaRPr>
          </a:p>
        </p:txBody>
      </p:sp>
      <p:sp>
        <p:nvSpPr>
          <p:cNvPr id="32770" name="Rectangle 2"/>
          <p:cNvSpPr>
            <a:spLocks noGrp="1" noChangeArrowheads="1"/>
          </p:cNvSpPr>
          <p:nvPr>
            <p:ph type="title"/>
          </p:nvPr>
        </p:nvSpPr>
        <p:spPr/>
        <p:txBody>
          <a:bodyPr/>
          <a:lstStyle/>
          <a:p>
            <a:r>
              <a:rPr lang="en-US" b="1" dirty="0" smtClean="0">
                <a:solidFill>
                  <a:schemeClr val="tx1"/>
                </a:solidFill>
                <a:latin typeface="Algerian" pitchFamily="82" charset="0"/>
              </a:rPr>
              <a:t>Expectorants:</a:t>
            </a:r>
            <a:endParaRPr lang="ru-RU" b="1" dirty="0">
              <a:solidFill>
                <a:schemeClr val="tx1"/>
              </a:solidFill>
            </a:endParaRPr>
          </a:p>
        </p:txBody>
      </p:sp>
      <p:pic>
        <p:nvPicPr>
          <p:cNvPr id="32772" name="Picture 4" descr="images"/>
          <p:cNvPicPr>
            <a:picLocks noChangeAspect="1" noChangeArrowheads="1"/>
          </p:cNvPicPr>
          <p:nvPr/>
        </p:nvPicPr>
        <p:blipFill>
          <a:blip r:embed="rId2"/>
          <a:srcRect/>
          <a:stretch>
            <a:fillRect/>
          </a:stretch>
        </p:blipFill>
        <p:spPr bwMode="auto">
          <a:xfrm>
            <a:off x="468313" y="3573463"/>
            <a:ext cx="2808287" cy="2111375"/>
          </a:xfrm>
          <a:prstGeom prst="rect">
            <a:avLst/>
          </a:prstGeom>
          <a:noFill/>
        </p:spPr>
      </p:pic>
      <p:pic>
        <p:nvPicPr>
          <p:cNvPr id="32773" name="Picture 5" descr="acc_akut600"/>
          <p:cNvPicPr>
            <a:picLocks noChangeAspect="1" noChangeArrowheads="1"/>
          </p:cNvPicPr>
          <p:nvPr/>
        </p:nvPicPr>
        <p:blipFill>
          <a:blip r:embed="rId3"/>
          <a:srcRect/>
          <a:stretch>
            <a:fillRect/>
          </a:stretch>
        </p:blipFill>
        <p:spPr bwMode="auto">
          <a:xfrm>
            <a:off x="4211638" y="3429000"/>
            <a:ext cx="3810000" cy="28575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Arial" pitchFamily="34" charset="0"/>
                <a:cs typeface="Arial" pitchFamily="34" charset="0"/>
              </a:rPr>
              <a:t> Guaifenesin is an expectorant, the action of which promotes or facilitates the removal of secretions from the respiratory tract.</a:t>
            </a:r>
            <a:endParaRPr lang="en-US" dirty="0">
              <a:latin typeface="Arial" pitchFamily="34" charset="0"/>
              <a:cs typeface="Arial" pitchFamily="34" charset="0"/>
            </a:endParaRPr>
          </a:p>
        </p:txBody>
      </p:sp>
      <p:sp>
        <p:nvSpPr>
          <p:cNvPr id="2" name="Title 1"/>
          <p:cNvSpPr>
            <a:spLocks noGrp="1"/>
          </p:cNvSpPr>
          <p:nvPr>
            <p:ph type="title"/>
          </p:nvPr>
        </p:nvSpPr>
        <p:spPr/>
        <p:txBody>
          <a:bodyPr>
            <a:normAutofit/>
          </a:bodyPr>
          <a:lstStyle/>
          <a:p>
            <a:r>
              <a:rPr lang="en-US" sz="4800" b="1" dirty="0" smtClean="0">
                <a:latin typeface="Arial" pitchFamily="34" charset="0"/>
                <a:cs typeface="Arial" pitchFamily="34" charset="0"/>
              </a:rPr>
              <a:t> </a:t>
            </a:r>
            <a:r>
              <a:rPr lang="en-US" sz="4800" b="1" dirty="0" err="1" smtClean="0">
                <a:latin typeface="Algerian" pitchFamily="82" charset="0"/>
                <a:cs typeface="Arial" pitchFamily="34" charset="0"/>
              </a:rPr>
              <a:t>Guaifenesin</a:t>
            </a:r>
            <a:r>
              <a:rPr lang="en-US" sz="4800" b="1" dirty="0" smtClean="0">
                <a:latin typeface="Algerian" pitchFamily="82" charset="0"/>
                <a:cs typeface="Arial" pitchFamily="34" charset="0"/>
              </a:rPr>
              <a:t>: </a:t>
            </a:r>
            <a:endParaRPr lang="en-US" sz="4000" dirty="0">
              <a:latin typeface="Algerian" pitchFamily="82"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Arial" pitchFamily="34" charset="0"/>
                <a:cs typeface="Arial" pitchFamily="34" charset="0"/>
              </a:rPr>
              <a:t> By increasing sputum volume and making sputum less viscous, guaifenesin facilitates expectoration of retained secretions.</a:t>
            </a:r>
            <a:endParaRPr lang="en-US" dirty="0">
              <a:latin typeface="Arial" pitchFamily="34" charset="0"/>
              <a:cs typeface="Arial" pitchFamily="34" charset="0"/>
            </a:endParaRPr>
          </a:p>
        </p:txBody>
      </p:sp>
      <p:sp>
        <p:nvSpPr>
          <p:cNvPr id="2" name="Title 1"/>
          <p:cNvSpPr>
            <a:spLocks noGrp="1"/>
          </p:cNvSpPr>
          <p:nvPr>
            <p:ph type="title"/>
          </p:nvPr>
        </p:nvSpPr>
        <p:spPr/>
        <p:txBody>
          <a:bodyPr>
            <a:normAutofit/>
          </a:bodyPr>
          <a:lstStyle/>
          <a:p>
            <a:r>
              <a:rPr lang="en-US" sz="3600" b="1" dirty="0" smtClean="0">
                <a:latin typeface="Algerian" pitchFamily="82" charset="0"/>
              </a:rPr>
              <a:t>Mechanism of action:</a:t>
            </a:r>
            <a:endParaRPr lang="en-US" sz="3600" b="1" dirty="0">
              <a:latin typeface="Algerian" pitchFamily="82"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err="1" smtClean="0">
                <a:latin typeface="Arial" pitchFamily="34" charset="0"/>
                <a:cs typeface="Arial" pitchFamily="34" charset="0"/>
              </a:rPr>
              <a:t>Antitussives</a:t>
            </a:r>
            <a:r>
              <a:rPr lang="en-US" dirty="0" smtClean="0">
                <a:latin typeface="Arial" pitchFamily="34" charset="0"/>
                <a:cs typeface="Arial" pitchFamily="34" charset="0"/>
              </a:rPr>
              <a:t> are drugs that suppress coughing, possibly by reducing the activity of the cough center in the brain. </a:t>
            </a:r>
          </a:p>
          <a:p>
            <a:r>
              <a:rPr lang="en-US" dirty="0" err="1" smtClean="0">
                <a:latin typeface="Arial" pitchFamily="34" charset="0"/>
                <a:cs typeface="Arial" pitchFamily="34" charset="0"/>
              </a:rPr>
              <a:t>Antitussive</a:t>
            </a:r>
            <a:r>
              <a:rPr lang="en-US" dirty="0" smtClean="0">
                <a:latin typeface="Arial" pitchFamily="34" charset="0"/>
                <a:cs typeface="Arial" pitchFamily="34" charset="0"/>
              </a:rPr>
              <a:t> agents are used to relieve dry cough.</a:t>
            </a:r>
          </a:p>
          <a:p>
            <a:endParaRPr lang="en-US" dirty="0">
              <a:latin typeface="Arial" pitchFamily="34" charset="0"/>
              <a:cs typeface="Arial" pitchFamily="34" charset="0"/>
            </a:endParaRPr>
          </a:p>
        </p:txBody>
      </p:sp>
      <p:sp>
        <p:nvSpPr>
          <p:cNvPr id="2" name="Title 1"/>
          <p:cNvSpPr>
            <a:spLocks noGrp="1"/>
          </p:cNvSpPr>
          <p:nvPr>
            <p:ph type="title"/>
          </p:nvPr>
        </p:nvSpPr>
        <p:spPr>
          <a:xfrm>
            <a:off x="609600" y="914400"/>
            <a:ext cx="6858000" cy="533400"/>
          </a:xfrm>
        </p:spPr>
        <p:txBody>
          <a:bodyPr>
            <a:noAutofit/>
          </a:bodyPr>
          <a:lstStyle/>
          <a:p>
            <a:r>
              <a:rPr lang="en-US" sz="2800" dirty="0" smtClean="0"/>
              <a:t> </a:t>
            </a:r>
            <a:r>
              <a:rPr lang="en-US" sz="4000" b="1" dirty="0" err="1" smtClean="0">
                <a:latin typeface="Algerian" pitchFamily="82" charset="0"/>
              </a:rPr>
              <a:t>Antitussives</a:t>
            </a:r>
            <a:r>
              <a:rPr lang="en-US" sz="4000" b="1" dirty="0" smtClean="0">
                <a:latin typeface="Algerian" pitchFamily="82" charset="0"/>
              </a:rPr>
              <a:t>:</a:t>
            </a:r>
            <a:br>
              <a:rPr lang="en-US" sz="4000" b="1" dirty="0" smtClean="0">
                <a:latin typeface="Algerian" pitchFamily="82" charset="0"/>
              </a:rPr>
            </a:br>
            <a:endParaRPr lang="en-US"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latin typeface="Arial" pitchFamily="34" charset="0"/>
                <a:cs typeface="Arial" pitchFamily="34" charset="0"/>
              </a:rPr>
              <a:t>Absorption</a:t>
            </a:r>
          </a:p>
          <a:p>
            <a:pPr>
              <a:buNone/>
            </a:pPr>
            <a:r>
              <a:rPr lang="en-US" dirty="0" smtClean="0">
                <a:latin typeface="Arial" pitchFamily="34" charset="0"/>
                <a:cs typeface="Arial" pitchFamily="34" charset="0"/>
              </a:rPr>
              <a:t>Readily absorbed.</a:t>
            </a:r>
          </a:p>
          <a:p>
            <a:r>
              <a:rPr lang="en-US" b="1" dirty="0" smtClean="0">
                <a:latin typeface="Arial" pitchFamily="34" charset="0"/>
                <a:cs typeface="Arial" pitchFamily="34" charset="0"/>
              </a:rPr>
              <a:t>Elimination</a:t>
            </a:r>
          </a:p>
          <a:p>
            <a:pPr>
              <a:buNone/>
            </a:pPr>
            <a:r>
              <a:rPr lang="en-US" dirty="0" smtClean="0">
                <a:latin typeface="Arial" pitchFamily="34" charset="0"/>
                <a:cs typeface="Arial" pitchFamily="34" charset="0"/>
              </a:rPr>
              <a:t>The half-life is 1 h; renal excretion; major urinary metabolite is beta-2-(methoxyphenoxy) lactic acid</a:t>
            </a:r>
          </a:p>
          <a:p>
            <a:endParaRPr lang="en-US" dirty="0">
              <a:latin typeface="Arial" pitchFamily="34" charset="0"/>
              <a:cs typeface="Arial" pitchFamily="34" charset="0"/>
            </a:endParaRPr>
          </a:p>
        </p:txBody>
      </p:sp>
      <p:sp>
        <p:nvSpPr>
          <p:cNvPr id="2" name="Title 1"/>
          <p:cNvSpPr>
            <a:spLocks noGrp="1"/>
          </p:cNvSpPr>
          <p:nvPr>
            <p:ph type="title"/>
          </p:nvPr>
        </p:nvSpPr>
        <p:spPr>
          <a:xfrm>
            <a:off x="304800" y="533400"/>
            <a:ext cx="8229600" cy="838200"/>
          </a:xfrm>
        </p:spPr>
        <p:txBody>
          <a:bodyPr>
            <a:normAutofit fontScale="90000"/>
          </a:bodyPr>
          <a:lstStyle/>
          <a:p>
            <a:r>
              <a:rPr lang="en-US" b="1" dirty="0" smtClean="0">
                <a:solidFill>
                  <a:schemeClr val="tx1"/>
                </a:solidFill>
                <a:latin typeface="Algerian" pitchFamily="82" charset="0"/>
              </a:rPr>
              <a:t>Pharmacokinetics</a:t>
            </a:r>
            <a:br>
              <a:rPr lang="en-US" b="1" dirty="0" smtClean="0">
                <a:solidFill>
                  <a:schemeClr val="tx1"/>
                </a:solidFill>
                <a:latin typeface="Algerian" pitchFamily="82" charset="0"/>
              </a:rPr>
            </a:br>
            <a:endParaRPr lang="en-US" dirty="0">
              <a:solidFill>
                <a:schemeClr val="tx1"/>
              </a:solidFill>
              <a:latin typeface="Algerian" pitchFamily="82"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ontainer.jpg"/>
          <p:cNvPicPr>
            <a:picLocks noGrp="1" noChangeAspect="1"/>
          </p:cNvPicPr>
          <p:nvPr>
            <p:ph idx="1"/>
          </p:nvPr>
        </p:nvPicPr>
        <p:blipFill>
          <a:blip r:embed="rId2"/>
          <a:stretch>
            <a:fillRect/>
          </a:stretch>
        </p:blipFill>
        <p:spPr>
          <a:xfrm>
            <a:off x="381000" y="0"/>
            <a:ext cx="8082960" cy="6324600"/>
          </a:xfr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smtClean="0">
                <a:latin typeface="Arial" pitchFamily="34" charset="0"/>
                <a:cs typeface="Arial" pitchFamily="34" charset="0"/>
              </a:rPr>
              <a:t>Temporarily relieves cough due to minor throat and bronchial irritation as may occur with the common cold or inhaled irritants.</a:t>
            </a:r>
          </a:p>
          <a:p>
            <a:r>
              <a:rPr lang="en-US" sz="2400" dirty="0" smtClean="0">
                <a:latin typeface="Arial" pitchFamily="34" charset="0"/>
                <a:cs typeface="Arial" pitchFamily="34" charset="0"/>
              </a:rPr>
              <a:t> Calms the cough control center and relieves coughing.</a:t>
            </a:r>
          </a:p>
          <a:p>
            <a:r>
              <a:rPr lang="en-US" sz="2400" dirty="0" smtClean="0">
                <a:latin typeface="Arial" pitchFamily="34" charset="0"/>
                <a:cs typeface="Arial" pitchFamily="34" charset="0"/>
              </a:rPr>
              <a:t> Helps loosen phlegm (mucus) and thin bronchial secretions to rid the bronchial passageways of bothersome mucus, drain bronchial tubes, and make coughs more productive.</a:t>
            </a:r>
            <a:endParaRPr lang="en-US" sz="2400" dirty="0">
              <a:latin typeface="Arial" pitchFamily="34" charset="0"/>
              <a:cs typeface="Arial" pitchFamily="34" charset="0"/>
            </a:endParaRPr>
          </a:p>
        </p:txBody>
      </p:sp>
      <p:sp>
        <p:nvSpPr>
          <p:cNvPr id="2" name="Title 1"/>
          <p:cNvSpPr>
            <a:spLocks noGrp="1"/>
          </p:cNvSpPr>
          <p:nvPr>
            <p:ph type="title"/>
          </p:nvPr>
        </p:nvSpPr>
        <p:spPr>
          <a:xfrm>
            <a:off x="381000" y="457200"/>
            <a:ext cx="8229600" cy="1143000"/>
          </a:xfrm>
        </p:spPr>
        <p:txBody>
          <a:bodyPr>
            <a:normAutofit fontScale="90000"/>
          </a:bodyPr>
          <a:lstStyle/>
          <a:p>
            <a:r>
              <a:rPr lang="en-US" b="1" dirty="0" smtClean="0">
                <a:latin typeface="Algerian" pitchFamily="82" charset="0"/>
              </a:rPr>
              <a:t>Indications:</a:t>
            </a:r>
            <a:br>
              <a:rPr lang="en-US" b="1" dirty="0" smtClean="0">
                <a:latin typeface="Algerian" pitchFamily="82" charset="0"/>
              </a:rPr>
            </a:b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Arial" pitchFamily="34" charset="0"/>
                <a:cs typeface="Arial" pitchFamily="34" charset="0"/>
              </a:rPr>
              <a:t> Dizziness, </a:t>
            </a:r>
          </a:p>
          <a:p>
            <a:r>
              <a:rPr lang="en-US" dirty="0" smtClean="0">
                <a:latin typeface="Arial" pitchFamily="34" charset="0"/>
                <a:cs typeface="Arial" pitchFamily="34" charset="0"/>
              </a:rPr>
              <a:t>Headache and rash (including urticaria). </a:t>
            </a:r>
          </a:p>
          <a:p>
            <a:r>
              <a:rPr lang="en-US" dirty="0" smtClean="0">
                <a:latin typeface="Arial" pitchFamily="34" charset="0"/>
                <a:cs typeface="Arial" pitchFamily="34" charset="0"/>
              </a:rPr>
              <a:t>Rare drowsiness or mild gastrointestinal disturbances are the only side effects associated with  extromethorphan in clinical use.</a:t>
            </a:r>
            <a:endParaRPr lang="en-US" dirty="0">
              <a:latin typeface="Arial" pitchFamily="34" charset="0"/>
              <a:cs typeface="Arial" pitchFamily="34" charset="0"/>
            </a:endParaRPr>
          </a:p>
        </p:txBody>
      </p:sp>
      <p:sp>
        <p:nvSpPr>
          <p:cNvPr id="2" name="Title 1"/>
          <p:cNvSpPr>
            <a:spLocks noGrp="1"/>
          </p:cNvSpPr>
          <p:nvPr>
            <p:ph type="title"/>
          </p:nvPr>
        </p:nvSpPr>
        <p:spPr>
          <a:xfrm>
            <a:off x="304800" y="381000"/>
            <a:ext cx="8229600" cy="1143000"/>
          </a:xfrm>
        </p:spPr>
        <p:txBody>
          <a:bodyPr>
            <a:normAutofit fontScale="90000"/>
          </a:bodyPr>
          <a:lstStyle/>
          <a:p>
            <a:r>
              <a:rPr lang="en-US" b="1" dirty="0" smtClean="0">
                <a:latin typeface="Algerian" pitchFamily="82" charset="0"/>
              </a:rPr>
              <a:t>Adverse Reactions:</a:t>
            </a:r>
            <a:br>
              <a:rPr lang="en-US" b="1" dirty="0" smtClean="0">
                <a:latin typeface="Algerian" pitchFamily="82" charset="0"/>
              </a:rPr>
            </a:b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457200" y="1600200"/>
            <a:ext cx="8229600" cy="5400675"/>
          </a:xfrm>
        </p:spPr>
        <p:txBody>
          <a:bodyPr>
            <a:normAutofit/>
          </a:bodyPr>
          <a:lstStyle/>
          <a:p>
            <a:r>
              <a:rPr lang="en-US" sz="2400" dirty="0">
                <a:latin typeface="Arial" pitchFamily="34" charset="0"/>
                <a:cs typeface="Arial" pitchFamily="34" charset="0"/>
              </a:rPr>
              <a:t>Mucolytics are administered by inhalation to liquefy mucus in the respiratory tract. Solutions of mucolytic drugs may be nebulized  into a face mask or mouthpiece or instilled directly into the respiratory tract through a tracheostomy. </a:t>
            </a:r>
          </a:p>
          <a:p>
            <a:r>
              <a:rPr lang="en-US" sz="2400" b="1" dirty="0">
                <a:latin typeface="Arial" pitchFamily="34" charset="0"/>
                <a:cs typeface="Arial" pitchFamily="34" charset="0"/>
              </a:rPr>
              <a:t>Sodium chloride </a:t>
            </a:r>
            <a:r>
              <a:rPr lang="en-US" sz="2400" dirty="0">
                <a:latin typeface="Arial" pitchFamily="34" charset="0"/>
                <a:cs typeface="Arial" pitchFamily="34" charset="0"/>
              </a:rPr>
              <a:t>solution and</a:t>
            </a:r>
            <a:r>
              <a:rPr lang="en-US" sz="2400" b="1" dirty="0">
                <a:latin typeface="Arial" pitchFamily="34" charset="0"/>
                <a:cs typeface="Arial" pitchFamily="34" charset="0"/>
              </a:rPr>
              <a:t> </a:t>
            </a:r>
            <a:r>
              <a:rPr lang="en-US" sz="2400" b="1" dirty="0" err="1">
                <a:latin typeface="Arial" pitchFamily="34" charset="0"/>
                <a:cs typeface="Arial" pitchFamily="34" charset="0"/>
              </a:rPr>
              <a:t>acetylcysteine</a:t>
            </a:r>
            <a:r>
              <a:rPr lang="en-US" sz="2400" b="1" dirty="0">
                <a:latin typeface="Arial" pitchFamily="34" charset="0"/>
                <a:cs typeface="Arial" pitchFamily="34" charset="0"/>
              </a:rPr>
              <a:t> </a:t>
            </a:r>
            <a:r>
              <a:rPr lang="en-US" sz="2400" dirty="0">
                <a:latin typeface="Arial" pitchFamily="34" charset="0"/>
                <a:cs typeface="Arial" pitchFamily="34" charset="0"/>
              </a:rPr>
              <a:t>(Mucomyst) are the only agents recommended for use as mucolytics. </a:t>
            </a:r>
            <a:endParaRPr lang="ru-RU" sz="2400" dirty="0">
              <a:latin typeface="Arial" pitchFamily="34" charset="0"/>
              <a:cs typeface="Arial" pitchFamily="34" charset="0"/>
            </a:endParaRPr>
          </a:p>
        </p:txBody>
      </p:sp>
      <p:sp>
        <p:nvSpPr>
          <p:cNvPr id="23554" name="Rectangle 2"/>
          <p:cNvSpPr>
            <a:spLocks noGrp="1" noChangeArrowheads="1"/>
          </p:cNvSpPr>
          <p:nvPr>
            <p:ph type="title"/>
          </p:nvPr>
        </p:nvSpPr>
        <p:spPr>
          <a:xfrm>
            <a:off x="468313" y="260350"/>
            <a:ext cx="8229600" cy="1139825"/>
          </a:xfrm>
        </p:spPr>
        <p:txBody>
          <a:bodyPr/>
          <a:lstStyle/>
          <a:p>
            <a:r>
              <a:rPr lang="en-US" b="1" dirty="0" err="1" smtClean="0">
                <a:solidFill>
                  <a:schemeClr val="tx1"/>
                </a:solidFill>
                <a:latin typeface="Algerian" pitchFamily="82" charset="0"/>
              </a:rPr>
              <a:t>Mucolytics</a:t>
            </a:r>
            <a:r>
              <a:rPr lang="en-US" b="1" dirty="0" smtClean="0">
                <a:solidFill>
                  <a:schemeClr val="tx1"/>
                </a:solidFill>
                <a:latin typeface="Algerian" pitchFamily="82" charset="0"/>
              </a:rPr>
              <a:t>:</a:t>
            </a:r>
            <a:endParaRPr lang="ru-RU" b="1" dirty="0">
              <a:solidFill>
                <a:schemeClr val="tx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sz="half" idx="1"/>
          </p:nvPr>
        </p:nvSpPr>
        <p:spPr/>
        <p:txBody>
          <a:bodyPr>
            <a:normAutofit/>
          </a:bodyPr>
          <a:lstStyle/>
          <a:p>
            <a:pPr>
              <a:lnSpc>
                <a:spcPct val="90000"/>
              </a:lnSpc>
            </a:pPr>
            <a:r>
              <a:rPr lang="en-US" sz="2000" b="1" dirty="0">
                <a:latin typeface="Arial" pitchFamily="34" charset="0"/>
                <a:cs typeface="Arial" pitchFamily="34" charset="0"/>
              </a:rPr>
              <a:t>Acetylcysteine</a:t>
            </a:r>
            <a:r>
              <a:rPr lang="en-US" sz="2000" dirty="0">
                <a:latin typeface="Arial" pitchFamily="34" charset="0"/>
                <a:cs typeface="Arial" pitchFamily="34" charset="0"/>
              </a:rPr>
              <a:t> is effective within 1 minute after inhalation, and maximal effects occur within 5 to 10 minutes. It is effective immediately after direct instillation. </a:t>
            </a:r>
          </a:p>
          <a:p>
            <a:pPr>
              <a:lnSpc>
                <a:spcPct val="90000"/>
              </a:lnSpc>
            </a:pPr>
            <a:r>
              <a:rPr lang="en-US" sz="2000" dirty="0">
                <a:latin typeface="Arial" pitchFamily="34" charset="0"/>
                <a:cs typeface="Arial" pitchFamily="34" charset="0"/>
              </a:rPr>
              <a:t>Oral </a:t>
            </a:r>
            <a:r>
              <a:rPr lang="en-US" sz="2000" dirty="0" err="1">
                <a:latin typeface="Arial" pitchFamily="34" charset="0"/>
                <a:cs typeface="Arial" pitchFamily="34" charset="0"/>
              </a:rPr>
              <a:t>acetylcysteine</a:t>
            </a:r>
            <a:r>
              <a:rPr lang="en-US" sz="2000" dirty="0">
                <a:latin typeface="Arial" pitchFamily="34" charset="0"/>
                <a:cs typeface="Arial" pitchFamily="34" charset="0"/>
              </a:rPr>
              <a:t> is widely used in the </a:t>
            </a:r>
            <a:r>
              <a:rPr lang="ru-RU" sz="2000" dirty="0">
                <a:latin typeface="Arial" pitchFamily="34" charset="0"/>
                <a:cs typeface="Arial" pitchFamily="34" charset="0"/>
              </a:rPr>
              <a:t>treatment of acetaminophen overdosage</a:t>
            </a:r>
          </a:p>
          <a:p>
            <a:pPr>
              <a:lnSpc>
                <a:spcPct val="90000"/>
              </a:lnSpc>
            </a:pPr>
            <a:endParaRPr lang="ru-RU" sz="2000" dirty="0">
              <a:latin typeface="Arial" pitchFamily="34" charset="0"/>
              <a:cs typeface="Arial" pitchFamily="34" charset="0"/>
            </a:endParaRPr>
          </a:p>
        </p:txBody>
      </p:sp>
      <p:sp>
        <p:nvSpPr>
          <p:cNvPr id="39938" name="Rectangle 2"/>
          <p:cNvSpPr>
            <a:spLocks noGrp="1" noChangeArrowheads="1"/>
          </p:cNvSpPr>
          <p:nvPr>
            <p:ph type="title"/>
          </p:nvPr>
        </p:nvSpPr>
        <p:spPr/>
        <p:txBody>
          <a:bodyPr/>
          <a:lstStyle/>
          <a:p>
            <a:r>
              <a:rPr lang="en-US" dirty="0" smtClean="0">
                <a:solidFill>
                  <a:schemeClr val="tx1"/>
                </a:solidFill>
                <a:latin typeface="Algerian" pitchFamily="82" charset="0"/>
              </a:rPr>
              <a:t>Acetylcysteine</a:t>
            </a:r>
            <a:endParaRPr lang="ru-RU" dirty="0">
              <a:solidFill>
                <a:schemeClr val="tx1"/>
              </a:solidFill>
            </a:endParaRPr>
          </a:p>
        </p:txBody>
      </p:sp>
      <p:pic>
        <p:nvPicPr>
          <p:cNvPr id="39941" name="Picture 5" descr="mucomyst"/>
          <p:cNvPicPr>
            <a:picLocks noChangeAspect="1" noChangeArrowheads="1"/>
          </p:cNvPicPr>
          <p:nvPr/>
        </p:nvPicPr>
        <p:blipFill>
          <a:blip r:embed="rId2"/>
          <a:srcRect/>
          <a:stretch>
            <a:fillRect/>
          </a:stretch>
        </p:blipFill>
        <p:spPr bwMode="auto">
          <a:xfrm>
            <a:off x="5257800" y="609600"/>
            <a:ext cx="3125787" cy="5562600"/>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p:txBody>
          <a:bodyPr/>
          <a:lstStyle/>
          <a:p>
            <a:r>
              <a:rPr lang="en-US" dirty="0" smtClean="0">
                <a:latin typeface="Arial" pitchFamily="34" charset="0"/>
                <a:cs typeface="Arial" pitchFamily="34" charset="0"/>
              </a:rPr>
              <a:t>E</a:t>
            </a:r>
            <a:r>
              <a:rPr lang="ru-RU" dirty="0" smtClean="0">
                <a:effectLst/>
                <a:latin typeface="Arial" pitchFamily="34" charset="0"/>
                <a:cs typeface="Arial" pitchFamily="34" charset="0"/>
              </a:rPr>
              <a:t>xpectorants </a:t>
            </a:r>
            <a:r>
              <a:rPr lang="ru-RU" dirty="0">
                <a:effectLst/>
                <a:latin typeface="Arial" pitchFamily="34" charset="0"/>
                <a:cs typeface="Arial" pitchFamily="34" charset="0"/>
              </a:rPr>
              <a:t>like </a:t>
            </a:r>
            <a:r>
              <a:rPr lang="ru-RU" b="1" dirty="0">
                <a:effectLst/>
                <a:latin typeface="Arial" pitchFamily="34" charset="0"/>
                <a:cs typeface="Arial" pitchFamily="34" charset="0"/>
              </a:rPr>
              <a:t>bromhexine</a:t>
            </a:r>
            <a:r>
              <a:rPr lang="ru-RU" dirty="0">
                <a:effectLst/>
                <a:latin typeface="Arial" pitchFamily="34" charset="0"/>
                <a:cs typeface="Arial" pitchFamily="34" charset="0"/>
              </a:rPr>
              <a:t> or</a:t>
            </a:r>
            <a:r>
              <a:rPr lang="ru-RU" b="1" dirty="0">
                <a:effectLst/>
                <a:latin typeface="Arial" pitchFamily="34" charset="0"/>
                <a:cs typeface="Arial" pitchFamily="34" charset="0"/>
              </a:rPr>
              <a:t> ambroxole</a:t>
            </a:r>
            <a:r>
              <a:rPr lang="en-US" b="1" dirty="0">
                <a:effectLst/>
                <a:latin typeface="Arial" pitchFamily="34" charset="0"/>
                <a:cs typeface="Arial" pitchFamily="34" charset="0"/>
              </a:rPr>
              <a:t>  </a:t>
            </a:r>
            <a:r>
              <a:rPr lang="en-US" dirty="0" smtClean="0">
                <a:effectLst/>
                <a:latin typeface="Arial" pitchFamily="34" charset="0"/>
                <a:cs typeface="Arial" pitchFamily="34" charset="0"/>
              </a:rPr>
              <a:t>may </a:t>
            </a:r>
            <a:r>
              <a:rPr lang="ru-RU" dirty="0">
                <a:effectLst/>
                <a:latin typeface="Arial" pitchFamily="34" charset="0"/>
                <a:cs typeface="Arial" pitchFamily="34" charset="0"/>
              </a:rPr>
              <a:t>effectively </a:t>
            </a:r>
            <a:r>
              <a:rPr lang="en-US" dirty="0">
                <a:effectLst/>
                <a:latin typeface="Arial" pitchFamily="34" charset="0"/>
                <a:cs typeface="Arial" pitchFamily="34" charset="0"/>
              </a:rPr>
              <a:t>decrease</a:t>
            </a:r>
            <a:r>
              <a:rPr lang="ru-RU" dirty="0">
                <a:effectLst/>
                <a:latin typeface="Arial" pitchFamily="34" charset="0"/>
                <a:cs typeface="Arial" pitchFamily="34" charset="0"/>
              </a:rPr>
              <a:t> viscosity of</a:t>
            </a:r>
            <a:r>
              <a:rPr lang="en-US" dirty="0">
                <a:effectLst/>
                <a:latin typeface="Arial" pitchFamily="34" charset="0"/>
                <a:cs typeface="Arial" pitchFamily="34" charset="0"/>
              </a:rPr>
              <a:t> </a:t>
            </a:r>
            <a:r>
              <a:rPr lang="ru-RU" dirty="0">
                <a:effectLst/>
                <a:latin typeface="Arial" pitchFamily="34" charset="0"/>
                <a:cs typeface="Arial" pitchFamily="34" charset="0"/>
              </a:rPr>
              <a:t>bronchial secretions</a:t>
            </a:r>
          </a:p>
        </p:txBody>
      </p:sp>
      <p:sp>
        <p:nvSpPr>
          <p:cNvPr id="33794" name="Rectangle 2"/>
          <p:cNvSpPr>
            <a:spLocks noGrp="1" noChangeArrowheads="1"/>
          </p:cNvSpPr>
          <p:nvPr>
            <p:ph type="title"/>
          </p:nvPr>
        </p:nvSpPr>
        <p:spPr/>
        <p:txBody>
          <a:bodyPr/>
          <a:lstStyle/>
          <a:p>
            <a:r>
              <a:rPr lang="en-US" b="0" dirty="0" smtClean="0">
                <a:solidFill>
                  <a:schemeClr val="tx1"/>
                </a:solidFill>
                <a:effectLst/>
                <a:latin typeface="Algerian" pitchFamily="82" charset="0"/>
              </a:rPr>
              <a:t>Other Expectorants</a:t>
            </a:r>
            <a:endParaRPr lang="ru-RU" b="0" dirty="0">
              <a:solidFill>
                <a:schemeClr val="tx1"/>
              </a:solidFill>
              <a:effectLst/>
            </a:endParaRPr>
          </a:p>
        </p:txBody>
      </p:sp>
      <p:pic>
        <p:nvPicPr>
          <p:cNvPr id="33796" name="Picture 4" descr="128688"/>
          <p:cNvPicPr>
            <a:picLocks noChangeAspect="1" noChangeArrowheads="1"/>
          </p:cNvPicPr>
          <p:nvPr/>
        </p:nvPicPr>
        <p:blipFill>
          <a:blip r:embed="rId2"/>
          <a:srcRect/>
          <a:stretch>
            <a:fillRect/>
          </a:stretch>
        </p:blipFill>
        <p:spPr bwMode="auto">
          <a:xfrm>
            <a:off x="755650" y="3141663"/>
            <a:ext cx="3175000" cy="3175000"/>
          </a:xfrm>
          <a:prstGeom prst="rect">
            <a:avLst/>
          </a:prstGeom>
          <a:noFill/>
        </p:spPr>
      </p:pic>
      <p:pic>
        <p:nvPicPr>
          <p:cNvPr id="33797" name="Picture 5" descr="bromhexine_bromhexine_8mg_i%20pca"/>
          <p:cNvPicPr>
            <a:picLocks noChangeAspect="1" noChangeArrowheads="1"/>
          </p:cNvPicPr>
          <p:nvPr/>
        </p:nvPicPr>
        <p:blipFill>
          <a:blip r:embed="rId3"/>
          <a:srcRect/>
          <a:stretch>
            <a:fillRect/>
          </a:stretch>
        </p:blipFill>
        <p:spPr bwMode="auto">
          <a:xfrm>
            <a:off x="4067175" y="3573463"/>
            <a:ext cx="4762500" cy="3284537"/>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hlinkClick r:id="rId2"/>
              </a:rPr>
              <a:t>https://online.epocrates.com/u/10736/guaifenesin/Pharmacology</a:t>
            </a:r>
            <a:endParaRPr lang="en-US" dirty="0" smtClean="0"/>
          </a:p>
          <a:p>
            <a:r>
              <a:rPr lang="en-US" dirty="0" smtClean="0">
                <a:hlinkClick r:id="rId3"/>
              </a:rPr>
              <a:t>http://www.drugs.com/pro/guaifenesin-dm-nr.html</a:t>
            </a:r>
            <a:endParaRPr lang="en-US" dirty="0" smtClean="0"/>
          </a:p>
          <a:p>
            <a:r>
              <a:rPr lang="en-US" dirty="0" smtClean="0">
                <a:hlinkClick r:id="rId4"/>
              </a:rPr>
              <a:t>http://www.infomed.ch/100drugs/codphar.html</a:t>
            </a:r>
            <a:endParaRPr lang="en-US" dirty="0" smtClean="0"/>
          </a:p>
          <a:p>
            <a:r>
              <a:rPr lang="en-US" dirty="0" smtClean="0">
                <a:hlinkClick r:id="rId5"/>
              </a:rPr>
              <a:t>http://www.rxlist.com/codeine-sulfate-drug/clinical-pharmacology.htm</a:t>
            </a:r>
            <a:endParaRPr lang="en-US" dirty="0" smtClean="0"/>
          </a:p>
          <a:p>
            <a:r>
              <a:rPr lang="en-US" dirty="0" smtClean="0">
                <a:hlinkClick r:id="rId6"/>
              </a:rPr>
              <a:t>http://www.medindia.net/doctors/drug_information/hydrocodone_chlorpheniramine.htm</a:t>
            </a:r>
            <a:endParaRPr lang="en-US" dirty="0" smtClean="0"/>
          </a:p>
          <a:p>
            <a:r>
              <a:rPr lang="en-US" dirty="0" smtClean="0">
                <a:hlinkClick r:id="rId7"/>
              </a:rPr>
              <a:t>http://www.medindia.net/drugs/therapeutic-classification/antitussives.htm</a:t>
            </a:r>
            <a:endParaRPr lang="en-US" dirty="0" smtClean="0"/>
          </a:p>
          <a:p>
            <a:r>
              <a:rPr lang="en-US" dirty="0" smtClean="0">
                <a:hlinkClick r:id="rId8"/>
              </a:rPr>
              <a:t>http://www.drugs.com/drug-class/antitussives.html</a:t>
            </a:r>
            <a:endParaRPr lang="en-US" dirty="0"/>
          </a:p>
        </p:txBody>
      </p:sp>
      <p:sp>
        <p:nvSpPr>
          <p:cNvPr id="2" name="Title 1"/>
          <p:cNvSpPr>
            <a:spLocks noGrp="1"/>
          </p:cNvSpPr>
          <p:nvPr>
            <p:ph type="title"/>
          </p:nvPr>
        </p:nvSpPr>
        <p:spPr/>
        <p:txBody>
          <a:bodyPr/>
          <a:lstStyle/>
          <a:p>
            <a:r>
              <a:rPr lang="en-US" b="1" dirty="0" smtClean="0">
                <a:solidFill>
                  <a:schemeClr val="tx1"/>
                </a:solidFill>
              </a:rPr>
              <a:t>References</a:t>
            </a:r>
            <a:endParaRPr lang="en-US" b="1"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Arial" pitchFamily="34" charset="0"/>
                <a:cs typeface="Arial" pitchFamily="34" charset="0"/>
              </a:rPr>
              <a:t>Cough is protective reflex, its purpose being expulsion of respiratory secretions or foreign particles from the lungs and upper airway passages.</a:t>
            </a:r>
            <a:endParaRPr lang="en-US" dirty="0">
              <a:latin typeface="Arial" pitchFamily="34" charset="0"/>
              <a:cs typeface="Arial" pitchFamily="34" charset="0"/>
            </a:endParaRPr>
          </a:p>
        </p:txBody>
      </p:sp>
      <p:sp>
        <p:nvSpPr>
          <p:cNvPr id="2" name="Title 1"/>
          <p:cNvSpPr>
            <a:spLocks noGrp="1"/>
          </p:cNvSpPr>
          <p:nvPr>
            <p:ph type="title"/>
          </p:nvPr>
        </p:nvSpPr>
        <p:spPr>
          <a:xfrm>
            <a:off x="457200" y="457200"/>
            <a:ext cx="8229600" cy="780288"/>
          </a:xfrm>
        </p:spPr>
        <p:txBody>
          <a:bodyPr>
            <a:normAutofit/>
          </a:bodyPr>
          <a:lstStyle/>
          <a:p>
            <a:r>
              <a:rPr lang="en-US" sz="4400" dirty="0" smtClean="0">
                <a:latin typeface="Algerian" pitchFamily="82" charset="0"/>
              </a:rPr>
              <a:t>Cough </a:t>
            </a:r>
            <a:endParaRPr lang="en-US" sz="4400" dirty="0">
              <a:latin typeface="Algerian" pitchFamily="82"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3-638.jpg"/>
          <p:cNvPicPr>
            <a:picLocks noGrp="1" noChangeAspect="1"/>
          </p:cNvPicPr>
          <p:nvPr>
            <p:ph idx="1"/>
          </p:nvPr>
        </p:nvPicPr>
        <p:blipFill>
          <a:blip r:embed="rId2"/>
          <a:stretch>
            <a:fillRect/>
          </a:stretch>
        </p:blipFill>
        <p:spPr>
          <a:xfrm>
            <a:off x="228600" y="1523999"/>
            <a:ext cx="8534399" cy="4953001"/>
          </a:xfrm>
        </p:spPr>
      </p:pic>
      <p:sp>
        <p:nvSpPr>
          <p:cNvPr id="2" name="Title 1"/>
          <p:cNvSpPr>
            <a:spLocks noGrp="1"/>
          </p:cNvSpPr>
          <p:nvPr>
            <p:ph type="title"/>
          </p:nvPr>
        </p:nvSpPr>
        <p:spPr>
          <a:xfrm>
            <a:off x="381000" y="228600"/>
            <a:ext cx="8229600" cy="1143000"/>
          </a:xfrm>
        </p:spPr>
        <p:txBody>
          <a:bodyPr>
            <a:normAutofit/>
          </a:bodyPr>
          <a:lstStyle/>
          <a:p>
            <a:r>
              <a:rPr lang="en-US" sz="3600" dirty="0" smtClean="0">
                <a:latin typeface="Algerian" pitchFamily="82" charset="0"/>
              </a:rPr>
              <a:t>Mechanism of cough:</a:t>
            </a:r>
            <a:endParaRPr lang="en-US" sz="3600" dirty="0">
              <a:latin typeface="Algerian" pitchFamily="82"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304800" y="1447800"/>
            <a:ext cx="8229600" cy="5184775"/>
          </a:xfrm>
        </p:spPr>
        <p:txBody>
          <a:bodyPr>
            <a:normAutofit/>
          </a:bodyPr>
          <a:lstStyle/>
          <a:p>
            <a:pPr>
              <a:lnSpc>
                <a:spcPct val="90000"/>
              </a:lnSpc>
            </a:pPr>
            <a:r>
              <a:rPr lang="en-US" sz="2000" b="1" dirty="0" smtClean="0">
                <a:latin typeface="Arial" pitchFamily="34" charset="0"/>
                <a:cs typeface="Arial" pitchFamily="34" charset="0"/>
              </a:rPr>
              <a:t>Centrally  acting  </a:t>
            </a:r>
            <a:r>
              <a:rPr lang="en-US" sz="2000" dirty="0">
                <a:latin typeface="Arial" pitchFamily="34" charset="0"/>
                <a:cs typeface="Arial" pitchFamily="34" charset="0"/>
              </a:rPr>
              <a:t>antitussives: </a:t>
            </a:r>
          </a:p>
          <a:p>
            <a:pPr>
              <a:lnSpc>
                <a:spcPct val="90000"/>
              </a:lnSpc>
              <a:buFont typeface="Wingdings" pitchFamily="2" charset="2"/>
              <a:buNone/>
            </a:pPr>
            <a:r>
              <a:rPr lang="en-US" sz="2000" dirty="0" smtClean="0">
                <a:latin typeface="Arial" pitchFamily="34" charset="0"/>
                <a:cs typeface="Arial" pitchFamily="34" charset="0"/>
              </a:rPr>
              <a:t>            narcotics                (</a:t>
            </a:r>
            <a:r>
              <a:rPr lang="en-US" sz="2000" dirty="0" err="1" smtClean="0">
                <a:latin typeface="Arial" pitchFamily="34" charset="0"/>
                <a:cs typeface="Arial" pitchFamily="34" charset="0"/>
              </a:rPr>
              <a:t>e.g</a:t>
            </a:r>
            <a:r>
              <a:rPr lang="en-US" sz="2000" dirty="0" smtClean="0">
                <a:latin typeface="Arial" pitchFamily="34" charset="0"/>
                <a:cs typeface="Arial" pitchFamily="34" charset="0"/>
              </a:rPr>
              <a:t> </a:t>
            </a:r>
            <a:r>
              <a:rPr lang="en-US" sz="2000" dirty="0">
                <a:latin typeface="Arial" pitchFamily="34" charset="0"/>
                <a:cs typeface="Arial" pitchFamily="34" charset="0"/>
              </a:rPr>
              <a:t>codeine, hydrocodone) </a:t>
            </a:r>
            <a:endParaRPr lang="en-US" sz="2000" dirty="0" smtClean="0">
              <a:latin typeface="Arial" pitchFamily="34" charset="0"/>
              <a:cs typeface="Arial" pitchFamily="34" charset="0"/>
            </a:endParaRPr>
          </a:p>
          <a:p>
            <a:pPr>
              <a:lnSpc>
                <a:spcPct val="90000"/>
              </a:lnSpc>
              <a:buFont typeface="Wingdings" pitchFamily="2" charset="2"/>
              <a:buNone/>
            </a:pP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Addictng</a:t>
            </a:r>
            <a:endParaRPr lang="en-US" sz="2000" dirty="0" smtClean="0">
              <a:latin typeface="Arial" pitchFamily="34" charset="0"/>
              <a:cs typeface="Arial" pitchFamily="34" charset="0"/>
            </a:endParaRPr>
          </a:p>
          <a:p>
            <a:pPr>
              <a:lnSpc>
                <a:spcPct val="90000"/>
              </a:lnSpc>
              <a:buFont typeface="Wingdings" pitchFamily="2" charset="2"/>
              <a:buNone/>
            </a:pPr>
            <a:r>
              <a:rPr lang="en-US" sz="2000" dirty="0" smtClean="0">
                <a:latin typeface="Arial" pitchFamily="34" charset="0"/>
                <a:cs typeface="Arial" pitchFamily="34" charset="0"/>
              </a:rPr>
              <a:t>            Non addicting</a:t>
            </a:r>
          </a:p>
          <a:p>
            <a:pPr>
              <a:lnSpc>
                <a:spcPct val="90000"/>
              </a:lnSpc>
              <a:buFont typeface="Wingdings" pitchFamily="2" charset="2"/>
              <a:buNone/>
            </a:pPr>
            <a:endParaRPr lang="en-US" sz="2000" dirty="0" smtClean="0">
              <a:latin typeface="Arial" pitchFamily="34" charset="0"/>
              <a:cs typeface="Arial" pitchFamily="34" charset="0"/>
            </a:endParaRPr>
          </a:p>
          <a:p>
            <a:pPr>
              <a:lnSpc>
                <a:spcPct val="90000"/>
              </a:lnSpc>
              <a:buFont typeface="Wingdings" pitchFamily="2" charset="2"/>
              <a:buNone/>
            </a:pPr>
            <a:r>
              <a:rPr lang="en-US" sz="2000" dirty="0" smtClean="0">
                <a:latin typeface="Arial" pitchFamily="34" charset="0"/>
                <a:cs typeface="Arial" pitchFamily="34" charset="0"/>
              </a:rPr>
              <a:t>         non-narcotics        </a:t>
            </a:r>
          </a:p>
          <a:p>
            <a:pPr>
              <a:lnSpc>
                <a:spcPct val="90000"/>
              </a:lnSpc>
              <a:buFont typeface="Wingdings" pitchFamily="2" charset="2"/>
              <a:buNone/>
            </a:pPr>
            <a:r>
              <a:rPr lang="en-US" sz="2000" dirty="0" err="1" smtClean="0">
                <a:latin typeface="Arial" pitchFamily="34" charset="0"/>
                <a:cs typeface="Arial" pitchFamily="34" charset="0"/>
              </a:rPr>
              <a:t>Opioid</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derivativs</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e.g</a:t>
            </a:r>
            <a:r>
              <a:rPr lang="en-US" sz="2000" dirty="0" smtClean="0">
                <a:latin typeface="Arial" pitchFamily="34" charset="0"/>
                <a:cs typeface="Arial" pitchFamily="34" charset="0"/>
              </a:rPr>
              <a:t> </a:t>
            </a:r>
            <a:r>
              <a:rPr lang="en-US" sz="2000" dirty="0">
                <a:latin typeface="Arial" pitchFamily="34" charset="0"/>
                <a:cs typeface="Arial" pitchFamily="34" charset="0"/>
              </a:rPr>
              <a:t>dextromethorphan). </a:t>
            </a:r>
            <a:endParaRPr lang="en-US" sz="2000" dirty="0" smtClean="0">
              <a:latin typeface="Arial" pitchFamily="34" charset="0"/>
              <a:cs typeface="Arial" pitchFamily="34" charset="0"/>
            </a:endParaRPr>
          </a:p>
          <a:p>
            <a:pPr>
              <a:lnSpc>
                <a:spcPct val="90000"/>
              </a:lnSpc>
              <a:buFont typeface="Wingdings" pitchFamily="2" charset="2"/>
              <a:buNone/>
            </a:pPr>
            <a:r>
              <a:rPr lang="en-US" sz="2000" dirty="0" smtClean="0">
                <a:latin typeface="Arial" pitchFamily="34" charset="0"/>
                <a:cs typeface="Arial" pitchFamily="34" charset="0"/>
              </a:rPr>
              <a:t>Non </a:t>
            </a:r>
            <a:r>
              <a:rPr lang="en-US" sz="2000" dirty="0" err="1" smtClean="0">
                <a:latin typeface="Arial" pitchFamily="34" charset="0"/>
                <a:cs typeface="Arial" pitchFamily="34" charset="0"/>
              </a:rPr>
              <a:t>opioid</a:t>
            </a:r>
            <a:r>
              <a:rPr lang="en-US" sz="2000" dirty="0" smtClean="0">
                <a:latin typeface="Arial" pitchFamily="34" charset="0"/>
                <a:cs typeface="Arial" pitchFamily="34" charset="0"/>
              </a:rPr>
              <a:t>  </a:t>
            </a:r>
          </a:p>
          <a:p>
            <a:pPr>
              <a:lnSpc>
                <a:spcPct val="90000"/>
              </a:lnSpc>
              <a:buFont typeface="Wingdings" pitchFamily="2" charset="2"/>
              <a:buNone/>
            </a:pPr>
            <a:endParaRPr lang="en-US" sz="2000" dirty="0">
              <a:latin typeface="Arial" pitchFamily="34" charset="0"/>
              <a:cs typeface="Arial" pitchFamily="34" charset="0"/>
            </a:endParaRPr>
          </a:p>
          <a:p>
            <a:pPr>
              <a:lnSpc>
                <a:spcPct val="90000"/>
              </a:lnSpc>
            </a:pPr>
            <a:r>
              <a:rPr lang="en-US" sz="2000" b="1" dirty="0" smtClean="0">
                <a:latin typeface="Arial" pitchFamily="34" charset="0"/>
                <a:cs typeface="Arial" pitchFamily="34" charset="0"/>
              </a:rPr>
              <a:t>Locally  </a:t>
            </a:r>
            <a:r>
              <a:rPr lang="en-US" sz="2000" b="1" dirty="0">
                <a:latin typeface="Arial" pitchFamily="34" charset="0"/>
                <a:cs typeface="Arial" pitchFamily="34" charset="0"/>
              </a:rPr>
              <a:t>acting </a:t>
            </a:r>
            <a:r>
              <a:rPr lang="en-US" sz="2000" dirty="0">
                <a:latin typeface="Arial" pitchFamily="34" charset="0"/>
                <a:cs typeface="Arial" pitchFamily="34" charset="0"/>
              </a:rPr>
              <a:t>agents (</a:t>
            </a:r>
            <a:r>
              <a:rPr lang="en-US" sz="2000" dirty="0" err="1" smtClean="0">
                <a:latin typeface="Arial" pitchFamily="34" charset="0"/>
                <a:cs typeface="Arial" pitchFamily="34" charset="0"/>
              </a:rPr>
              <a:t>e.gdemulsent</a:t>
            </a:r>
            <a:r>
              <a:rPr lang="en-US" sz="2000" dirty="0" smtClean="0">
                <a:latin typeface="Arial" pitchFamily="34" charset="0"/>
                <a:cs typeface="Arial" pitchFamily="34" charset="0"/>
              </a:rPr>
              <a:t> </a:t>
            </a:r>
            <a:r>
              <a:rPr lang="en-US" sz="2000" dirty="0">
                <a:latin typeface="Arial" pitchFamily="34" charset="0"/>
                <a:cs typeface="Arial" pitchFamily="34" charset="0"/>
              </a:rPr>
              <a:t>throat lozenges</a:t>
            </a:r>
            <a:r>
              <a:rPr lang="en-US" sz="2000" dirty="0" smtClean="0">
                <a:latin typeface="Arial" pitchFamily="34" charset="0"/>
                <a:cs typeface="Arial" pitchFamily="34" charset="0"/>
              </a:rPr>
              <a:t>,</a:t>
            </a:r>
          </a:p>
          <a:p>
            <a:pPr>
              <a:lnSpc>
                <a:spcPct val="90000"/>
              </a:lnSpc>
            </a:pPr>
            <a:r>
              <a:rPr lang="en-US" sz="2000" dirty="0" smtClean="0">
                <a:latin typeface="Arial" pitchFamily="34" charset="0"/>
                <a:cs typeface="Arial" pitchFamily="34" charset="0"/>
              </a:rPr>
              <a:t> steam </a:t>
            </a:r>
            <a:r>
              <a:rPr lang="en-US" sz="2000" dirty="0" err="1" smtClean="0">
                <a:latin typeface="Arial" pitchFamily="34" charset="0"/>
                <a:cs typeface="Arial" pitchFamily="34" charset="0"/>
              </a:rPr>
              <a:t>enhalent</a:t>
            </a:r>
            <a:endParaRPr lang="en-US" sz="2000" dirty="0" smtClean="0">
              <a:latin typeface="Arial" pitchFamily="34" charset="0"/>
              <a:cs typeface="Arial" pitchFamily="34" charset="0"/>
            </a:endParaRPr>
          </a:p>
          <a:p>
            <a:pPr>
              <a:lnSpc>
                <a:spcPct val="90000"/>
              </a:lnSpc>
            </a:pPr>
            <a:r>
              <a:rPr lang="en-US" sz="2000" dirty="0" smtClean="0">
                <a:latin typeface="Arial" pitchFamily="34" charset="0"/>
                <a:cs typeface="Arial" pitchFamily="34" charset="0"/>
              </a:rPr>
              <a:t>Local </a:t>
            </a:r>
            <a:r>
              <a:rPr lang="en-US" sz="2000" dirty="0" err="1" smtClean="0">
                <a:latin typeface="Arial" pitchFamily="34" charset="0"/>
                <a:cs typeface="Arial" pitchFamily="34" charset="0"/>
              </a:rPr>
              <a:t>anesthatic</a:t>
            </a:r>
            <a:r>
              <a:rPr lang="en-US" sz="2000" dirty="0" smtClean="0">
                <a:latin typeface="Arial" pitchFamily="34" charset="0"/>
                <a:cs typeface="Arial" pitchFamily="34" charset="0"/>
              </a:rPr>
              <a:t> </a:t>
            </a:r>
          </a:p>
          <a:p>
            <a:pPr>
              <a:lnSpc>
                <a:spcPct val="90000"/>
              </a:lnSpc>
            </a:pPr>
            <a:endParaRPr lang="en-US" sz="2000" dirty="0">
              <a:latin typeface="Arial" pitchFamily="34" charset="0"/>
              <a:cs typeface="Arial" pitchFamily="34" charset="0"/>
            </a:endParaRPr>
          </a:p>
        </p:txBody>
      </p:sp>
      <p:sp>
        <p:nvSpPr>
          <p:cNvPr id="20482" name="Rectangle 2"/>
          <p:cNvSpPr>
            <a:spLocks noGrp="1" noChangeArrowheads="1"/>
          </p:cNvSpPr>
          <p:nvPr>
            <p:ph type="title"/>
          </p:nvPr>
        </p:nvSpPr>
        <p:spPr/>
        <p:txBody>
          <a:bodyPr/>
          <a:lstStyle/>
          <a:p>
            <a:r>
              <a:rPr lang="en-US" b="1" dirty="0" smtClean="0">
                <a:solidFill>
                  <a:schemeClr val="tx1"/>
                </a:solidFill>
                <a:latin typeface="Algerian" pitchFamily="82" charset="0"/>
              </a:rPr>
              <a:t>Types of antitussives</a:t>
            </a:r>
            <a:endParaRPr lang="ru-RU" b="1"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4635691"/>
          </a:xfrm>
        </p:spPr>
        <p:txBody>
          <a:bodyPr/>
          <a:lstStyle/>
          <a:p>
            <a:pPr>
              <a:buNone/>
            </a:pPr>
            <a:r>
              <a:rPr lang="en-US" sz="2400" dirty="0" smtClean="0">
                <a:latin typeface="Algerian" pitchFamily="82" charset="0"/>
                <a:cs typeface="Arial" pitchFamily="34" charset="0"/>
              </a:rPr>
              <a:t>narcotics:</a:t>
            </a:r>
          </a:p>
          <a:p>
            <a:pPr>
              <a:buNone/>
            </a:pPr>
            <a:r>
              <a:rPr lang="en-US" sz="2800" dirty="0" smtClean="0">
                <a:latin typeface="Arial" pitchFamily="34" charset="0"/>
                <a:cs typeface="Arial" pitchFamily="34" charset="0"/>
              </a:rPr>
              <a:t>Codeine, </a:t>
            </a:r>
            <a:r>
              <a:rPr lang="en-US" sz="2800" dirty="0" err="1" smtClean="0">
                <a:latin typeface="Arial" pitchFamily="34" charset="0"/>
                <a:cs typeface="Arial" pitchFamily="34" charset="0"/>
              </a:rPr>
              <a:t>hydrocodone</a:t>
            </a:r>
            <a:endParaRPr lang="en-US" dirty="0">
              <a:latin typeface="Arial" pitchFamily="34" charset="0"/>
              <a:cs typeface="Arial" pitchFamily="34" charset="0"/>
            </a:endParaRPr>
          </a:p>
        </p:txBody>
      </p:sp>
      <p:sp>
        <p:nvSpPr>
          <p:cNvPr id="3" name="Title 2"/>
          <p:cNvSpPr>
            <a:spLocks noGrp="1"/>
          </p:cNvSpPr>
          <p:nvPr>
            <p:ph type="title"/>
          </p:nvPr>
        </p:nvSpPr>
        <p:spPr/>
        <p:txBody>
          <a:bodyPr>
            <a:noAutofit/>
          </a:bodyPr>
          <a:lstStyle/>
          <a:p>
            <a:r>
              <a:rPr lang="en-US" sz="3200" dirty="0" smtClean="0">
                <a:latin typeface="Algerian" pitchFamily="82" charset="0"/>
                <a:cs typeface="Arial" pitchFamily="34" charset="0"/>
              </a:rPr>
              <a:t>Centrally  acting  </a:t>
            </a:r>
            <a:r>
              <a:rPr lang="en-US" sz="3200" dirty="0" err="1" smtClean="0">
                <a:latin typeface="Algerian" pitchFamily="82" charset="0"/>
                <a:cs typeface="Arial" pitchFamily="34" charset="0"/>
              </a:rPr>
              <a:t>antitussives</a:t>
            </a:r>
            <a:r>
              <a:rPr lang="en-US" sz="3200" dirty="0" smtClean="0">
                <a:latin typeface="Algerian" pitchFamily="82" charset="0"/>
                <a:cs typeface="Arial" pitchFamily="34" charset="0"/>
              </a:rPr>
              <a:t>: </a:t>
            </a:r>
            <a:br>
              <a:rPr lang="en-US" sz="3200" dirty="0" smtClean="0">
                <a:latin typeface="Algerian" pitchFamily="82" charset="0"/>
                <a:cs typeface="Arial" pitchFamily="34" charset="0"/>
              </a:rPr>
            </a:br>
            <a:endParaRPr lang="en-US" sz="3200" dirty="0">
              <a:latin typeface="Algerian" pitchFamily="82"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latin typeface="Arial" pitchFamily="34" charset="0"/>
                <a:cs typeface="Arial" pitchFamily="34" charset="0"/>
              </a:rPr>
              <a:t>Codeine is an opioid (methylmorphine) with a relatively limited analgesic effect; it does not cause significant respiratory depressions but has good antitussive properties.</a:t>
            </a:r>
          </a:p>
          <a:p>
            <a:r>
              <a:rPr lang="en-US" dirty="0" smtClean="0">
                <a:latin typeface="Arial" pitchFamily="34" charset="0"/>
                <a:cs typeface="Arial" pitchFamily="34" charset="0"/>
              </a:rPr>
              <a:t> Codeine raises the stimulus threshold of the cough center and thus has a cough suppressing effect. </a:t>
            </a:r>
            <a:endParaRPr lang="en-US" dirty="0">
              <a:latin typeface="Arial" pitchFamily="34" charset="0"/>
              <a:cs typeface="Arial" pitchFamily="34" charset="0"/>
            </a:endParaRPr>
          </a:p>
        </p:txBody>
      </p:sp>
      <p:sp>
        <p:nvSpPr>
          <p:cNvPr id="2" name="Title 1"/>
          <p:cNvSpPr>
            <a:spLocks noGrp="1"/>
          </p:cNvSpPr>
          <p:nvPr>
            <p:ph type="title"/>
          </p:nvPr>
        </p:nvSpPr>
        <p:spPr/>
        <p:txBody>
          <a:bodyPr/>
          <a:lstStyle/>
          <a:p>
            <a:r>
              <a:rPr lang="en-US" b="1" dirty="0" smtClean="0">
                <a:latin typeface="Algerian" pitchFamily="82" charset="0"/>
              </a:rPr>
              <a:t>Codeine:</a:t>
            </a:r>
            <a:endParaRPr lang="en-US" dirty="0">
              <a:latin typeface="Algerian" pitchFamily="82"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Arial" pitchFamily="34" charset="0"/>
                <a:cs typeface="Arial" pitchFamily="34" charset="0"/>
              </a:rPr>
              <a:t>In most humans 10% of a codeine dose is transformed to morphine through demethylation in the liver. This explains the analgesic effect that is absent in individuals with the respective genetic traits.</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jpg"/>
          <p:cNvPicPr>
            <a:picLocks noGrp="1" noChangeAspect="1"/>
          </p:cNvPicPr>
          <p:nvPr>
            <p:ph idx="1"/>
          </p:nvPr>
        </p:nvPicPr>
        <p:blipFill>
          <a:blip r:embed="rId2"/>
          <a:stretch>
            <a:fillRect/>
          </a:stretch>
        </p:blipFill>
        <p:spPr>
          <a:xfrm>
            <a:off x="0" y="0"/>
            <a:ext cx="9144000" cy="6858000"/>
          </a:xfrm>
        </p:spPr>
      </p:pic>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369</TotalTime>
  <Words>635</Words>
  <Application>Microsoft Office PowerPoint</Application>
  <PresentationFormat>On-screen Show (4:3)</PresentationFormat>
  <Paragraphs>92</Paragraphs>
  <Slides>27</Slides>
  <Notes>2</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Concourse</vt:lpstr>
      <vt:lpstr>       ANTITUSSIVES</vt:lpstr>
      <vt:lpstr> Antitussives: </vt:lpstr>
      <vt:lpstr>Cough </vt:lpstr>
      <vt:lpstr>Mechanism of cough:</vt:lpstr>
      <vt:lpstr>Types of antitussives</vt:lpstr>
      <vt:lpstr>Centrally  acting  antitussives:  </vt:lpstr>
      <vt:lpstr>Codeine:</vt:lpstr>
      <vt:lpstr>Slide 8</vt:lpstr>
      <vt:lpstr>Slide 9</vt:lpstr>
      <vt:lpstr>Mechanism of Action: </vt:lpstr>
      <vt:lpstr>Pharmacokinetics:</vt:lpstr>
      <vt:lpstr>Indications:</vt:lpstr>
      <vt:lpstr>Slide 13</vt:lpstr>
      <vt:lpstr>Adverse Reactions</vt:lpstr>
      <vt:lpstr> Interactions:</vt:lpstr>
      <vt:lpstr>Expectorants:</vt:lpstr>
      <vt:lpstr>Expectorants:</vt:lpstr>
      <vt:lpstr> Guaifenesin: </vt:lpstr>
      <vt:lpstr>Mechanism of action:</vt:lpstr>
      <vt:lpstr>Pharmacokinetics </vt:lpstr>
      <vt:lpstr>Slide 21</vt:lpstr>
      <vt:lpstr>Indications: </vt:lpstr>
      <vt:lpstr>Adverse Reactions: </vt:lpstr>
      <vt:lpstr>Mucolytics:</vt:lpstr>
      <vt:lpstr>Acetylcysteine</vt:lpstr>
      <vt:lpstr>Other Expectorants</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sadaqat ali</cp:lastModifiedBy>
  <cp:revision>21</cp:revision>
  <dcterms:created xsi:type="dcterms:W3CDTF">2013-12-15T05:29:49Z</dcterms:created>
  <dcterms:modified xsi:type="dcterms:W3CDTF">2014-02-18T08:22:34Z</dcterms:modified>
</cp:coreProperties>
</file>