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1" r:id="rId2"/>
  </p:sldMasterIdLst>
  <p:notesMasterIdLst>
    <p:notesMasterId r:id="rId90"/>
  </p:notesMasterIdLst>
  <p:sldIdLst>
    <p:sldId id="256" r:id="rId3"/>
    <p:sldId id="362" r:id="rId4"/>
    <p:sldId id="257" r:id="rId5"/>
    <p:sldId id="284" r:id="rId6"/>
    <p:sldId id="286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311" r:id="rId20"/>
    <p:sldId id="277" r:id="rId21"/>
    <p:sldId id="278" r:id="rId22"/>
    <p:sldId id="279" r:id="rId23"/>
    <p:sldId id="280" r:id="rId24"/>
    <p:sldId id="281" r:id="rId25"/>
    <p:sldId id="313" r:id="rId26"/>
    <p:sldId id="312" r:id="rId27"/>
    <p:sldId id="369" r:id="rId28"/>
    <p:sldId id="288" r:id="rId29"/>
    <p:sldId id="290" r:id="rId30"/>
    <p:sldId id="363" r:id="rId31"/>
    <p:sldId id="291" r:id="rId32"/>
    <p:sldId id="328" r:id="rId33"/>
    <p:sldId id="294" r:id="rId34"/>
    <p:sldId id="319" r:id="rId35"/>
    <p:sldId id="296" r:id="rId36"/>
    <p:sldId id="297" r:id="rId37"/>
    <p:sldId id="300" r:id="rId38"/>
    <p:sldId id="301" r:id="rId39"/>
    <p:sldId id="303" r:id="rId40"/>
    <p:sldId id="308" r:id="rId41"/>
    <p:sldId id="309" r:id="rId42"/>
    <p:sldId id="326" r:id="rId43"/>
    <p:sldId id="314" r:id="rId44"/>
    <p:sldId id="315" r:id="rId45"/>
    <p:sldId id="316" r:id="rId46"/>
    <p:sldId id="327" r:id="rId47"/>
    <p:sldId id="320" r:id="rId48"/>
    <p:sldId id="317" r:id="rId49"/>
    <p:sldId id="318" r:id="rId50"/>
    <p:sldId id="323" r:id="rId51"/>
    <p:sldId id="324" r:id="rId52"/>
    <p:sldId id="322" r:id="rId53"/>
    <p:sldId id="370" r:id="rId54"/>
    <p:sldId id="258" r:id="rId55"/>
    <p:sldId id="332" r:id="rId56"/>
    <p:sldId id="329" r:id="rId57"/>
    <p:sldId id="330" r:id="rId58"/>
    <p:sldId id="331" r:id="rId59"/>
    <p:sldId id="364" r:id="rId60"/>
    <p:sldId id="365" r:id="rId61"/>
    <p:sldId id="259" r:id="rId62"/>
    <p:sldId id="333" r:id="rId63"/>
    <p:sldId id="337" r:id="rId64"/>
    <p:sldId id="336" r:id="rId65"/>
    <p:sldId id="334" r:id="rId66"/>
    <p:sldId id="260" r:id="rId67"/>
    <p:sldId id="338" r:id="rId68"/>
    <p:sldId id="339" r:id="rId69"/>
    <p:sldId id="342" r:id="rId70"/>
    <p:sldId id="341" r:id="rId71"/>
    <p:sldId id="366" r:id="rId72"/>
    <p:sldId id="340" r:id="rId73"/>
    <p:sldId id="343" r:id="rId74"/>
    <p:sldId id="345" r:id="rId75"/>
    <p:sldId id="346" r:id="rId76"/>
    <p:sldId id="347" r:id="rId77"/>
    <p:sldId id="349" r:id="rId78"/>
    <p:sldId id="350" r:id="rId79"/>
    <p:sldId id="351" r:id="rId80"/>
    <p:sldId id="354" r:id="rId81"/>
    <p:sldId id="355" r:id="rId82"/>
    <p:sldId id="356" r:id="rId83"/>
    <p:sldId id="357" r:id="rId84"/>
    <p:sldId id="358" r:id="rId85"/>
    <p:sldId id="359" r:id="rId86"/>
    <p:sldId id="360" r:id="rId87"/>
    <p:sldId id="361" r:id="rId88"/>
    <p:sldId id="367" r:id="rId8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0607E-707E-4F55-8715-3359F7976CC6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3D114-9E9D-41F9-8B5A-534067A64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5288" cy="410368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5288" cy="410368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5288" cy="410368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5288" cy="410368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5288" cy="410368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1FFE697-2845-4FDA-9EC3-45FE40894CA0}" type="datetime1">
              <a:rPr lang="en-US" smtClean="0"/>
              <a:pPr/>
              <a:t>12/14/2013</a:t>
            </a:fld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Manish Chandra Prabhakar </a:t>
            </a:r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C2B1C0C-12F2-4A8C-9A52-4A59B109B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6EDDA7-A111-490F-A2EE-1A6FEF3BB923}" type="datetime1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Manish Chandra Prabhakar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B1C0C-12F2-4A8C-9A52-4A59B109B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7A33B7-D9CA-40EF-9D44-0FB80B7D34E1}" type="datetime1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Manish Chandra Prabhakar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B1C0C-12F2-4A8C-9A52-4A59B109B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2147888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9285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F773F-5D9D-4018-B323-0836481EBA2B}" type="datetime1">
              <a:rPr lang="en-US" smtClean="0"/>
              <a:pPr>
                <a:defRPr/>
              </a:pPr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9285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Manish Chandra Prabhakar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928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8BAE6-5A75-4D05-9658-8FE24DD561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6104C39-4F8C-4385-8525-DB76A69CBF3B}" type="datetime1">
              <a:rPr lang="en-US" smtClean="0"/>
              <a:pPr/>
              <a:t>12/14/2013</a:t>
            </a:fld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Manish Chandra Prabhakar </a:t>
            </a: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B45C8B8-D43A-4673-8ADB-B9FFA1FCCC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3A3FB4-240B-44A5-B1C1-20115E947476}" type="datetime1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Manish Chandra Prabhakar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1F46A-C662-4631-AD05-F1E89B6662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0EE5B1-A00E-4A5B-9232-75E6015643A1}" type="datetime1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Manish Chandra Prabhakar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284AB-0E14-4749-8ADC-DFE9EA4D7C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A55677-CE2B-4F0B-BF0E-BEB6094A4122}" type="datetime1">
              <a:rPr lang="en-US" smtClean="0"/>
              <a:pPr/>
              <a:t>12/14/2013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Manish Chandra Prabhakar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E9BEF-15EA-46D5-8835-308FF3EEFF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EB8857-45EB-4F68-A5E0-8839F140BC99}" type="datetime1">
              <a:rPr lang="en-US" smtClean="0"/>
              <a:pPr/>
              <a:t>12/14/2013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Manish Chandra Prabhakar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6BC8C-38AC-47A3-A189-5BB6633E76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0296A1-B7AF-49C8-AA90-9410C8C59CBA}" type="datetime1">
              <a:rPr lang="en-US" smtClean="0"/>
              <a:pPr/>
              <a:t>12/14/2013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Manish Chandra Prabhakar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7045F-8FCF-4FC8-BF57-54CDBAAD65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E87FBC-E72F-4416-869C-5FC0B0C4FA90}" type="datetime1">
              <a:rPr lang="en-US" smtClean="0"/>
              <a:pPr/>
              <a:t>12/14/2013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Manish Chandra Prabhakar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07FAA-CAD4-4BA2-B31E-2A8DDA0D96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CBFA06-8DC0-46F4-899E-DFC28E3EFE80}" type="datetime1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Manish Chandra Prabhakar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B1C0C-12F2-4A8C-9A52-4A59B109B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DEE600-A652-49AD-8C9F-3F64804070FE}" type="datetime1">
              <a:rPr lang="en-US" smtClean="0"/>
              <a:pPr/>
              <a:t>12/14/2013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Manish Chandra Prabhakar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4748E-9462-4234-916D-42E1E6C879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AF1A00-5A20-4BEA-A789-E61BB6949900}" type="datetime1">
              <a:rPr lang="en-US" smtClean="0"/>
              <a:pPr/>
              <a:t>12/14/2013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Manish Chandra Prabhakar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887D2-2EFB-411D-AFD4-4878ACCFE5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1B414F-0CF8-4943-84F6-5E301CC49EDD}" type="datetime1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Manish Chandra Prabhakar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3C2A8-772C-4A41-86D3-B8722FE01D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80741B-34FF-485A-98D4-17B11FBB656F}" type="datetime1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Manish Chandra Prabhakar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F3CC2-E569-4023-8AA7-20E50A3A98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6D5812-BFB9-4920-B9F4-32F0EF46D176}" type="datetime1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Manish Chandra Prabhakar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B1C0C-12F2-4A8C-9A52-4A59B109B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ACC0E3-A2E3-44EC-BA72-A0ACFB52B3BE}" type="datetime1">
              <a:rPr lang="en-US" smtClean="0"/>
              <a:pPr/>
              <a:t>12/14/2013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Manish Chandra Prabhakar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B1C0C-12F2-4A8C-9A52-4A59B109B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5D2DAF-C334-42B3-9649-99F9167A2559}" type="datetime1">
              <a:rPr lang="en-US" smtClean="0"/>
              <a:pPr/>
              <a:t>12/14/2013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Manish Chandra Prabhakar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B1C0C-12F2-4A8C-9A52-4A59B109B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E95A51-386B-4A85-864C-BBD3FEE2BBFD}" type="datetime1">
              <a:rPr lang="en-US" smtClean="0"/>
              <a:pPr/>
              <a:t>12/14/2013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Manish Chandra Prabhakar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B1C0C-12F2-4A8C-9A52-4A59B109B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03BF2D-4FCD-4659-9E60-B53A71E11E16}" type="datetime1">
              <a:rPr lang="en-US" smtClean="0"/>
              <a:pPr/>
              <a:t>12/14/2013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Manish Chandra Prabhakar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B1C0C-12F2-4A8C-9A52-4A59B109B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710FA-A49D-433D-911B-166313AA55DE}" type="datetime1">
              <a:rPr lang="en-US" smtClean="0"/>
              <a:pPr/>
              <a:t>12/14/2013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Manish Chandra Prabhakar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B1C0C-12F2-4A8C-9A52-4A59B109B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7B3804-3203-4F91-B6F0-8E7FF9D65589}" type="datetime1">
              <a:rPr lang="en-US" smtClean="0"/>
              <a:pPr/>
              <a:t>12/14/2013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Manish Chandra Prabhakar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B1C0C-12F2-4A8C-9A52-4A59B109B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AFF70E5-0B8B-4637-8A3F-2EF4139194B7}" type="datetime1">
              <a:rPr lang="en-US" smtClean="0"/>
              <a:pPr/>
              <a:t>12/14/2013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IN" smtClean="0"/>
              <a:t>Manish Chandra Prabhakar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2B1C0C-12F2-4A8C-9A52-4A59B109B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B92E477-BA5A-4FE7-8AB6-EB280187B75A}" type="datetime1">
              <a:rPr lang="en-US" smtClean="0"/>
              <a:pPr/>
              <a:t>12/14/2013</a:t>
            </a:fld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IN" smtClean="0"/>
              <a:t>Manish Chandra Prabhakar </a:t>
            </a: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B26FD5C-B19B-4F7F-9DA6-0C3D3064EDB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en.wikipedia.org/wiki/Boerhaave_syndrome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371601"/>
            <a:ext cx="6054725" cy="2228850"/>
          </a:xfrm>
        </p:spPr>
        <p:txBody>
          <a:bodyPr/>
          <a:lstStyle/>
          <a:p>
            <a:r>
              <a:rPr lang="en-US" sz="4000" dirty="0" smtClean="0">
                <a:latin typeface="Algerian" pitchFamily="82" charset="0"/>
              </a:rPr>
              <a:t>Bedside Approach to Respiratory Case</a:t>
            </a:r>
            <a:endParaRPr lang="en-US" sz="40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038600"/>
            <a:ext cx="5715000" cy="1752600"/>
          </a:xfrm>
        </p:spPr>
        <p:txBody>
          <a:bodyPr/>
          <a:lstStyle/>
          <a:p>
            <a:r>
              <a:rPr lang="en-US" dirty="0" smtClean="0">
                <a:latin typeface="Papyrus" pitchFamily="66" charset="0"/>
              </a:rPr>
              <a:t>Dr </a:t>
            </a:r>
            <a:r>
              <a:rPr lang="en-US" dirty="0" smtClean="0">
                <a:latin typeface="Papyrus" pitchFamily="66" charset="0"/>
              </a:rPr>
              <a:t>Manish Chandra Prabhakar</a:t>
            </a:r>
          </a:p>
          <a:p>
            <a:r>
              <a:rPr lang="en-US" dirty="0" smtClean="0">
                <a:latin typeface="Papyrus" pitchFamily="66" charset="0"/>
              </a:rPr>
              <a:t>          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smtClean="0">
                <a:latin typeface="Papyrus" pitchFamily="66" charset="0"/>
              </a:rPr>
              <a:t>MGIMS </a:t>
            </a:r>
            <a:r>
              <a:rPr lang="en-US" dirty="0" smtClean="0">
                <a:latin typeface="Papyrus" pitchFamily="66" charset="0"/>
              </a:rPr>
              <a:t> Sewagram, India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Sputum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Consistency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Amount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Color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Postural variation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Smell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2133600"/>
            <a:ext cx="22098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Serous</a:t>
            </a:r>
          </a:p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276600" y="2133600"/>
            <a:ext cx="25908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Mucoid</a:t>
            </a:r>
            <a:endParaRPr lang="en-US" b="1" dirty="0" smtClean="0"/>
          </a:p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400800" y="2133600"/>
            <a:ext cx="22860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Mucopurulent</a:t>
            </a:r>
            <a:endParaRPr lang="en-US" b="1" dirty="0" smtClean="0"/>
          </a:p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85800" y="4572000"/>
            <a:ext cx="23622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URI</a:t>
            </a:r>
          </a:p>
          <a:p>
            <a:pPr algn="ctr"/>
            <a:r>
              <a:rPr lang="en-US" dirty="0" err="1" smtClean="0">
                <a:solidFill>
                  <a:schemeClr val="bg2"/>
                </a:solidFill>
              </a:rPr>
              <a:t>Bronchoalvelolar</a:t>
            </a:r>
            <a:r>
              <a:rPr lang="en-US" dirty="0" smtClean="0">
                <a:solidFill>
                  <a:schemeClr val="bg2"/>
                </a:solidFill>
              </a:rPr>
              <a:t> ca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29000" y="4572000"/>
            <a:ext cx="2438400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Chronic bronchitis, </a:t>
            </a:r>
          </a:p>
          <a:p>
            <a:pPr algn="ctr"/>
            <a:r>
              <a:rPr lang="en-US" dirty="0" smtClean="0"/>
              <a:t>Br Asthma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400800" y="4572000"/>
            <a:ext cx="2209800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Bacterial infection.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991394" y="3733006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3885406" y="3580606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6782594" y="3656806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40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b="1" dirty="0" smtClean="0"/>
              <a:t>Consistency</a:t>
            </a:r>
            <a:endParaRPr lang="en-US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Sputum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066800"/>
            <a:ext cx="7467600" cy="525475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Copious Amount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Bronchiectasis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Lung Abscess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Necrotizing pneumonia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Alveolar cell ca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Empyema rupturing into bronchus</a:t>
            </a:r>
          </a:p>
          <a:p>
            <a:pPr algn="just">
              <a:lnSpc>
                <a:spcPct val="150000"/>
              </a:lnSpc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Postural variation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Lung Abscess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Bronchiectasis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71596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Color of sputum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696200" cy="53309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Yellow / Green — Bacterial infection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Black — coal worker pneumoconiosis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Pink frothy sputum — Pulmonary edema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Anchovy sauce — Ruptured amoebic liver abscess.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517855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Foul Smell —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Lung abscess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Bronchiectasis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Anaerobic bacterial infection.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20762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Dyspnea :-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0952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Subjective experience of breathing discomfort that consists of qualitatively distinct sensations that vary in intensity.</a:t>
            </a:r>
          </a:p>
          <a:p>
            <a:pPr algn="just">
              <a:lnSpc>
                <a:spcPct val="20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Occurred within – minutes, hours to days, weeks to months.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Dyspnea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467600" cy="525475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Within minutes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Pneumothorax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Pulmonary embolism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Inhalation of foreign body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Larygeal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edema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Left heart failure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Dyspnea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467600" cy="52547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Hours to Days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ARDS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 Asthma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Pneumoia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Left heart failure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Dyspnea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Weeks to Months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COPD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ILD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Pleural effusion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Anemia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Thyrotoxicosis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Haemoptysis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467600" cy="5330952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Mild &lt;100ml /day</a:t>
            </a:r>
          </a:p>
          <a:p>
            <a:pPr algn="just"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Massive &gt; 600ml /day or 100ml/day for more than 3 days.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piratory-syste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28601"/>
            <a:ext cx="5334000" cy="640079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914400"/>
          <a:ext cx="845820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6484"/>
                <a:gridCol w="4401716"/>
              </a:tblGrid>
              <a:tr h="723900">
                <a:tc>
                  <a:txBody>
                    <a:bodyPr/>
                    <a:lstStyle/>
                    <a:p>
                      <a:r>
                        <a:rPr lang="en-US" dirty="0" smtClean="0"/>
                        <a:t>HAEMOPTYSIS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HAEMATEMESIS</a:t>
                      </a:r>
                      <a:endParaRPr lang="en-US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dirty="0" smtClean="0"/>
                        <a:t>Cough precedes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Nausea &amp;</a:t>
                      </a:r>
                      <a:r>
                        <a:rPr lang="en-US" baseline="0" dirty="0" smtClean="0"/>
                        <a:t> vomiting precedes</a:t>
                      </a:r>
                      <a:endParaRPr lang="en-US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dirty="0" smtClean="0"/>
                        <a:t>Frothy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</a:t>
                      </a:r>
                      <a:endParaRPr lang="en-US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dirty="0" smtClean="0"/>
                        <a:t>pH alkaline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</a:t>
                      </a:r>
                      <a:r>
                        <a:rPr lang="en-US" baseline="0" dirty="0" smtClean="0"/>
                        <a:t>  acidic</a:t>
                      </a:r>
                      <a:endParaRPr lang="en-US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dirty="0" smtClean="0"/>
                        <a:t>Bright 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Dark brown</a:t>
                      </a:r>
                      <a:endParaRPr lang="en-US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dirty="0" smtClean="0"/>
                        <a:t>H/o</a:t>
                      </a:r>
                      <a:r>
                        <a:rPr lang="en-US" baseline="0" dirty="0" smtClean="0"/>
                        <a:t> respiratory </a:t>
                      </a:r>
                      <a:r>
                        <a:rPr lang="en-US" baseline="0" dirty="0" err="1" smtClean="0"/>
                        <a:t>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h/o</a:t>
                      </a:r>
                      <a:r>
                        <a:rPr lang="en-US" baseline="0" dirty="0" smtClean="0"/>
                        <a:t> peptic ulcer </a:t>
                      </a:r>
                      <a:r>
                        <a:rPr lang="en-US" baseline="0" dirty="0" err="1" smtClean="0"/>
                        <a:t>ds</a:t>
                      </a:r>
                      <a:endParaRPr lang="en-US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dirty="0" smtClean="0"/>
                        <a:t>Not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h/o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malena</a:t>
                      </a:r>
                      <a:endParaRPr lang="en-US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bronchoscopy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endoscopy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Causes--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219200"/>
            <a:ext cx="7467600" cy="5254752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Infection—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TB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Lung Abscess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Bronchiectasis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Pneumonia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Fungal infection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aspergillosis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blastomycosis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Neoplasm---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Bronchogenic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Bronchial adenoma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Metastatic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tumour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Causes--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990600"/>
            <a:ext cx="7467600" cy="5483352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CVS—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MS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PHT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Pulmonary embolism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AV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malfromation</a:t>
            </a: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</a:pPr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</a:pP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Collagen vascular disorder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Vasculitis</a:t>
            </a: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Wegener’ s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granulomatosis</a:t>
            </a: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Goodpastures’s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syndrome</a:t>
            </a:r>
          </a:p>
          <a:p>
            <a:pPr>
              <a:lnSpc>
                <a:spcPct val="160000"/>
              </a:lnSpc>
            </a:pPr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</a:pP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Traumatic</a:t>
            </a:r>
          </a:p>
          <a:p>
            <a:pPr>
              <a:lnSpc>
                <a:spcPct val="160000"/>
              </a:lnSpc>
            </a:pP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Iatrogenic..</a:t>
            </a:r>
          </a:p>
          <a:p>
            <a:pPr>
              <a:lnSpc>
                <a:spcPct val="160000"/>
              </a:lnSpc>
            </a:pP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Bleeding disorder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Chest Pain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467600" cy="53309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Site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Character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Associated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sx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Aggravating/Relieving factor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Retrosternal</a:t>
            </a:r>
            <a:r>
              <a:rPr lang="en-US" dirty="0" smtClean="0"/>
              <a:t> Pain :-</a:t>
            </a:r>
          </a:p>
          <a:p>
            <a:r>
              <a:rPr lang="en-US" dirty="0" smtClean="0"/>
              <a:t>Upper</a:t>
            </a:r>
          </a:p>
          <a:p>
            <a:pPr lvl="1"/>
            <a:r>
              <a:rPr lang="en-US" dirty="0" err="1" smtClean="0"/>
              <a:t>Tracheatis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Mid and Lower</a:t>
            </a:r>
          </a:p>
          <a:p>
            <a:pPr lvl="1"/>
            <a:r>
              <a:rPr lang="en-US" dirty="0" err="1" smtClean="0"/>
              <a:t>Mediastinitis</a:t>
            </a:r>
            <a:endParaRPr lang="en-US" dirty="0" smtClean="0"/>
          </a:p>
          <a:p>
            <a:pPr lvl="1"/>
            <a:r>
              <a:rPr lang="en-US" dirty="0" err="1" smtClean="0"/>
              <a:t>Mediastinal</a:t>
            </a:r>
            <a:r>
              <a:rPr lang="en-US" dirty="0" smtClean="0"/>
              <a:t> tumor</a:t>
            </a:r>
          </a:p>
          <a:p>
            <a:pPr lvl="1"/>
            <a:r>
              <a:rPr lang="en-US" dirty="0" smtClean="0"/>
              <a:t>GERD</a:t>
            </a:r>
          </a:p>
          <a:p>
            <a:pPr lvl="1"/>
            <a:r>
              <a:rPr lang="en-US" dirty="0" err="1" smtClean="0"/>
              <a:t>Achalasia</a:t>
            </a:r>
            <a:r>
              <a:rPr lang="en-US" dirty="0" smtClean="0"/>
              <a:t> </a:t>
            </a:r>
            <a:r>
              <a:rPr lang="en-US" dirty="0" err="1" smtClean="0"/>
              <a:t>cardia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Pleural Inflammation – Catchy pain, increases on deep inspiration and on pressure.</a:t>
            </a:r>
          </a:p>
          <a:p>
            <a:endParaRPr lang="en-US" dirty="0" smtClean="0"/>
          </a:p>
          <a:p>
            <a:r>
              <a:rPr lang="en-US" dirty="0" err="1" smtClean="0"/>
              <a:t>Pancoast</a:t>
            </a:r>
            <a:r>
              <a:rPr lang="en-US" dirty="0" smtClean="0"/>
              <a:t> tumor – shoulder and arm pain due to compression of C8, T1-2 roots.</a:t>
            </a:r>
          </a:p>
          <a:p>
            <a:r>
              <a:rPr lang="en-US" dirty="0" smtClean="0"/>
              <a:t>Erosion of ribs – constant chest pain.</a:t>
            </a:r>
          </a:p>
          <a:p>
            <a:endParaRPr lang="en-US" dirty="0" smtClean="0"/>
          </a:p>
          <a:p>
            <a:r>
              <a:rPr lang="en-US" dirty="0" err="1" smtClean="0"/>
              <a:t>Tietze’s</a:t>
            </a:r>
            <a:r>
              <a:rPr lang="en-US" dirty="0" smtClean="0"/>
              <a:t> syndrome – </a:t>
            </a:r>
            <a:r>
              <a:rPr lang="en-US" dirty="0" err="1" smtClean="0"/>
              <a:t>costochondritis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Always keep ‘Angina’ in mind.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General Examination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Vitals</a:t>
            </a:r>
          </a:p>
          <a:p>
            <a:pPr lvl="1"/>
            <a:r>
              <a:rPr lang="en-US" sz="2000" dirty="0" smtClean="0"/>
              <a:t>Temperature</a:t>
            </a:r>
          </a:p>
          <a:p>
            <a:pPr lvl="1"/>
            <a:r>
              <a:rPr lang="en-US" sz="2000" dirty="0" smtClean="0"/>
              <a:t>Pulse</a:t>
            </a:r>
          </a:p>
          <a:p>
            <a:pPr lvl="1"/>
            <a:r>
              <a:rPr lang="en-US" sz="2000" dirty="0" smtClean="0"/>
              <a:t>Respiratory Rate &amp; Breathing pattern.</a:t>
            </a:r>
          </a:p>
          <a:p>
            <a:pPr lvl="1"/>
            <a:r>
              <a:rPr lang="en-US" sz="2000" dirty="0" smtClean="0"/>
              <a:t>Blood pressure</a:t>
            </a:r>
          </a:p>
          <a:p>
            <a:r>
              <a:rPr lang="en-US" dirty="0" smtClean="0"/>
              <a:t>Anemia</a:t>
            </a:r>
          </a:p>
          <a:p>
            <a:r>
              <a:rPr lang="en-US" dirty="0" err="1" smtClean="0"/>
              <a:t>Icterus</a:t>
            </a:r>
            <a:endParaRPr lang="en-US" dirty="0" smtClean="0"/>
          </a:p>
          <a:p>
            <a:r>
              <a:rPr lang="en-US" dirty="0" smtClean="0"/>
              <a:t>JVP</a:t>
            </a:r>
          </a:p>
          <a:p>
            <a:r>
              <a:rPr lang="en-US" dirty="0" smtClean="0"/>
              <a:t>Cyanosis</a:t>
            </a:r>
          </a:p>
          <a:p>
            <a:r>
              <a:rPr lang="en-US" dirty="0" smtClean="0"/>
              <a:t>Clubbing</a:t>
            </a:r>
          </a:p>
          <a:p>
            <a:r>
              <a:rPr lang="en-US" dirty="0" err="1" smtClean="0"/>
              <a:t>Lymphadenopathy</a:t>
            </a:r>
            <a:endParaRPr lang="en-US" dirty="0" smtClean="0"/>
          </a:p>
          <a:p>
            <a:r>
              <a:rPr lang="en-US" dirty="0" smtClean="0"/>
              <a:t>Pedal </a:t>
            </a:r>
            <a:r>
              <a:rPr lang="en-US" dirty="0" err="1" smtClean="0"/>
              <a:t>oedema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General condition--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467600" cy="548335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Built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Nourishment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Tripod position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Purse lip breathing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Paraneoplastic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syndrome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Pulse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Bradycardia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Hypoxia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Tachycardia - Pneumonia , Pulmonary Embolism, ARDS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Unequal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Pancost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Tumour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Mediastinal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syndrome.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Pulsus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Paradoxus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Ac severe asthma, COPD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Collapsing /bounding pulse — CO2 narcosis.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Blood Pressure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467600" cy="5330952"/>
          </a:xfrm>
        </p:spPr>
        <p:txBody>
          <a:bodyPr/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Pulsus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Paradoxus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Pancoast’s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tumor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Mediastinal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syndrome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Cough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Dyspnea</a:t>
            </a:r>
          </a:p>
          <a:p>
            <a:r>
              <a:rPr lang="en-US" dirty="0" smtClean="0"/>
              <a:t>Chest Pain</a:t>
            </a:r>
          </a:p>
          <a:p>
            <a:r>
              <a:rPr lang="en-US" dirty="0" smtClean="0"/>
              <a:t>Hemoptysis</a:t>
            </a:r>
          </a:p>
          <a:p>
            <a:r>
              <a:rPr lang="en-US" dirty="0" smtClean="0"/>
              <a:t>Wheeze / Stridor</a:t>
            </a:r>
          </a:p>
          <a:p>
            <a:r>
              <a:rPr lang="en-US" dirty="0" smtClean="0"/>
              <a:t>Hoarseness of voice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Respiratory Rate &amp; Breathing Pattern--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990600"/>
            <a:ext cx="7467600" cy="5483352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Tachypnoea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&gt; 20 </a:t>
            </a:r>
          </a:p>
          <a:p>
            <a:pPr algn="just">
              <a:lnSpc>
                <a:spcPct val="160000"/>
              </a:lnSpc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Causes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Pneumonia 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Acute pulmonary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odema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Pulmonary embolism 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ARDS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Metabolic acidosis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Others causes </a:t>
            </a:r>
          </a:p>
          <a:p>
            <a:pPr algn="just"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Fever , hypoxia, excitation, nervousness</a:t>
            </a:r>
          </a:p>
          <a:p>
            <a:pPr algn="just">
              <a:lnSpc>
                <a:spcPct val="16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lnSpc>
                <a:spcPct val="100000"/>
              </a:lnSpc>
              <a:buClr>
                <a:srgbClr val="C4C3AA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sz="4400" dirty="0">
              <a:solidFill>
                <a:srgbClr val="C4C3AA"/>
              </a:solidFill>
              <a:effectLst>
                <a:outerShdw blurRad="38100" dist="38100" dir="2700000" algn="tl">
                  <a:srgbClr val="000000"/>
                </a:outerShdw>
              </a:effectLst>
              <a:cs typeface="Lucida Sans Unicode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0200" indent="-330200" eaLnBrk="1" hangingPunct="1">
              <a:lnSpc>
                <a:spcPct val="100000"/>
              </a:lnSpc>
              <a:spcBef>
                <a:spcPts val="800"/>
              </a:spcBef>
              <a:buClr>
                <a:srgbClr val="C4C3AA"/>
              </a:buClr>
              <a:buSzPct val="60000"/>
              <a:buFont typeface="Wingdings" charset="2"/>
              <a:buChar char="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2" charset="0"/>
              <a:cs typeface="Lucida Sans Unicode" charset="0"/>
            </a:endParaRPr>
          </a:p>
        </p:txBody>
      </p:sp>
      <p:sp>
        <p:nvSpPr>
          <p:cNvPr id="2867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Respiratory Failure</a:t>
            </a:r>
          </a:p>
        </p:txBody>
      </p:sp>
      <p:sp>
        <p:nvSpPr>
          <p:cNvPr id="28677" name="Content Placeholder 6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341688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Hypoxia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Irritability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Disorientation/Confusion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Somnolence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Bradycardia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Cyanosis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Seizures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Hypercapnea</a:t>
            </a:r>
            <a:endPara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Anxiety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Delirium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Confused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Somonolence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Flapping tremors/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Asterixis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Thready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or bounding pulse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Papillodema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Seizures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Examination of EYE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3058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10363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Finding on Examination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Likely</a:t>
                      </a:r>
                      <a:r>
                        <a:rPr lang="en-US" sz="2400" baseline="0" dirty="0" smtClean="0"/>
                        <a:t> Etiology</a:t>
                      </a:r>
                      <a:endParaRPr lang="en-US" sz="2400" dirty="0"/>
                    </a:p>
                  </a:txBody>
                  <a:tcPr/>
                </a:tc>
              </a:tr>
              <a:tr h="10363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Horners</a:t>
                      </a:r>
                      <a:r>
                        <a:rPr lang="en-US" sz="2400" dirty="0" smtClean="0"/>
                        <a:t> syndrome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Pancost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tumour</a:t>
                      </a:r>
                      <a:endParaRPr lang="en-US" sz="2400" dirty="0"/>
                    </a:p>
                  </a:txBody>
                  <a:tcPr/>
                </a:tc>
              </a:tr>
              <a:tr h="10363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Phlycten</a:t>
                      </a:r>
                      <a:r>
                        <a:rPr lang="en-US" sz="2400" dirty="0" smtClean="0"/>
                        <a:t>, choroid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tubercule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Tuberculosis</a:t>
                      </a:r>
                      <a:endParaRPr lang="en-US" sz="2400" dirty="0"/>
                    </a:p>
                  </a:txBody>
                  <a:tcPr/>
                </a:tc>
              </a:tr>
              <a:tr h="10363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Conjunctival </a:t>
                      </a:r>
                      <a:r>
                        <a:rPr lang="en-US" sz="2400" dirty="0" err="1" smtClean="0"/>
                        <a:t>chemosis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SVC Syndrome, CO2</a:t>
                      </a:r>
                      <a:r>
                        <a:rPr lang="en-US" sz="2400" baseline="0" dirty="0" smtClean="0"/>
                        <a:t> narcosis</a:t>
                      </a:r>
                      <a:endParaRPr lang="en-US" sz="2400" dirty="0"/>
                    </a:p>
                  </a:txBody>
                  <a:tcPr/>
                </a:tc>
              </a:tr>
              <a:tr h="10363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Papilloedema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SVC obstruction,</a:t>
                      </a:r>
                      <a:r>
                        <a:rPr lang="en-US" sz="2400" baseline="0" dirty="0" smtClean="0"/>
                        <a:t> CO2 narcosis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Chronic Infections – TB</a:t>
            </a:r>
          </a:p>
          <a:p>
            <a:r>
              <a:rPr lang="en-US" dirty="0" smtClean="0"/>
              <a:t>Chronic inflammatory disorders – ILD, CTD.</a:t>
            </a:r>
          </a:p>
          <a:p>
            <a:r>
              <a:rPr lang="en-US" dirty="0" smtClean="0"/>
              <a:t>Malignancies.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Icterus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467600" cy="540715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Iatrogenic - ATT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Metastasis to Liver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Pulmonary infarction.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Sepsis – secondary to chest infection.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JVP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467600" cy="540715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SVC obstruction—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Mediastinal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Syndrome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pulmonale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Cyanosis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990600"/>
            <a:ext cx="7467600" cy="5483352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Respiratory disorders </a:t>
            </a:r>
          </a:p>
          <a:p>
            <a:pPr lvl="1" algn="just">
              <a:lnSpc>
                <a:spcPct val="20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Acute severe Asthma</a:t>
            </a:r>
          </a:p>
          <a:p>
            <a:pPr lvl="1" algn="just">
              <a:lnSpc>
                <a:spcPct val="20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Tension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Pneumothorax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20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Pulmonary AV malformations</a:t>
            </a:r>
          </a:p>
          <a:p>
            <a:pPr lvl="1" algn="just">
              <a:lnSpc>
                <a:spcPct val="20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Acute laryngeal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oedema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20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ARDS</a:t>
            </a:r>
          </a:p>
          <a:p>
            <a:pPr lvl="1" algn="just">
              <a:lnSpc>
                <a:spcPct val="200000"/>
              </a:lnSpc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Lymphadenopathy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467600" cy="54071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Lymphatic drainage 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Parietal Pleura – Multiple nodes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lung + Lt lower lobe —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supraclavicular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Left upper lobe — Lt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supraclavicular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LN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Troisier’s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sign).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Apical portion drains directly in scalene LN.</a:t>
            </a:r>
          </a:p>
          <a:p>
            <a:pPr>
              <a:lnSpc>
                <a:spcPct val="150000"/>
              </a:lnSpc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Lymphadenopathy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066800"/>
            <a:ext cx="7467600" cy="54071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Sites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Number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Tender/Non-tender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Discrete/matted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Consistency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Fixed/Mobile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Overlying skin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Sinus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b="1" dirty="0" smtClean="0"/>
              <a:t>Causes--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298448"/>
            <a:ext cx="7467600" cy="54833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URI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Tuberculosis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HIV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Sarcoidosis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Lung Carcinoma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Lymphoma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Secondaries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Reflex act of forceful expiration against a closed glottis.</a:t>
            </a:r>
          </a:p>
          <a:p>
            <a:r>
              <a:rPr lang="en-US" dirty="0" smtClean="0"/>
              <a:t>Clear the airways.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b="1" dirty="0" smtClean="0"/>
              <a:t>Clubbing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146048"/>
            <a:ext cx="5562600" cy="54833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Causes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Bronchogenic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Bronchiactasis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Lung abscess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Empyema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Cystic fibrosis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Interstitial lung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Unilateral clubbing —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Pancoast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tumour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blog.dearbornschools.org/renkom/files/2010/11/cyanosis-nail-b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52400"/>
            <a:ext cx="2552700" cy="1524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Pedal Edema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Cor</a:t>
            </a:r>
            <a:r>
              <a:rPr lang="en-US" dirty="0" smtClean="0"/>
              <a:t> </a:t>
            </a:r>
            <a:r>
              <a:rPr lang="en-US" dirty="0" err="1" smtClean="0"/>
              <a:t>Pulmonale</a:t>
            </a:r>
            <a:endParaRPr lang="en-US" dirty="0" smtClean="0"/>
          </a:p>
          <a:p>
            <a:r>
              <a:rPr lang="en-US" dirty="0" smtClean="0"/>
              <a:t>Chronic infections / inflammations – secondary to </a:t>
            </a:r>
            <a:r>
              <a:rPr lang="en-US" dirty="0" err="1" smtClean="0"/>
              <a:t>hypoalbuminemia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A/w</a:t>
            </a:r>
            <a:r>
              <a:rPr lang="en-US" dirty="0" smtClean="0"/>
              <a:t> renal involvement – WG, PAN, Microscopic </a:t>
            </a:r>
            <a:r>
              <a:rPr lang="en-US" dirty="0" err="1" smtClean="0"/>
              <a:t>polyangitis</a:t>
            </a:r>
            <a:r>
              <a:rPr lang="en-US" dirty="0" smtClean="0"/>
              <a:t>, SCLC.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Examination of Respiratory System--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467600" cy="5407152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Inspection of Upper Respiratory Tract—</a:t>
            </a:r>
          </a:p>
          <a:p>
            <a:pPr algn="just">
              <a:lnSpc>
                <a:spcPct val="16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Oral cavity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hyagine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Dental caries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Oral thrush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Tonsils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Examination of Respiratory System--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467600" cy="5407152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Inspection of Upper Respiratory Tract—</a:t>
            </a:r>
          </a:p>
          <a:p>
            <a:pPr algn="just">
              <a:lnSpc>
                <a:spcPct val="16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Nose &amp; Sinuses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DNS—Recurrent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resp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iration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infection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Nasal polyp-Cystic fibrosis, allergic asthma, ABPA, Wegener’s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granulomatosis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Phaynx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Post nasal drip,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lymhoma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deposits. </a:t>
            </a:r>
          </a:p>
          <a:p>
            <a:pPr algn="just">
              <a:lnSpc>
                <a:spcPct val="16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Inspection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069848"/>
            <a:ext cx="7467600" cy="5483352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Symmetry of chest</a:t>
            </a:r>
          </a:p>
          <a:p>
            <a:pPr algn="just"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Position of Trachea</a:t>
            </a:r>
          </a:p>
          <a:p>
            <a:pPr algn="just"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Position of Apex impulse</a:t>
            </a:r>
          </a:p>
          <a:p>
            <a:pPr algn="just"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Movements of chest</a:t>
            </a:r>
          </a:p>
          <a:p>
            <a:pPr algn="just"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Accessory muscles</a:t>
            </a:r>
          </a:p>
          <a:p>
            <a:pPr algn="just"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Hollowness/Bulging/flattening/retraction/</a:t>
            </a:r>
          </a:p>
          <a:p>
            <a:pPr algn="just">
              <a:lnSpc>
                <a:spcPct val="16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crowding of ribs</a:t>
            </a:r>
          </a:p>
          <a:p>
            <a:pPr algn="just"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Drooping of shoulders</a:t>
            </a:r>
          </a:p>
          <a:p>
            <a:pPr algn="just">
              <a:lnSpc>
                <a:spcPct val="16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Spino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-scapular distance</a:t>
            </a:r>
          </a:p>
          <a:p>
            <a:pPr algn="just">
              <a:lnSpc>
                <a:spcPct val="16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Kyphosis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/ Scoliosis.</a:t>
            </a:r>
          </a:p>
          <a:p>
            <a:pPr algn="just"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Scar/sinus/dilated veins.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Anteriorly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Supraclavicular</a:t>
            </a:r>
            <a:endParaRPr lang="en-US" dirty="0" smtClean="0"/>
          </a:p>
          <a:p>
            <a:pPr lvl="1"/>
            <a:r>
              <a:rPr lang="en-US" dirty="0" err="1" smtClean="0"/>
              <a:t>Infraclavicular</a:t>
            </a:r>
            <a:endParaRPr lang="en-US" dirty="0" smtClean="0"/>
          </a:p>
          <a:p>
            <a:pPr lvl="1"/>
            <a:r>
              <a:rPr lang="en-US" dirty="0" err="1" smtClean="0"/>
              <a:t>Inframammary</a:t>
            </a:r>
            <a:endParaRPr lang="en-US" dirty="0" smtClean="0"/>
          </a:p>
          <a:p>
            <a:r>
              <a:rPr lang="en-US" dirty="0" smtClean="0"/>
              <a:t>Laterally</a:t>
            </a:r>
          </a:p>
          <a:p>
            <a:pPr lvl="1"/>
            <a:r>
              <a:rPr lang="en-US" dirty="0" err="1" smtClean="0"/>
              <a:t>Axillary</a:t>
            </a:r>
            <a:endParaRPr lang="en-US" dirty="0" smtClean="0"/>
          </a:p>
          <a:p>
            <a:pPr lvl="1"/>
            <a:r>
              <a:rPr lang="en-US" dirty="0" err="1" smtClean="0"/>
              <a:t>Infraaxillary</a:t>
            </a:r>
            <a:endParaRPr lang="en-US" dirty="0" smtClean="0"/>
          </a:p>
          <a:p>
            <a:r>
              <a:rPr lang="en-US" dirty="0" err="1" smtClean="0"/>
              <a:t>Posteriorly</a:t>
            </a:r>
            <a:endParaRPr lang="en-US" dirty="0" smtClean="0"/>
          </a:p>
          <a:p>
            <a:pPr lvl="1"/>
            <a:r>
              <a:rPr lang="en-US" dirty="0" err="1" smtClean="0"/>
              <a:t>Suprascapular</a:t>
            </a:r>
            <a:endParaRPr lang="en-US" dirty="0" smtClean="0"/>
          </a:p>
          <a:p>
            <a:pPr lvl="1"/>
            <a:r>
              <a:rPr lang="en-US" dirty="0" err="1" smtClean="0"/>
              <a:t>Interscapular</a:t>
            </a:r>
            <a:endParaRPr lang="en-US" dirty="0" smtClean="0"/>
          </a:p>
          <a:p>
            <a:pPr lvl="1"/>
            <a:r>
              <a:rPr lang="en-US" dirty="0" err="1" smtClean="0"/>
              <a:t>Infrascapular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96258" name="Picture 2" descr="Anterior lung markin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95400"/>
            <a:ext cx="2286000" cy="2514600"/>
          </a:xfrm>
          <a:prstGeom prst="rect">
            <a:avLst/>
          </a:prstGeom>
          <a:noFill/>
        </p:spPr>
      </p:pic>
      <p:pic>
        <p:nvPicPr>
          <p:cNvPr id="5" name="Picture 2" descr="posterior lung markin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371600"/>
            <a:ext cx="2436019" cy="2438400"/>
          </a:xfrm>
          <a:prstGeom prst="rect">
            <a:avLst/>
          </a:prstGeom>
          <a:noFill/>
        </p:spPr>
      </p:pic>
      <p:pic>
        <p:nvPicPr>
          <p:cNvPr id="6" name="Picture 2" descr="right lung marking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191000"/>
            <a:ext cx="2286000" cy="2514600"/>
          </a:xfrm>
          <a:prstGeom prst="rect">
            <a:avLst/>
          </a:prstGeom>
          <a:noFill/>
        </p:spPr>
      </p:pic>
      <p:pic>
        <p:nvPicPr>
          <p:cNvPr id="7" name="Picture 2" descr="left lung mark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191000"/>
            <a:ext cx="2438400" cy="251460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Symmetry of chest--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467600" cy="548335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Flat chest (1:2) —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Pulm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TB,Fibrothorax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Barrel chest-(1:1) — COPD (Emphysema)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Pectus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carinatum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-- rickets, marfan’s syndrome, Down’s, Noonan,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osteogenesis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imperfecta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Rickety rosary — rickets.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Scorbutic rosary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 Def.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Harrisons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sulcus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— chronic respiratory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childhood, rickets, blocked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nasopharynx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due to adenoid enlargement.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Pectus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excavatum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(cobbler’s chest or funnel chest)--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Marfan’s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syndrome, spinal muscular atrophy.</a:t>
            </a: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Symmetry of chest--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467600" cy="54833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Spinal deformity —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Kyphosis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, Scoliosis.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Bulging — Pleural effusion,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Pneumothorax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empyema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necessitans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Tumour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Flattening or depression — Fibrosis, Collapse.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Position of Trachea/Apical impulse--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74676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774700">
                <a:tc>
                  <a:txBody>
                    <a:bodyPr/>
                    <a:lstStyle/>
                    <a:p>
                      <a:r>
                        <a:rPr lang="en-US" dirty="0" smtClean="0"/>
                        <a:t>Opposite side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Same side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Central</a:t>
                      </a:r>
                      <a:endParaRPr lang="en-US" dirty="0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r>
                        <a:rPr lang="en-US" dirty="0" smtClean="0"/>
                        <a:t>Pleural effusion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Fibrosis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Consolidation</a:t>
                      </a:r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Pneumothorax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Collapse of lung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Loculated</a:t>
                      </a:r>
                      <a:r>
                        <a:rPr lang="en-US" baseline="0" dirty="0" smtClean="0"/>
                        <a:t> Effusion / </a:t>
                      </a:r>
                      <a:r>
                        <a:rPr lang="en-US" dirty="0" err="1" smtClean="0"/>
                        <a:t>Empyema</a:t>
                      </a:r>
                      <a:endParaRPr lang="en-US" dirty="0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Mediastinal</a:t>
                      </a:r>
                      <a:r>
                        <a:rPr lang="en-US" dirty="0" smtClean="0"/>
                        <a:t> Mass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 Asthma</a:t>
                      </a:r>
                      <a:endParaRPr lang="en-US" dirty="0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Bronchitis</a:t>
                      </a:r>
                      <a:endParaRPr lang="en-US" dirty="0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Bronchiectasis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9506" name="Picture 2" descr="http://hgimg.com/bookimages/5/2441.1.jpg"/>
          <p:cNvPicPr>
            <a:picLocks noChangeAspect="1" noChangeArrowheads="1"/>
          </p:cNvPicPr>
          <p:nvPr/>
        </p:nvPicPr>
        <p:blipFill>
          <a:blip r:embed="rId2" cstate="print"/>
          <a:srcRect l="3206" t="40864" r="3808" b="2554"/>
          <a:stretch>
            <a:fillRect/>
          </a:stretch>
        </p:blipFill>
        <p:spPr bwMode="auto">
          <a:xfrm>
            <a:off x="5791200" y="0"/>
            <a:ext cx="2895600" cy="1600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acute, subacute or chronic?</a:t>
            </a:r>
          </a:p>
          <a:p>
            <a:r>
              <a:rPr lang="en-US" dirty="0" smtClean="0"/>
              <a:t>Dry or Productive?</a:t>
            </a:r>
          </a:p>
          <a:p>
            <a:r>
              <a:rPr lang="en-US" dirty="0" smtClean="0"/>
              <a:t>Associated symptoms – fever, dyspnea, chest pain, etc.?</a:t>
            </a:r>
          </a:p>
          <a:p>
            <a:r>
              <a:rPr lang="en-US" dirty="0" smtClean="0"/>
              <a:t>Risk factors – Smoking, environmental factors, HIV, family h/o TB ?</a:t>
            </a:r>
          </a:p>
          <a:p>
            <a:r>
              <a:rPr lang="en-US" dirty="0" smtClean="0"/>
              <a:t>Symptoms of postnasal discharge, GERD?</a:t>
            </a:r>
          </a:p>
          <a:p>
            <a:r>
              <a:rPr lang="en-US" dirty="0" smtClean="0"/>
              <a:t>Is the patient on ACE inhibitor?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Scar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467600" cy="49530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err="1" smtClean="0"/>
              <a:t>Strenotomy</a:t>
            </a:r>
            <a:r>
              <a:rPr lang="en-US" dirty="0" smtClean="0"/>
              <a:t> scar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Valvotomy scar</a:t>
            </a:r>
          </a:p>
          <a:p>
            <a:pPr>
              <a:lnSpc>
                <a:spcPct val="200000"/>
              </a:lnSpc>
            </a:pPr>
            <a:r>
              <a:rPr lang="en-US" dirty="0" err="1" smtClean="0"/>
              <a:t>Lobectomy</a:t>
            </a:r>
            <a:r>
              <a:rPr lang="en-US" dirty="0" smtClean="0"/>
              <a:t>/</a:t>
            </a:r>
            <a:r>
              <a:rPr lang="en-US" dirty="0" err="1" smtClean="0"/>
              <a:t>Pnemonectomy</a:t>
            </a:r>
            <a:r>
              <a:rPr lang="en-US" dirty="0" smtClean="0"/>
              <a:t> scar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IC Tube scar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868362"/>
          </a:xfrm>
        </p:spPr>
        <p:txBody>
          <a:bodyPr>
            <a:normAutofit/>
          </a:bodyPr>
          <a:lstStyle/>
          <a:p>
            <a:endParaRPr lang="en-US" b="1" dirty="0"/>
          </a:p>
        </p:txBody>
      </p:sp>
      <p:pic>
        <p:nvPicPr>
          <p:cNvPr id="159746" name="Picture 2" descr="http://www.mesothel.com/images/mesothel/bell_sc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1600200"/>
            <a:ext cx="3733801" cy="3799306"/>
          </a:xfrm>
          <a:prstGeom prst="rect">
            <a:avLst/>
          </a:prstGeom>
          <a:noFill/>
        </p:spPr>
      </p:pic>
      <p:pic>
        <p:nvPicPr>
          <p:cNvPr id="4" name="Picture 2" descr="http://bp2.blogger.com/_w6cmkn4gBck/SH9CR-u2psI/AAAAAAAAAIs/Qcw0oBzJ5j8/s400/day+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9219" y="1600200"/>
            <a:ext cx="3278981" cy="3886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513" y="-304800"/>
            <a:ext cx="6316662" cy="1143000"/>
          </a:xfrm>
        </p:spPr>
        <p:txBody>
          <a:bodyPr/>
          <a:lstStyle/>
          <a:p>
            <a:r>
              <a:rPr lang="en-US" dirty="0" smtClean="0"/>
              <a:t>Dilated Veins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3988" y="990600"/>
            <a:ext cx="6326187" cy="4525963"/>
          </a:xfrm>
        </p:spPr>
        <p:txBody>
          <a:bodyPr/>
          <a:lstStyle/>
          <a:p>
            <a:r>
              <a:rPr lang="en-US" dirty="0" smtClean="0"/>
              <a:t>SVC syndrome</a:t>
            </a:r>
            <a:endParaRPr lang="en-US" dirty="0"/>
          </a:p>
        </p:txBody>
      </p:sp>
      <p:pic>
        <p:nvPicPr>
          <p:cNvPr id="4" name="Picture 3" descr="SVC Obstruc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0800"/>
            <a:ext cx="4800600" cy="3410712"/>
          </a:xfrm>
          <a:prstGeom prst="rect">
            <a:avLst/>
          </a:prstGeom>
        </p:spPr>
      </p:pic>
      <p:pic>
        <p:nvPicPr>
          <p:cNvPr id="5" name="Picture 4" descr="SVC Obstruction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425" y="1752600"/>
            <a:ext cx="3689547" cy="5105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Temperature</a:t>
            </a:r>
          </a:p>
          <a:p>
            <a:r>
              <a:rPr lang="en-US" dirty="0" smtClean="0"/>
              <a:t>Tenderness</a:t>
            </a:r>
          </a:p>
          <a:p>
            <a:r>
              <a:rPr lang="en-US" dirty="0" smtClean="0"/>
              <a:t>Position of trachea and apex beat</a:t>
            </a:r>
          </a:p>
          <a:p>
            <a:r>
              <a:rPr lang="en-US" dirty="0" smtClean="0"/>
              <a:t>Movement of chest</a:t>
            </a:r>
          </a:p>
          <a:p>
            <a:r>
              <a:rPr lang="en-US" dirty="0" smtClean="0"/>
              <a:t>Chest expansion</a:t>
            </a:r>
          </a:p>
          <a:p>
            <a:r>
              <a:rPr lang="en-US" dirty="0" smtClean="0"/>
              <a:t>Tactile vocal </a:t>
            </a:r>
            <a:r>
              <a:rPr lang="en-US" dirty="0" err="1" smtClean="0"/>
              <a:t>fremitus</a:t>
            </a:r>
            <a:endParaRPr lang="en-US" dirty="0" smtClean="0"/>
          </a:p>
          <a:p>
            <a:r>
              <a:rPr lang="en-US" dirty="0" smtClean="0"/>
              <a:t>Others – flow in dilated veins, subcutaneous emphysema.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Position of Trachea/Apex beat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Conditions as listed in Inspection.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TRACHEAL TUG (OLIVERS SIGN) – Downward displacement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cricoid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cartilage with ventricular contraction – An AORTIC ARCH ANEURYSM</a:t>
            </a:r>
          </a:p>
          <a:p>
            <a:pPr algn="just">
              <a:lnSpc>
                <a:spcPct val="150000"/>
              </a:lnSpc>
              <a:buFontTx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TRACHEAL TUG (CAMPBELL’S SIGN) – Downward displacement of thyroid cartilage during inspiration  –  COPD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pain / tenderness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Empyema</a:t>
            </a:r>
            <a:endParaRPr lang="en-US" dirty="0" smtClean="0"/>
          </a:p>
          <a:p>
            <a:r>
              <a:rPr lang="en-US" dirty="0" smtClean="0"/>
              <a:t>Infiltration of chest wall by tumor</a:t>
            </a:r>
          </a:p>
          <a:p>
            <a:r>
              <a:rPr lang="en-US" dirty="0" err="1" smtClean="0"/>
              <a:t>Osteomyelitis</a:t>
            </a:r>
            <a:endParaRPr lang="en-US" dirty="0" smtClean="0"/>
          </a:p>
          <a:p>
            <a:r>
              <a:rPr lang="en-US" dirty="0" err="1" smtClean="0"/>
              <a:t>Costochondritis</a:t>
            </a:r>
            <a:endParaRPr lang="en-US" dirty="0" smtClean="0"/>
          </a:p>
          <a:p>
            <a:r>
              <a:rPr lang="en-US" dirty="0" smtClean="0"/>
              <a:t>Herpes zoster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Chest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expention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Normal 2 inch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 1.5 inch..abnormal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Chest movements are assessed in all areas.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Inspection is better then palpation (for movements)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lnSpc>
                <a:spcPct val="100000"/>
              </a:lnSpc>
              <a:buClr>
                <a:srgbClr val="C4C3AA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sz="4400" dirty="0">
              <a:solidFill>
                <a:srgbClr val="C4C3AA"/>
              </a:solidFill>
              <a:effectLst>
                <a:outerShdw blurRad="38100" dist="38100" dir="2700000" algn="tl">
                  <a:srgbClr val="000000"/>
                </a:outerShdw>
              </a:effectLst>
              <a:cs typeface="Lucida Sans Unicode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0200" indent="-330200" eaLnBrk="1" hangingPunct="1">
              <a:lnSpc>
                <a:spcPct val="100000"/>
              </a:lnSpc>
              <a:spcBef>
                <a:spcPts val="800"/>
              </a:spcBef>
              <a:buClr>
                <a:srgbClr val="C4C3AA"/>
              </a:buClr>
              <a:buSzPct val="60000"/>
              <a:buFont typeface="Wingdings" charset="2"/>
              <a:buChar char="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2" charset="0"/>
              <a:cs typeface="Lucida Sans Unicode" charset="0"/>
            </a:endParaRPr>
          </a:p>
        </p:txBody>
      </p:sp>
      <p:sp>
        <p:nvSpPr>
          <p:cNvPr id="5632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Chest expansion</a:t>
            </a:r>
          </a:p>
        </p:txBody>
      </p:sp>
      <p:sp>
        <p:nvSpPr>
          <p:cNvPr id="56325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2250" cy="4213225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General Restriction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Extensive bilateral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COPD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ILD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Ankylosing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spondylitis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Spinal deformity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6" name="Content Placeholder 6"/>
          <p:cNvSpPr>
            <a:spLocks noGrp="1"/>
          </p:cNvSpPr>
          <p:nvPr>
            <p:ph sz="half" idx="2"/>
          </p:nvPr>
        </p:nvSpPr>
        <p:spPr>
          <a:xfrm>
            <a:off x="4641850" y="1828800"/>
            <a:ext cx="4032250" cy="4289425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Asymmetrical expansion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Pleural effusion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Pneumothorex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Consolidation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Collapse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Fibrosis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7" name="Picture 7" descr="http://t1.gstatic.com/images?q=tbn:ANd9GcSc0Nzxj4LKyrRA5vKyLVZEVZUanOSOrn2v5FUW05O7OaSODj-8"/>
          <p:cNvPicPr>
            <a:picLocks noChangeAspect="1" noChangeArrowheads="1"/>
          </p:cNvPicPr>
          <p:nvPr/>
        </p:nvPicPr>
        <p:blipFill>
          <a:blip r:embed="rId3"/>
          <a:srcRect l="1878" t="9534"/>
          <a:stretch>
            <a:fillRect/>
          </a:stretch>
        </p:blipFill>
        <p:spPr bwMode="auto">
          <a:xfrm>
            <a:off x="6858000" y="0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Tactile Vocal </a:t>
            </a:r>
            <a:r>
              <a:rPr lang="en-US" dirty="0" err="1" smtClean="0"/>
              <a:t>Fremitus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Sound produced at larynx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Vibration transmitted to periphery of lung.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Lung vibrate secondary to larynx vibration.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Perceived on chest wall by palpating surface of hand.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Tactile Vocal </a:t>
            </a:r>
            <a:r>
              <a:rPr lang="en-US" dirty="0" err="1" smtClean="0"/>
              <a:t>Fremitus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Increased</a:t>
            </a:r>
          </a:p>
          <a:p>
            <a:endParaRPr lang="en-US" dirty="0" smtClean="0"/>
          </a:p>
          <a:p>
            <a:r>
              <a:rPr lang="en-US" dirty="0" smtClean="0"/>
              <a:t>Consolidation</a:t>
            </a:r>
          </a:p>
          <a:p>
            <a:r>
              <a:rPr lang="en-US" dirty="0" smtClean="0"/>
              <a:t>Collapse with patent bronchus</a:t>
            </a:r>
          </a:p>
          <a:p>
            <a:r>
              <a:rPr lang="en-US" dirty="0" smtClean="0"/>
              <a:t>Cavity with communicating bronchus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1600200"/>
            <a:ext cx="3228975" cy="4525963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Decreased</a:t>
            </a:r>
          </a:p>
          <a:p>
            <a:endParaRPr lang="en-US" dirty="0" smtClean="0"/>
          </a:p>
          <a:p>
            <a:r>
              <a:rPr lang="en-US" dirty="0" smtClean="0"/>
              <a:t>Pleural effusion</a:t>
            </a:r>
          </a:p>
          <a:p>
            <a:r>
              <a:rPr lang="en-US" dirty="0" err="1" smtClean="0"/>
              <a:t>Pneumothorax</a:t>
            </a:r>
            <a:endParaRPr lang="en-US" dirty="0" smtClean="0"/>
          </a:p>
          <a:p>
            <a:r>
              <a:rPr lang="en-US" dirty="0" smtClean="0"/>
              <a:t>Bronchial obstruction</a:t>
            </a:r>
          </a:p>
          <a:p>
            <a:r>
              <a:rPr lang="en-US" dirty="0" err="1" smtClean="0"/>
              <a:t>Pneumonectomy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Acute cough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&lt;3 wks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URI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Pneumonia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Pulmonary embolism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CCF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Conventional percussion</a:t>
            </a:r>
          </a:p>
          <a:p>
            <a:r>
              <a:rPr lang="en-US" dirty="0" smtClean="0"/>
              <a:t>Tidal percussion</a:t>
            </a:r>
          </a:p>
          <a:p>
            <a:r>
              <a:rPr lang="en-US" dirty="0" smtClean="0"/>
              <a:t>Hepatic and cardiac dullness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Position of Patient : Sitting</a:t>
            </a:r>
          </a:p>
          <a:p>
            <a:endParaRPr lang="en-US" dirty="0" smtClean="0"/>
          </a:p>
          <a:p>
            <a:r>
              <a:rPr lang="en-US" dirty="0" smtClean="0"/>
              <a:t>Anterior – Hands by the side</a:t>
            </a:r>
          </a:p>
          <a:p>
            <a:r>
              <a:rPr lang="en-US" dirty="0" smtClean="0"/>
              <a:t>Posterior – Hands over opposite shoulders</a:t>
            </a:r>
          </a:p>
          <a:p>
            <a:r>
              <a:rPr lang="en-US" dirty="0" smtClean="0"/>
              <a:t>Lateral – Hands over head.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Resonant - normal lung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Tympanic – Hollow viscous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Hyper-resonant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Pneumothorax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Impaired - Pulmonary fibrosis.</a:t>
            </a: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Dull – Consolidation, Collapse, Pleural thickening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Stony dullness– pleural effusion,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empyema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lnSpc>
                <a:spcPct val="100000"/>
              </a:lnSpc>
              <a:buClr>
                <a:srgbClr val="C4C3AA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sz="4400" dirty="0">
              <a:solidFill>
                <a:srgbClr val="C4C3AA"/>
              </a:solidFill>
              <a:effectLst>
                <a:outerShdw blurRad="38100" dist="38100" dir="2700000" algn="tl">
                  <a:srgbClr val="000000"/>
                </a:outerShdw>
              </a:effectLst>
              <a:cs typeface="Lucida Sans Unicode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0200" indent="-330200" eaLnBrk="1" hangingPunct="1">
              <a:lnSpc>
                <a:spcPct val="100000"/>
              </a:lnSpc>
              <a:spcBef>
                <a:spcPts val="800"/>
              </a:spcBef>
              <a:buClr>
                <a:srgbClr val="C4C3AA"/>
              </a:buClr>
              <a:buSzPct val="60000"/>
              <a:buFont typeface="Wingdings" charset="2"/>
              <a:buChar char="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2" charset="0"/>
              <a:cs typeface="Lucida Sans Unicode" charset="0"/>
            </a:endParaRPr>
          </a:p>
        </p:txBody>
      </p:sp>
      <p:sp>
        <p:nvSpPr>
          <p:cNvPr id="6758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Percussion</a:t>
            </a:r>
          </a:p>
        </p:txBody>
      </p:sp>
      <p:sp>
        <p:nvSpPr>
          <p:cNvPr id="67589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Kronig’s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isthmus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Band of resonance 5 to 7cm over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suraclavicular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fossa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Medially —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scalnus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Laterally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acromian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process of scapula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Anteriorly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— Clavicle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Posteriorly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Trapezius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Hyperresonant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— Emphysema,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Hydropneumothorex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Impaired dullness — Fibrosis, UL collapse, Mass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Clavicle percussion( medial 1/3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Tidal percussion</a:t>
            </a:r>
          </a:p>
          <a:p>
            <a:pPr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Traube’s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percussion</a:t>
            </a:r>
          </a:p>
          <a:p>
            <a:pPr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Grocco’s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triangle—A right angle triangle of dullness at the base of the chest near the spinal column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paravertible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) on the side opposite a pleural effusion.</a:t>
            </a:r>
          </a:p>
          <a:p>
            <a:pPr>
              <a:lnSpc>
                <a:spcPct val="90000"/>
              </a:lnSpc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Skodiac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Resonance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Hyperresoanant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sound generated  by  percussion of  the chest above a pleural effusion.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Auscultation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7722" b="25316"/>
          <a:stretch>
            <a:fillRect/>
          </a:stretch>
        </p:blipFill>
        <p:spPr bwMode="auto">
          <a:xfrm>
            <a:off x="-609600" y="1371600"/>
            <a:ext cx="10210800" cy="533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Type </a:t>
            </a:r>
            <a:r>
              <a:rPr lang="en-US" sz="36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Nature 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2400" b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Vesicular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Soft, Low pitched</a:t>
            </a:r>
          </a:p>
          <a:p>
            <a:pPr>
              <a:buFontTx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        ~ 100 Hz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Gentle rustling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Continuous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Inspiration &gt; Expiration </a:t>
            </a:r>
          </a:p>
          <a:p>
            <a:pPr>
              <a:buFontTx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            3   :   1</a:t>
            </a:r>
          </a:p>
        </p:txBody>
      </p:sp>
      <p:sp>
        <p:nvSpPr>
          <p:cNvPr id="21508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Bronchial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Loud, High pitched</a:t>
            </a:r>
          </a:p>
          <a:p>
            <a:pPr>
              <a:buFontTx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   300 – 400 Hz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Hollow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Pause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Inspiration = &lt; Expiration</a:t>
            </a:r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V="1">
            <a:off x="2057400" y="5410200"/>
            <a:ext cx="1066800" cy="10668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3124200" y="5410200"/>
            <a:ext cx="609600" cy="381000"/>
          </a:xfrm>
          <a:prstGeom prst="line">
            <a:avLst/>
          </a:prstGeom>
          <a:noFill/>
          <a:ln w="88900">
            <a:solidFill>
              <a:schemeClr val="tx1"/>
            </a:solidFill>
            <a:prstDash val="lgDashDot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V="1">
            <a:off x="5943600" y="5334000"/>
            <a:ext cx="914400" cy="990600"/>
          </a:xfrm>
          <a:prstGeom prst="line">
            <a:avLst/>
          </a:prstGeom>
          <a:noFill/>
          <a:ln w="1397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7315200" y="5334000"/>
            <a:ext cx="838200" cy="914400"/>
          </a:xfrm>
          <a:prstGeom prst="line">
            <a:avLst/>
          </a:prstGeom>
          <a:noFill/>
          <a:ln w="1397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513" name="Picture 7" descr="http://i.ytimg.com/vi/M4CLR2YntoE/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0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2" grpId="0" animBg="1"/>
      <p:bldP spid="17423" grpId="0" animBg="1"/>
      <p:bldP spid="17424" grpId="0" animBg="1"/>
      <p:bldP spid="1742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8269288" cy="445611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Bronchial breathing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Airway        Airless lung          Loss of filtration effect           BB</a:t>
            </a:r>
          </a:p>
          <a:p>
            <a:pPr>
              <a:buFontTx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e.g. - Consolidation  		- Collapse (with patent bronchus)</a:t>
            </a:r>
          </a:p>
          <a:p>
            <a:pPr>
              <a:buFontTx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  - Fibrosis            		- Upper level of pleural effusion</a:t>
            </a:r>
          </a:p>
          <a:p>
            <a:pPr>
              <a:buFontTx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  - Cavity              		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Bronchopleural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fistula </a:t>
            </a:r>
          </a:p>
          <a:p>
            <a:pPr>
              <a:buFontTx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Cavity filled with fluid                    NO BB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Tense pleural effusion                  BB all over  </a:t>
            </a:r>
          </a:p>
        </p:txBody>
      </p:sp>
      <p:sp>
        <p:nvSpPr>
          <p:cNvPr id="23555" name="Line 9"/>
          <p:cNvSpPr>
            <a:spLocks noChangeShapeType="1"/>
          </p:cNvSpPr>
          <p:nvPr/>
        </p:nvSpPr>
        <p:spPr bwMode="auto">
          <a:xfrm>
            <a:off x="1752600" y="2438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6" name="Line 10"/>
          <p:cNvSpPr>
            <a:spLocks noChangeShapeType="1"/>
          </p:cNvSpPr>
          <p:nvPr/>
        </p:nvSpPr>
        <p:spPr bwMode="auto">
          <a:xfrm>
            <a:off x="3886200" y="2438400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Line 11"/>
          <p:cNvSpPr>
            <a:spLocks noChangeShapeType="1"/>
          </p:cNvSpPr>
          <p:nvPr/>
        </p:nvSpPr>
        <p:spPr bwMode="auto">
          <a:xfrm>
            <a:off x="7620000" y="2438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Line 12"/>
          <p:cNvSpPr>
            <a:spLocks noChangeShapeType="1"/>
          </p:cNvSpPr>
          <p:nvPr/>
        </p:nvSpPr>
        <p:spPr bwMode="auto">
          <a:xfrm>
            <a:off x="4114800" y="4953000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Line 13"/>
          <p:cNvSpPr>
            <a:spLocks noChangeShapeType="1"/>
          </p:cNvSpPr>
          <p:nvPr/>
        </p:nvSpPr>
        <p:spPr bwMode="auto">
          <a:xfrm>
            <a:off x="3962400" y="54102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3560" name="Picture 7" descr="http://i.ytimg.com/vi/M4CLR2YntoE/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0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u="sng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Vocal resonance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8269288" cy="4456113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Test Elasticity of Lung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Sound of patient’s voice heard through stethoscope placed on the patient’s chest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Normal lung – Low pass filter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Transmits sound frequency  &lt;200 Hz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Normal speech – 	Low pitch, </a:t>
            </a:r>
          </a:p>
          <a:p>
            <a:pPr>
              <a:buFontTx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	Muffled, indistinct </a:t>
            </a:r>
          </a:p>
          <a:p>
            <a:pPr>
              <a:buFontTx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	Unintelligible words </a:t>
            </a:r>
          </a:p>
        </p:txBody>
      </p:sp>
      <p:pic>
        <p:nvPicPr>
          <p:cNvPr id="29700" name="Picture 7" descr="http://i.ytimg.com/vi/M4CLR2YntoE/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0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6316662" cy="1143000"/>
          </a:xfrm>
        </p:spPr>
        <p:txBody>
          <a:bodyPr/>
          <a:lstStyle/>
          <a:p>
            <a:pPr algn="l"/>
            <a:endParaRPr lang="en-US" sz="3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8269288" cy="4953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  <a:tabLst>
                <a:tab pos="1998663" algn="l"/>
              </a:tabLst>
            </a:pPr>
            <a:r>
              <a:rPr lang="en-US" sz="24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Bronchophony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609600" indent="-609600">
              <a:lnSpc>
                <a:spcPct val="90000"/>
              </a:lnSpc>
              <a:tabLst>
                <a:tab pos="1998663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Ask patient to say ‘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Do Teen’/ ‘1,2,3’ / ‘99’</a:t>
            </a:r>
          </a:p>
          <a:p>
            <a:pPr marL="609600" indent="-609600">
              <a:lnSpc>
                <a:spcPct val="90000"/>
              </a:lnSpc>
              <a:tabLst>
                <a:tab pos="1998663" algn="l"/>
              </a:tabLst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Auscultate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over periphery of the lung </a:t>
            </a:r>
          </a:p>
          <a:p>
            <a:pPr marL="609600" indent="-609600">
              <a:lnSpc>
                <a:spcPct val="90000"/>
              </a:lnSpc>
              <a:tabLst>
                <a:tab pos="1998663" algn="l"/>
              </a:tabLst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Sounds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as clear as over trachea                             </a:t>
            </a:r>
          </a:p>
          <a:p>
            <a:pPr marL="609600" indent="-609600">
              <a:lnSpc>
                <a:spcPct val="90000"/>
              </a:lnSpc>
              <a:tabLst>
                <a:tab pos="1998663" algn="l"/>
              </a:tabLst>
            </a:pP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words are not differentiable </a:t>
            </a:r>
            <a:endParaRPr lang="en-US" sz="24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  <a:tabLst>
                <a:tab pos="1998663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As if words are emitted directly into stethoscope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>
              <a:lnSpc>
                <a:spcPct val="90000"/>
              </a:lnSpc>
              <a:buFontTx/>
              <a:buNone/>
              <a:tabLst>
                <a:tab pos="1998663" algn="l"/>
              </a:tabLst>
            </a:pP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  <a:tabLst>
                <a:tab pos="1998663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Seen in   	Consolidation                                        </a:t>
            </a:r>
          </a:p>
          <a:p>
            <a:pPr marL="609600" indent="-609600">
              <a:lnSpc>
                <a:spcPct val="90000"/>
              </a:lnSpc>
              <a:tabLst>
                <a:tab pos="1998663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	Collapse with patent bronchus               	Cavity                   			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  <a:tabLst>
                <a:tab pos="1998663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Upper level of pleural effusion 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7086600" y="3962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0726" name="Picture 7" descr="http://i.ytimg.com/vi/M4CLR2YntoE/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0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Subacute cough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(3- 8 weeks)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Viral infections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Post infectious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Post nasal drip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GERD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Decreased vocal resonance</a:t>
            </a:r>
          </a:p>
          <a:p>
            <a:pPr algn="ctr">
              <a:buFontTx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Occlusion of bronchus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Pleural effusion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Pneumothorax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5" name="Picture 7" descr="http://i.ytimg.com/vi/M4CLR2YntoE/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0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2322512" y="1752600"/>
            <a:ext cx="7964488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Whispering </a:t>
            </a:r>
            <a:r>
              <a:rPr lang="en-US" sz="24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pectoriloquy</a:t>
            </a:r>
            <a:endParaRPr lang="en-US" sz="2400" b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Whisper &gt;400 Hz</a:t>
            </a:r>
          </a:p>
          <a:p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Pectoriloquy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 Words are intelligible 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Whispering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pectoriloquy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 Whispered speech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becomes intelligible during chest auscultation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Ask patient to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whisper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‘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Do Teen’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Auscultate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over trachea &amp; note clarity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Auscultate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over periphery of the lung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Sounds as clear as over trachea</a:t>
            </a:r>
          </a:p>
        </p:txBody>
      </p:sp>
      <p:pic>
        <p:nvPicPr>
          <p:cNvPr id="31747" name="Picture 7" descr="http://i.ytimg.com/vi/M4CLR2YntoE/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0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2246313" y="1752600"/>
            <a:ext cx="8421687" cy="4876800"/>
          </a:xfrm>
        </p:spPr>
        <p:txBody>
          <a:bodyPr/>
          <a:lstStyle/>
          <a:p>
            <a:pPr marL="609600" indent="-609600">
              <a:buNone/>
            </a:pPr>
            <a:r>
              <a:rPr lang="en-US" sz="24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Egophony</a:t>
            </a:r>
            <a:endParaRPr lang="en-US" sz="2400" b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Has a nasal or bleating quality</a:t>
            </a:r>
          </a:p>
          <a:p>
            <a:pPr marL="609600" indent="-6096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Ask patient to say ‘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eee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</a:p>
          <a:p>
            <a:pPr marL="609600" indent="-609600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Auscultate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over periphery of the lung</a:t>
            </a:r>
          </a:p>
          <a:p>
            <a:pPr marL="609600" indent="-6096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Sound appears as ‘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aaa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   </a:t>
            </a:r>
          </a:p>
          <a:p>
            <a:pPr marL="609600" indent="-60960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7" descr="http://i.ytimg.com/vi/M4CLR2YntoE/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0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Crackles</a:t>
            </a:r>
            <a:r>
              <a:rPr lang="en-US" sz="3600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686800" cy="4724400"/>
          </a:xfrm>
        </p:spPr>
        <p:txBody>
          <a:bodyPr/>
          <a:lstStyle/>
          <a:p>
            <a:pPr>
              <a:tabLst>
                <a:tab pos="574675" algn="l"/>
                <a:tab pos="1020763" algn="l"/>
              </a:tabLst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Short, Explosive, Discontinuous Nonmusical sounds</a:t>
            </a:r>
          </a:p>
          <a:p>
            <a:pPr>
              <a:tabLst>
                <a:tab pos="574675" algn="l"/>
                <a:tab pos="1020763" algn="l"/>
              </a:tabLst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Bubbling / clicking /Explosive sounds</a:t>
            </a:r>
          </a:p>
          <a:p>
            <a:pPr>
              <a:tabLst>
                <a:tab pos="574675" algn="l"/>
                <a:tab pos="1020763" algn="l"/>
              </a:tabLst>
            </a:pP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574675" algn="l"/>
                <a:tab pos="1020763" algn="l"/>
              </a:tabLst>
            </a:pPr>
            <a:r>
              <a:rPr lang="en-US" sz="2000" b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Mechanism:</a:t>
            </a:r>
          </a:p>
          <a:p>
            <a:pPr lvl="1">
              <a:tabLst>
                <a:tab pos="574675" algn="l"/>
                <a:tab pos="1020763" algn="l"/>
              </a:tabLst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Flow of air through secretions </a:t>
            </a:r>
          </a:p>
          <a:p>
            <a:pPr lvl="1">
              <a:tabLst>
                <a:tab pos="574675" algn="l"/>
                <a:tab pos="1020763" algn="l"/>
              </a:tabLst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Sudden opening of a succession of small airways,  due to rapid equalization of pressure between 2 airway compartments</a:t>
            </a:r>
          </a:p>
          <a:p>
            <a:pPr lvl="1">
              <a:tabLst>
                <a:tab pos="574675" algn="l"/>
                <a:tab pos="1020763" algn="l"/>
              </a:tabLst>
            </a:pP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tabLst>
                <a:tab pos="574675" algn="l"/>
                <a:tab pos="1020763" algn="l"/>
              </a:tabLst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Types—</a:t>
            </a:r>
            <a:r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Fine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—Arise from alveoli</a:t>
            </a:r>
          </a:p>
          <a:p>
            <a:pPr lvl="1">
              <a:buFont typeface="Verdana" pitchFamily="34" charset="0"/>
              <a:buNone/>
              <a:tabLst>
                <a:tab pos="574675" algn="l"/>
                <a:tab pos="1020763" algn="l"/>
              </a:tabLst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Coarse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—Arise from bronchus &amp; Bronchioles.</a:t>
            </a:r>
          </a:p>
          <a:p>
            <a:pPr lvl="1">
              <a:buFontTx/>
              <a:buNone/>
              <a:tabLst>
                <a:tab pos="574675" algn="l"/>
                <a:tab pos="1020763" algn="l"/>
              </a:tabLst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None/>
              <a:tabLst>
                <a:tab pos="574675" algn="l"/>
                <a:tab pos="1020763" algn="l"/>
              </a:tabLst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37892" name="Picture 7" descr="http://i.ytimg.com/vi/M4CLR2YntoE/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0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Crackles</a:t>
            </a:r>
            <a:r>
              <a:rPr lang="en-US" sz="3600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839200" cy="47244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tabLst>
                <a:tab pos="574675" algn="l"/>
                <a:tab pos="1020763" algn="l"/>
              </a:tabLs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Crackles without sputum production—Interstitial lung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tabLst>
                <a:tab pos="574675" algn="l"/>
                <a:tab pos="1020763" algn="l"/>
              </a:tabLst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tabLst>
                <a:tab pos="574675" algn="l"/>
                <a:tab pos="1020763" algn="l"/>
              </a:tabLs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Crackles with sputum production–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Parenchymal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Lung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tabLst>
                <a:tab pos="574675" algn="l"/>
                <a:tab pos="1020763" algn="l"/>
              </a:tabLst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tabLst>
                <a:tab pos="574675" algn="l"/>
                <a:tab pos="1020763" algn="l"/>
              </a:tabLs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Crackles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auscultated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during early inspiration --more indicative of airways disease, such as chronic bronchitis, emphysema, and asthma. </a:t>
            </a:r>
          </a:p>
          <a:p>
            <a:pPr algn="just">
              <a:lnSpc>
                <a:spcPct val="150000"/>
              </a:lnSpc>
              <a:tabLst>
                <a:tab pos="574675" algn="l"/>
                <a:tab pos="1020763" algn="l"/>
              </a:tabLst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tabLst>
                <a:tab pos="574675" algn="l"/>
                <a:tab pos="1020763" algn="l"/>
              </a:tabLs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Crackles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auscultated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during late inspiration --more suggestive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parenchymal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disorders, such as pulmonary fibrosis, interstitial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pneumonitis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and pneumonia. </a:t>
            </a:r>
          </a:p>
          <a:p>
            <a:pPr lvl="1" algn="just">
              <a:lnSpc>
                <a:spcPct val="150000"/>
              </a:lnSpc>
              <a:buFontTx/>
              <a:buNone/>
              <a:tabLst>
                <a:tab pos="574675" algn="l"/>
                <a:tab pos="1020763" algn="l"/>
              </a:tabLs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38916" name="Picture 7" descr="http://i.ytimg.com/vi/M4CLR2YntoE/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0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2551112" y="1600200"/>
            <a:ext cx="8345488" cy="5029200"/>
          </a:xfrm>
        </p:spPr>
        <p:txBody>
          <a:bodyPr/>
          <a:lstStyle/>
          <a:p>
            <a:pPr>
              <a:tabLst>
                <a:tab pos="1998663" algn="l"/>
                <a:tab pos="3424238" algn="l"/>
              </a:tabLst>
            </a:pP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Timing</a:t>
            </a:r>
          </a:p>
          <a:p>
            <a:pPr algn="ctr">
              <a:buFontTx/>
              <a:buNone/>
              <a:tabLst>
                <a:tab pos="1998663" algn="l"/>
                <a:tab pos="3424238" algn="l"/>
              </a:tabLst>
            </a:pPr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tabLst>
                <a:tab pos="1998663" algn="l"/>
                <a:tab pos="3424238" algn="l"/>
              </a:tabLst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Inspiratory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	 1. Early :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Broncho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-obstructive disease </a:t>
            </a:r>
          </a:p>
          <a:p>
            <a:pPr>
              <a:buFontTx/>
              <a:buNone/>
              <a:tabLst>
                <a:tab pos="1998663" algn="l"/>
                <a:tab pos="3424238" algn="l"/>
              </a:tabLs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           Chronic bronchitis</a:t>
            </a:r>
          </a:p>
          <a:p>
            <a:pPr>
              <a:buFontTx/>
              <a:buNone/>
              <a:tabLst>
                <a:tab pos="1998663" algn="l"/>
                <a:tab pos="3424238" algn="l"/>
              </a:tabLst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tabLst>
                <a:tab pos="1998663" algn="l"/>
                <a:tab pos="3424238" algn="l"/>
              </a:tabLs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                   	2. Mid   :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Bronchiectasis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tabLst>
                <a:tab pos="1998663" algn="l"/>
                <a:tab pos="3424238" algn="l"/>
              </a:tabLst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tabLst>
                <a:tab pos="1998663" algn="l"/>
                <a:tab pos="3424238" algn="l"/>
              </a:tabLs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                   	3. Late  :   Alveolar disease</a:t>
            </a:r>
          </a:p>
          <a:p>
            <a:pPr>
              <a:buFontTx/>
              <a:buNone/>
              <a:tabLst>
                <a:tab pos="1998663" algn="l"/>
                <a:tab pos="3424238" algn="l"/>
              </a:tabLs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           Pneumonia, Pulmonary edema, ILD</a:t>
            </a:r>
          </a:p>
          <a:p>
            <a:pPr>
              <a:buFontTx/>
              <a:buNone/>
              <a:tabLst>
                <a:tab pos="1998663" algn="l"/>
                <a:tab pos="3424238" algn="l"/>
              </a:tabLs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FontTx/>
              <a:buNone/>
              <a:tabLst>
                <a:tab pos="1998663" algn="l"/>
                <a:tab pos="3424238" algn="l"/>
              </a:tabLs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Expiratory –  	Chronic Bronchitis, ILD</a:t>
            </a:r>
          </a:p>
          <a:p>
            <a:pPr>
              <a:buFontTx/>
              <a:buNone/>
              <a:tabLst>
                <a:tab pos="1998663" algn="l"/>
                <a:tab pos="3424238" algn="l"/>
              </a:tabLst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tabLst>
                <a:tab pos="1998663" algn="l"/>
                <a:tab pos="3424238" algn="l"/>
              </a:tabLs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39940" name="Picture 7" descr="http://i.ytimg.com/vi/M4CLR2YntoE/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0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524000"/>
            <a:ext cx="8193088" cy="4608513"/>
          </a:xfrm>
        </p:spPr>
        <p:txBody>
          <a:bodyPr/>
          <a:lstStyle/>
          <a:p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Post- </a:t>
            </a:r>
            <a:r>
              <a:rPr lang="en-US" sz="24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tussive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crackles </a:t>
            </a:r>
          </a:p>
          <a:p>
            <a:endParaRPr lang="en-U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Crackles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disappear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after coughing</a:t>
            </a:r>
          </a:p>
          <a:p>
            <a:pPr>
              <a:buFontTx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- due to temporary stasis of secretions</a:t>
            </a:r>
          </a:p>
          <a:p>
            <a:pPr>
              <a:buFontTx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Crackles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persisting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after coughing </a:t>
            </a:r>
          </a:p>
          <a:p>
            <a:pPr>
              <a:buFontTx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- Pulmonary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parenchymal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disease, Interstitial edema</a:t>
            </a:r>
          </a:p>
          <a:p>
            <a:pPr>
              <a:buFontTx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Crackles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appearing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after coughing</a:t>
            </a:r>
          </a:p>
          <a:p>
            <a:pPr>
              <a:buFontTx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- Cavity, due to sudden opening of fibrotic walls </a:t>
            </a:r>
          </a:p>
        </p:txBody>
      </p:sp>
      <p:pic>
        <p:nvPicPr>
          <p:cNvPr id="41987" name="Picture 7" descr="http://i.ytimg.com/vi/M4CLR2YntoE/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0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lnSpc>
                <a:spcPct val="100000"/>
              </a:lnSpc>
              <a:buClr>
                <a:srgbClr val="C4C3AA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sz="4400" dirty="0">
              <a:solidFill>
                <a:srgbClr val="C4C3AA"/>
              </a:solidFill>
              <a:effectLst>
                <a:outerShdw blurRad="38100" dist="38100" dir="2700000" algn="tl">
                  <a:srgbClr val="000000"/>
                </a:outerShdw>
              </a:effectLst>
              <a:cs typeface="Lucida Sans Unicode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0200" indent="-330200" eaLnBrk="1" hangingPunct="1">
              <a:lnSpc>
                <a:spcPct val="100000"/>
              </a:lnSpc>
              <a:spcBef>
                <a:spcPts val="800"/>
              </a:spcBef>
              <a:buClr>
                <a:srgbClr val="C4C3AA"/>
              </a:buClr>
              <a:buSzPct val="60000"/>
              <a:buFont typeface="Wingdings" charset="2"/>
              <a:buChar char="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2" charset="0"/>
              <a:cs typeface="Lucida Sans Unicode" charset="0"/>
            </a:endParaRPr>
          </a:p>
        </p:txBody>
      </p:sp>
      <p:sp>
        <p:nvSpPr>
          <p:cNvPr id="43012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Crackles</a:t>
            </a:r>
            <a:br>
              <a:rPr lang="en-US" sz="36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oup 2"/>
          <p:cNvGraphicFramePr>
            <a:graphicFrameLocks noGrp="1"/>
          </p:cNvGraphicFramePr>
          <p:nvPr/>
        </p:nvGraphicFramePr>
        <p:xfrm>
          <a:off x="381000" y="1676400"/>
          <a:ext cx="8229600" cy="3826793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06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EARLY AND MID INSPIRATORY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LATE INSPIRATORY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COARSE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  PITCHED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 PITCHED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9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CLEAR WITH COUGHING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 NOT CLEAR WITH COUGHING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SCANTY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PROFUSE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9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BRONCHUS &amp; BRONCHIOLS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ALVELOLI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ASSOCIATED WITH OBSTRUCTION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ASSOCIATED WITH RESTRICTION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33"/>
          <p:cNvGraphicFramePr>
            <a:graphicFrameLocks noGrp="1"/>
          </p:cNvGraphicFramePr>
          <p:nvPr/>
        </p:nvGraphicFramePr>
        <p:xfrm>
          <a:off x="381000" y="5562600"/>
          <a:ext cx="8229600" cy="655320"/>
        </p:xfrm>
        <a:graphic>
          <a:graphicData uri="http://schemas.openxmlformats.org/drawingml/2006/table">
            <a:tbl>
              <a:tblPr/>
              <a:tblGrid>
                <a:gridCol w="4160127"/>
                <a:gridCol w="4069473"/>
              </a:tblGrid>
              <a:tr h="655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BRONCHITIS- BRONCHIECSTASIS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INTERSTITIAL FIBROSIS -  INTERSTITIAL EDEMA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3049" name="Picture 7" descr="http://i.ytimg.com/vi/M4CLR2YntoE/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0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lnSpc>
                <a:spcPct val="100000"/>
              </a:lnSpc>
              <a:buClr>
                <a:srgbClr val="C4C3AA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sz="4400" dirty="0">
              <a:solidFill>
                <a:srgbClr val="C4C3AA"/>
              </a:solidFill>
              <a:effectLst>
                <a:outerShdw blurRad="38100" dist="38100" dir="2700000" algn="tl">
                  <a:srgbClr val="000000"/>
                </a:outerShdw>
              </a:effectLst>
              <a:cs typeface="Lucida Sans Unicode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0200" indent="-330200" eaLnBrk="1" hangingPunct="1">
              <a:lnSpc>
                <a:spcPct val="100000"/>
              </a:lnSpc>
              <a:spcBef>
                <a:spcPts val="800"/>
              </a:spcBef>
              <a:buClr>
                <a:srgbClr val="C4C3AA"/>
              </a:buClr>
              <a:buSzPct val="60000"/>
              <a:buFont typeface="Wingdings" charset="2"/>
              <a:buChar char="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2" charset="0"/>
              <a:cs typeface="Lucida Sans Unicode" charset="0"/>
            </a:endParaRPr>
          </a:p>
        </p:txBody>
      </p:sp>
      <p:sp>
        <p:nvSpPr>
          <p:cNvPr id="5120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Wheeze</a:t>
            </a:r>
          </a:p>
        </p:txBody>
      </p:sp>
      <p:sp>
        <p:nvSpPr>
          <p:cNvPr id="5120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981200"/>
            <a:ext cx="4038600" cy="4144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0200" indent="-330200">
              <a:lnSpc>
                <a:spcPct val="108000"/>
              </a:lnSpc>
              <a:spcBef>
                <a:spcPts val="800"/>
              </a:spcBef>
              <a:buClr>
                <a:srgbClr val="C4C3AA"/>
              </a:buClr>
              <a:buSzPct val="60000"/>
              <a:buFont typeface="Wingdings" pitchFamily="2" charset="2"/>
              <a:buChar char="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ASTHMA</a:t>
            </a:r>
          </a:p>
          <a:p>
            <a:pPr marL="330200" indent="-330200">
              <a:lnSpc>
                <a:spcPct val="108000"/>
              </a:lnSpc>
              <a:spcBef>
                <a:spcPts val="800"/>
              </a:spcBef>
              <a:buClr>
                <a:srgbClr val="C4C3AA"/>
              </a:buClr>
              <a:buSzPct val="60000"/>
              <a:buFont typeface="Wingdings" pitchFamily="2" charset="2"/>
              <a:buChar char="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BRONCHITIS</a:t>
            </a:r>
          </a:p>
          <a:p>
            <a:pPr marL="330200" indent="-330200">
              <a:lnSpc>
                <a:spcPct val="108000"/>
              </a:lnSpc>
              <a:spcBef>
                <a:spcPts val="800"/>
              </a:spcBef>
              <a:buClr>
                <a:srgbClr val="C4C3AA"/>
              </a:buClr>
              <a:buSzPct val="60000"/>
              <a:buFont typeface="Wingdings" pitchFamily="2" charset="2"/>
              <a:buChar char="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VOCAL CORD DYSFUNCTION</a:t>
            </a:r>
          </a:p>
          <a:p>
            <a:pPr marL="330200" indent="-330200">
              <a:lnSpc>
                <a:spcPct val="108000"/>
              </a:lnSpc>
              <a:spcBef>
                <a:spcPts val="800"/>
              </a:spcBef>
              <a:buClr>
                <a:srgbClr val="C4C3AA"/>
              </a:buClr>
              <a:buSzPct val="60000"/>
              <a:buFont typeface="Wingdings" pitchFamily="2" charset="2"/>
              <a:buChar char="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FOREIGN BODY ASPIRATION</a:t>
            </a:r>
          </a:p>
          <a:p>
            <a:pPr marL="330200" indent="-330200">
              <a:lnSpc>
                <a:spcPct val="108000"/>
              </a:lnSpc>
              <a:spcBef>
                <a:spcPts val="800"/>
              </a:spcBef>
              <a:buClr>
                <a:srgbClr val="C4C3AA"/>
              </a:buClr>
              <a:buSzPct val="60000"/>
              <a:buFont typeface="Wingdings" pitchFamily="2" charset="2"/>
              <a:buChar char="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INFECTIONS – CROUP LARYNGITIS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105400" y="1905000"/>
            <a:ext cx="4038600" cy="4221163"/>
          </a:xfrm>
          <a:prstGeom prst="rect">
            <a:avLst/>
          </a:prstGeom>
        </p:spPr>
        <p:txBody>
          <a:bodyPr/>
          <a:lstStyle/>
          <a:p>
            <a:pPr marL="330200" indent="-330200">
              <a:lnSpc>
                <a:spcPct val="108000"/>
              </a:lnSpc>
              <a:spcBef>
                <a:spcPts val="800"/>
              </a:spcBef>
              <a:buClr>
                <a:srgbClr val="C4C3AA"/>
              </a:buClr>
              <a:buSzPct val="60000"/>
              <a:buFont typeface="Wingdings" pitchFamily="2" charset="2"/>
              <a:buChar char="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CONGESTIVE HEART FAILURE</a:t>
            </a:r>
          </a:p>
          <a:p>
            <a:pPr marL="330200" indent="-330200">
              <a:lnSpc>
                <a:spcPct val="108000"/>
              </a:lnSpc>
              <a:spcBef>
                <a:spcPts val="800"/>
              </a:spcBef>
              <a:buClr>
                <a:srgbClr val="C4C3AA"/>
              </a:buClr>
              <a:buSzPct val="60000"/>
              <a:buFont typeface="Wingdings" pitchFamily="2" charset="2"/>
              <a:buChar char="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COPD</a:t>
            </a:r>
          </a:p>
          <a:p>
            <a:pPr marL="330200" indent="-330200">
              <a:lnSpc>
                <a:spcPct val="108000"/>
              </a:lnSpc>
              <a:spcBef>
                <a:spcPts val="800"/>
              </a:spcBef>
              <a:buClr>
                <a:srgbClr val="C4C3AA"/>
              </a:buClr>
              <a:buSzPct val="60000"/>
              <a:buFont typeface="Wingdings" pitchFamily="2" charset="2"/>
              <a:buChar char="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CYSTIC FIBROSIS</a:t>
            </a:r>
          </a:p>
          <a:p>
            <a:pPr marL="330200" indent="-330200">
              <a:lnSpc>
                <a:spcPct val="108000"/>
              </a:lnSpc>
              <a:spcBef>
                <a:spcPts val="800"/>
              </a:spcBef>
              <a:buClr>
                <a:srgbClr val="C4C3AA"/>
              </a:buClr>
              <a:buSzPct val="60000"/>
              <a:buFont typeface="Wingdings" pitchFamily="2" charset="2"/>
              <a:buChar char="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ILD</a:t>
            </a:r>
          </a:p>
          <a:p>
            <a:pPr marL="330200" indent="-330200">
              <a:lnSpc>
                <a:spcPct val="108000"/>
              </a:lnSpc>
              <a:spcBef>
                <a:spcPts val="800"/>
              </a:spcBef>
              <a:buClr>
                <a:srgbClr val="C4C3AA"/>
              </a:buClr>
              <a:buSzPct val="60000"/>
              <a:buFont typeface="Wingdings" pitchFamily="2" charset="2"/>
              <a:buChar char="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FIBROSING ALVELOLITIS</a:t>
            </a:r>
          </a:p>
          <a:p>
            <a:pPr marL="330200" indent="-330200">
              <a:lnSpc>
                <a:spcPct val="108000"/>
              </a:lnSpc>
              <a:spcBef>
                <a:spcPts val="800"/>
              </a:spcBef>
              <a:buClr>
                <a:srgbClr val="C4C3AA"/>
              </a:buClr>
              <a:buSzPct val="60000"/>
              <a:buFont typeface="Wingdings" pitchFamily="2" charset="2"/>
              <a:buChar char=""/>
              <a:defRPr/>
            </a:pPr>
            <a:endParaRPr lang="en-US" sz="3200" kern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8" name="Text Box 5"/>
          <p:cNvSpPr txBox="1">
            <a:spLocks noChangeArrowheads="1"/>
          </p:cNvSpPr>
          <p:nvPr/>
        </p:nvSpPr>
        <p:spPr bwMode="auto">
          <a:xfrm>
            <a:off x="914400" y="5486400"/>
            <a:ext cx="769620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>
              <a:solidFill>
                <a:srgbClr val="FFFF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</a:rPr>
              <a:t>NOT ALL THAT WHEEZES IS ASTHMA</a:t>
            </a:r>
          </a:p>
        </p:txBody>
      </p:sp>
      <p:pic>
        <p:nvPicPr>
          <p:cNvPr id="51209" name="Picture 7" descr="http://i.ytimg.com/vi/M4CLR2YntoE/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0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905000" y="1752600"/>
            <a:ext cx="3086100" cy="4525963"/>
          </a:xfrm>
        </p:spPr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Tone</a:t>
            </a:r>
          </a:p>
          <a:p>
            <a:pPr>
              <a:spcBef>
                <a:spcPct val="50000"/>
              </a:spcBef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Monophonic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Single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tone at its origin 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Localized narrowing of bronchus , Incomplete obstruction of principal or lobar bronchus</a:t>
            </a:r>
          </a:p>
          <a:p>
            <a:pPr>
              <a:spcBef>
                <a:spcPct val="50000"/>
              </a:spcBef>
            </a:pP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FB,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Intrabronchial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growth, </a:t>
            </a:r>
          </a:p>
          <a:p>
            <a:pPr>
              <a:buFontTx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50180" name="Content Placeholder 7"/>
          <p:cNvSpPr>
            <a:spLocks noGrp="1"/>
          </p:cNvSpPr>
          <p:nvPr>
            <p:ph sz="half" idx="2"/>
          </p:nvPr>
        </p:nvSpPr>
        <p:spPr>
          <a:xfrm>
            <a:off x="5187950" y="2362200"/>
            <a:ext cx="4032250" cy="390842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Polyphonic </a:t>
            </a:r>
          </a:p>
          <a:p>
            <a:pPr>
              <a:spcBef>
                <a:spcPct val="50000"/>
              </a:spcBef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Multiple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tones,multiple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simultaneous different pitched sounds occur during expiration  &amp; 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Diffuse airway disease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Emphysema.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81" name="Picture 7" descr="http://i.ytimg.com/vi/M4CLR2YntoE/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0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Chronic cough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&gt;8 wks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Pulmonary TB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 Asthma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COPD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Bronchogenic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Eosinophilic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bronchitis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Post nasal drip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GERD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Pleural rub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Friction of inflamed visceral &amp; parietal pleural surfaces against each other in respiration</a:t>
            </a:r>
          </a:p>
          <a:p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Creaking leathery sound</a:t>
            </a:r>
          </a:p>
          <a:p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During both phases  </a:t>
            </a:r>
          </a:p>
          <a:p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Best heard at Lateral &amp; Posterior bases of lung</a:t>
            </a:r>
          </a:p>
          <a:p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2" name="Picture 7" descr="http://i.ytimg.com/vi/M4CLR2YntoE/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0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47" name="Group 31"/>
          <p:cNvGraphicFramePr>
            <a:graphicFrameLocks noGrp="1"/>
          </p:cNvGraphicFramePr>
          <p:nvPr>
            <p:ph type="tbl" idx="1"/>
          </p:nvPr>
        </p:nvGraphicFramePr>
        <p:xfrm>
          <a:off x="304800" y="1828800"/>
          <a:ext cx="8458200" cy="4293158"/>
        </p:xfrm>
        <a:graphic>
          <a:graphicData uri="http://schemas.openxmlformats.org/drawingml/2006/table">
            <a:tbl>
              <a:tblPr/>
              <a:tblGrid>
                <a:gridCol w="2820079"/>
                <a:gridCol w="2818042"/>
                <a:gridCol w="2820079"/>
              </a:tblGrid>
              <a:tr h="6288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Pleural rub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Crackles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9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Superficial &amp; Loud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Deep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9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Continuous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Discontinuous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9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Localised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Wide area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Coughing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 change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Intensified or Abolished by coughing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4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Pressure of stethoscope  over chest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Increases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 change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3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Pain &amp; Tenderness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4308" name="Picture 7" descr="http://i.ytimg.com/vi/M4CLR2YntoE/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0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8BAE6-5A75-4D05-9658-8FE24DD561E2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u="sng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Succusion</a:t>
            </a:r>
            <a:r>
              <a:rPr lang="en-US" sz="36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splash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459287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Stethoscope placed against chest wall</a:t>
            </a:r>
          </a:p>
          <a:p>
            <a:pPr algn="ctr">
              <a:buFontTx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Shake the patient</a:t>
            </a:r>
          </a:p>
          <a:p>
            <a:pPr algn="ctr">
              <a:buFontTx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Splashing sound </a:t>
            </a:r>
          </a:p>
          <a:p>
            <a:pPr>
              <a:buFontTx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Hydropneumothorax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Gastric outlet obstruction   </a:t>
            </a: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5105400" y="23622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5105400" y="3276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55302" name="Picture 7" descr="http://i.ytimg.com/vi/M4CLR2YntoE/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0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Mediastinal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Crunch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tabLst>
                <a:tab pos="1190625" algn="l"/>
              </a:tabLst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Loud knocking crunching/ clicking sound </a:t>
            </a:r>
          </a:p>
          <a:p>
            <a:pPr algn="just">
              <a:lnSpc>
                <a:spcPct val="150000"/>
              </a:lnSpc>
              <a:tabLst>
                <a:tab pos="1190625" algn="l"/>
              </a:tabLst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Synchronous with cardiac cycle</a:t>
            </a:r>
          </a:p>
          <a:p>
            <a:pPr algn="just">
              <a:lnSpc>
                <a:spcPct val="150000"/>
              </a:lnSpc>
              <a:tabLst>
                <a:tab pos="1190625" algn="l"/>
              </a:tabLst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Heard in the center of the anterior chest. </a:t>
            </a:r>
          </a:p>
          <a:p>
            <a:pPr algn="just">
              <a:lnSpc>
                <a:spcPct val="150000"/>
              </a:lnSpc>
              <a:tabLst>
                <a:tab pos="1190625" algn="l"/>
              </a:tabLst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Signifies  presence of free air in the mediastinum. </a:t>
            </a:r>
          </a:p>
          <a:p>
            <a:pPr algn="just">
              <a:lnSpc>
                <a:spcPct val="150000"/>
              </a:lnSpc>
              <a:tabLst>
                <a:tab pos="1190625" algn="l"/>
              </a:tabLst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Involve compression of the air by the beating heart and the mediastinal structures. 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209800" y="5562600"/>
            <a:ext cx="41910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‘Hamman’s sign’</a:t>
            </a:r>
          </a:p>
        </p:txBody>
      </p:sp>
      <p:pic>
        <p:nvPicPr>
          <p:cNvPr id="57349" name="Picture 7" descr="http://i.ytimg.com/vi/M4CLR2YntoE/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0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Mediastinal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Crunch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501775"/>
            <a:ext cx="7315200" cy="48228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Causes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Tracheobronchial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injury due to trauma,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Medical procedures (e.g.,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bronchoscopy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or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Proximal pulmonary bleb rupture.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Commonly seen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Boerhaave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 syndrome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oesophageal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perforation due to vomiting) </a:t>
            </a:r>
          </a:p>
          <a:p>
            <a:pPr>
              <a:buFontTx/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pic>
        <p:nvPicPr>
          <p:cNvPr id="58373" name="Picture 7" descr="http://i.ytimg.com/vi/M4CLR2YntoE/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0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14" name="Group 102"/>
          <p:cNvGraphicFramePr>
            <a:graphicFrameLocks noGrp="1"/>
          </p:cNvGraphicFramePr>
          <p:nvPr/>
        </p:nvGraphicFramePr>
        <p:xfrm>
          <a:off x="0" y="0"/>
          <a:ext cx="8991601" cy="6904968"/>
        </p:xfrm>
        <a:graphic>
          <a:graphicData uri="http://schemas.openxmlformats.org/drawingml/2006/table">
            <a:tbl>
              <a:tblPr/>
              <a:tblGrid>
                <a:gridCol w="1444301"/>
                <a:gridCol w="1527499"/>
                <a:gridCol w="1676400"/>
                <a:gridCol w="1586361"/>
                <a:gridCol w="1098395"/>
                <a:gridCol w="1658645"/>
              </a:tblGrid>
              <a:tr h="9893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Disease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Mediastinal shift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Percussion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Breath sounds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Added sounds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93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Consolidation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Midline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 Bronchial (tubular)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↑, WP+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Crackles+ Rub+/-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93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Fibrosis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Same side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Impaired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↑/↓, Bronchial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↑/ ,WP+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Crackles+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87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Collapse   (Major bronchus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Same side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↓ Vesicular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87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Collapse (Patent bronchus)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Same side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 Bronchial tubular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 WP+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Early – None Late – Coarse crackles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2510" name="Straight Arrow Connector 4"/>
          <p:cNvCxnSpPr>
            <a:cxnSpLocks noChangeShapeType="1"/>
          </p:cNvCxnSpPr>
          <p:nvPr/>
        </p:nvCxnSpPr>
        <p:spPr bwMode="auto">
          <a:xfrm rot="5400000">
            <a:off x="5945187" y="2284413"/>
            <a:ext cx="30321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14" name="Group 102"/>
          <p:cNvGraphicFramePr>
            <a:graphicFrameLocks noGrp="1"/>
          </p:cNvGraphicFramePr>
          <p:nvPr/>
        </p:nvGraphicFramePr>
        <p:xfrm>
          <a:off x="0" y="0"/>
          <a:ext cx="8991601" cy="6705601"/>
        </p:xfrm>
        <a:graphic>
          <a:graphicData uri="http://schemas.openxmlformats.org/drawingml/2006/table">
            <a:tbl>
              <a:tblPr/>
              <a:tblGrid>
                <a:gridCol w="1444301"/>
                <a:gridCol w="1679899"/>
                <a:gridCol w="1295357"/>
                <a:gridCol w="1815004"/>
                <a:gridCol w="1156839"/>
                <a:gridCol w="1600201"/>
              </a:tblGrid>
              <a:tr h="87645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Disease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Mediastinal shift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Percussion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Breath sounds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Added sounds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34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Cavity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Midline or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Same side(if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asso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fibrosis)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Impaired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 Bronchial (Cavernous)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 ,WP+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Crackles +/-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874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Pleural Effusion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Opposite side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Stony dull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↓ or Absent, above level -Bronchial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 absent,↑ above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Pleural rub above level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20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Pneumothorax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Opposite side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Hyper-resonant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↓ or Absent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874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Emphysema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Midline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Hyper-resonant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 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Wheeze +/-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3534" name="Straight Arrow Connector 4"/>
          <p:cNvCxnSpPr>
            <a:cxnSpLocks noChangeShapeType="1"/>
          </p:cNvCxnSpPr>
          <p:nvPr/>
        </p:nvCxnSpPr>
        <p:spPr bwMode="auto">
          <a:xfrm rot="5400000">
            <a:off x="6249987" y="2741613"/>
            <a:ext cx="30321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3535" name="Straight Arrow Connector 4"/>
          <p:cNvCxnSpPr>
            <a:cxnSpLocks noChangeShapeType="1"/>
          </p:cNvCxnSpPr>
          <p:nvPr/>
        </p:nvCxnSpPr>
        <p:spPr bwMode="auto">
          <a:xfrm rot="5400000">
            <a:off x="5106988" y="5486399"/>
            <a:ext cx="30321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3536" name="Straight Arrow Connector 4"/>
          <p:cNvCxnSpPr>
            <a:cxnSpLocks noChangeShapeType="1"/>
          </p:cNvCxnSpPr>
          <p:nvPr/>
        </p:nvCxnSpPr>
        <p:spPr bwMode="auto">
          <a:xfrm rot="5400000">
            <a:off x="6935787" y="5791199"/>
            <a:ext cx="30321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113713" cy="4397375"/>
          </a:xfrm>
        </p:spPr>
        <p:txBody>
          <a:bodyPr/>
          <a:lstStyle/>
          <a:p>
            <a:r>
              <a:rPr lang="en-US" dirty="0" smtClean="0"/>
              <a:t>			</a:t>
            </a:r>
            <a:r>
              <a:rPr lang="en-US" sz="6600" dirty="0" smtClean="0">
                <a:latin typeface="Harrington" pitchFamily="82" charset="0"/>
              </a:rPr>
              <a:t>Thank   You</a:t>
            </a:r>
            <a:endParaRPr lang="en-US" sz="6600" dirty="0">
              <a:latin typeface="Harrington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Nocturnal cough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Post nasal drip.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GERD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Chronic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brochitis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Bronchial asthma.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Obstructive sleep apnea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LVF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1C0C-12F2-4A8C-9A52-4A59B109BBA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Manish Chandra Prabhakar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med_0183_slide">
  <a:themeElements>
    <a:clrScheme name="Office Theme 2">
      <a:dk1>
        <a:srgbClr val="333333"/>
      </a:dk1>
      <a:lt1>
        <a:srgbClr val="FFFFFF"/>
      </a:lt1>
      <a:dk2>
        <a:srgbClr val="0033CC"/>
      </a:dk2>
      <a:lt2>
        <a:srgbClr val="FFFFFF"/>
      </a:lt2>
      <a:accent1>
        <a:srgbClr val="57C5FF"/>
      </a:accent1>
      <a:accent2>
        <a:srgbClr val="CAB3FF"/>
      </a:accent2>
      <a:accent3>
        <a:srgbClr val="AAADE2"/>
      </a:accent3>
      <a:accent4>
        <a:srgbClr val="DADADA"/>
      </a:accent4>
      <a:accent5>
        <a:srgbClr val="B4DFFF"/>
      </a:accent5>
      <a:accent6>
        <a:srgbClr val="B7A2E7"/>
      </a:accent6>
      <a:hlink>
        <a:srgbClr val="94AFFF"/>
      </a:hlink>
      <a:folHlink>
        <a:srgbClr val="FACBDD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0033CC"/>
        </a:dk2>
        <a:lt2>
          <a:srgbClr val="FFFFFF"/>
        </a:lt2>
        <a:accent1>
          <a:srgbClr val="5C85FF"/>
        </a:accent1>
        <a:accent2>
          <a:srgbClr val="99B3FF"/>
        </a:accent2>
        <a:accent3>
          <a:srgbClr val="AAADE2"/>
        </a:accent3>
        <a:accent4>
          <a:srgbClr val="DADADA"/>
        </a:accent4>
        <a:accent5>
          <a:srgbClr val="B5C2FF"/>
        </a:accent5>
        <a:accent6>
          <a:srgbClr val="8AA2E7"/>
        </a:accent6>
        <a:hlink>
          <a:srgbClr val="7A9CFF"/>
        </a:hlink>
        <a:folHlink>
          <a:srgbClr val="DE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0033CC"/>
        </a:dk2>
        <a:lt2>
          <a:srgbClr val="FFFFFF"/>
        </a:lt2>
        <a:accent1>
          <a:srgbClr val="57C5FF"/>
        </a:accent1>
        <a:accent2>
          <a:srgbClr val="CAB3FF"/>
        </a:accent2>
        <a:accent3>
          <a:srgbClr val="AAADE2"/>
        </a:accent3>
        <a:accent4>
          <a:srgbClr val="DADADA"/>
        </a:accent4>
        <a:accent5>
          <a:srgbClr val="B4DFFF"/>
        </a:accent5>
        <a:accent6>
          <a:srgbClr val="B7A2E7"/>
        </a:accent6>
        <a:hlink>
          <a:srgbClr val="94AFFF"/>
        </a:hlink>
        <a:folHlink>
          <a:srgbClr val="FACB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0033CC"/>
        </a:dk2>
        <a:lt2>
          <a:srgbClr val="FFFFFF"/>
        </a:lt2>
        <a:accent1>
          <a:srgbClr val="FBE356"/>
        </a:accent1>
        <a:accent2>
          <a:srgbClr val="BFCFFF"/>
        </a:accent2>
        <a:accent3>
          <a:srgbClr val="AAADE2"/>
        </a:accent3>
        <a:accent4>
          <a:srgbClr val="DADADA"/>
        </a:accent4>
        <a:accent5>
          <a:srgbClr val="FDEFB4"/>
        </a:accent5>
        <a:accent6>
          <a:srgbClr val="ADBBE7"/>
        </a:accent6>
        <a:hlink>
          <a:srgbClr val="F9C79E"/>
        </a:hlink>
        <a:folHlink>
          <a:srgbClr val="B7EB4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0033CC"/>
        </a:dk2>
        <a:lt2>
          <a:srgbClr val="FFFFFF"/>
        </a:lt2>
        <a:accent1>
          <a:srgbClr val="A3BAFF"/>
        </a:accent1>
        <a:accent2>
          <a:srgbClr val="FFBFD6"/>
        </a:accent2>
        <a:accent3>
          <a:srgbClr val="AAADE2"/>
        </a:accent3>
        <a:accent4>
          <a:srgbClr val="DADADA"/>
        </a:accent4>
        <a:accent5>
          <a:srgbClr val="CED9FF"/>
        </a:accent5>
        <a:accent6>
          <a:srgbClr val="E7ADC2"/>
        </a:accent6>
        <a:hlink>
          <a:srgbClr val="AEE075"/>
        </a:hlink>
        <a:folHlink>
          <a:srgbClr val="FFCF7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C85FF"/>
        </a:accent1>
        <a:accent2>
          <a:srgbClr val="99B3FF"/>
        </a:accent2>
        <a:accent3>
          <a:srgbClr val="FFFFFF"/>
        </a:accent3>
        <a:accent4>
          <a:srgbClr val="000000"/>
        </a:accent4>
        <a:accent5>
          <a:srgbClr val="B5C2FF"/>
        </a:accent5>
        <a:accent6>
          <a:srgbClr val="8AA2E7"/>
        </a:accent6>
        <a:hlink>
          <a:srgbClr val="7A9CFF"/>
        </a:hlink>
        <a:folHlink>
          <a:srgbClr val="DEE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7C5FF"/>
        </a:accent1>
        <a:accent2>
          <a:srgbClr val="CAB3FF"/>
        </a:accent2>
        <a:accent3>
          <a:srgbClr val="FFFFFF"/>
        </a:accent3>
        <a:accent4>
          <a:srgbClr val="000000"/>
        </a:accent4>
        <a:accent5>
          <a:srgbClr val="B4DFFF"/>
        </a:accent5>
        <a:accent6>
          <a:srgbClr val="B7A2E7"/>
        </a:accent6>
        <a:hlink>
          <a:srgbClr val="94AFFF"/>
        </a:hlink>
        <a:folHlink>
          <a:srgbClr val="FACB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BE356"/>
        </a:accent1>
        <a:accent2>
          <a:srgbClr val="BFCFFF"/>
        </a:accent2>
        <a:accent3>
          <a:srgbClr val="FFFFFF"/>
        </a:accent3>
        <a:accent4>
          <a:srgbClr val="000000"/>
        </a:accent4>
        <a:accent5>
          <a:srgbClr val="FDEFB4"/>
        </a:accent5>
        <a:accent6>
          <a:srgbClr val="ADBBE7"/>
        </a:accent6>
        <a:hlink>
          <a:srgbClr val="F9C79E"/>
        </a:hlink>
        <a:folHlink>
          <a:srgbClr val="B7EB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3BAFF"/>
        </a:accent1>
        <a:accent2>
          <a:srgbClr val="FFBFD6"/>
        </a:accent2>
        <a:accent3>
          <a:srgbClr val="FFFFFF"/>
        </a:accent3>
        <a:accent4>
          <a:srgbClr val="000000"/>
        </a:accent4>
        <a:accent5>
          <a:srgbClr val="CED9FF"/>
        </a:accent5>
        <a:accent6>
          <a:srgbClr val="E7ADC2"/>
        </a:accent6>
        <a:hlink>
          <a:srgbClr val="AEE075"/>
        </a:hlink>
        <a:folHlink>
          <a:srgbClr val="FFCF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0033CC"/>
      </a:dk2>
      <a:lt2>
        <a:srgbClr val="FFFFFF"/>
      </a:lt2>
      <a:accent1>
        <a:srgbClr val="57C5FF"/>
      </a:accent1>
      <a:accent2>
        <a:srgbClr val="CAB3FF"/>
      </a:accent2>
      <a:accent3>
        <a:srgbClr val="AAADE2"/>
      </a:accent3>
      <a:accent4>
        <a:srgbClr val="DADADA"/>
      </a:accent4>
      <a:accent5>
        <a:srgbClr val="B4DFFF"/>
      </a:accent5>
      <a:accent6>
        <a:srgbClr val="B7A2E7"/>
      </a:accent6>
      <a:hlink>
        <a:srgbClr val="94AFFF"/>
      </a:hlink>
      <a:folHlink>
        <a:srgbClr val="FACBDD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0033CC"/>
        </a:dk2>
        <a:lt2>
          <a:srgbClr val="FFFFFF"/>
        </a:lt2>
        <a:accent1>
          <a:srgbClr val="5C85FF"/>
        </a:accent1>
        <a:accent2>
          <a:srgbClr val="99B3FF"/>
        </a:accent2>
        <a:accent3>
          <a:srgbClr val="AAADE2"/>
        </a:accent3>
        <a:accent4>
          <a:srgbClr val="DADADA"/>
        </a:accent4>
        <a:accent5>
          <a:srgbClr val="B5C2FF"/>
        </a:accent5>
        <a:accent6>
          <a:srgbClr val="8AA2E7"/>
        </a:accent6>
        <a:hlink>
          <a:srgbClr val="7A9CFF"/>
        </a:hlink>
        <a:folHlink>
          <a:srgbClr val="DE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0033CC"/>
        </a:dk2>
        <a:lt2>
          <a:srgbClr val="FFFFFF"/>
        </a:lt2>
        <a:accent1>
          <a:srgbClr val="57C5FF"/>
        </a:accent1>
        <a:accent2>
          <a:srgbClr val="CAB3FF"/>
        </a:accent2>
        <a:accent3>
          <a:srgbClr val="AAADE2"/>
        </a:accent3>
        <a:accent4>
          <a:srgbClr val="DADADA"/>
        </a:accent4>
        <a:accent5>
          <a:srgbClr val="B4DFFF"/>
        </a:accent5>
        <a:accent6>
          <a:srgbClr val="B7A2E7"/>
        </a:accent6>
        <a:hlink>
          <a:srgbClr val="94AFFF"/>
        </a:hlink>
        <a:folHlink>
          <a:srgbClr val="FACB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0033CC"/>
        </a:dk2>
        <a:lt2>
          <a:srgbClr val="FFFFFF"/>
        </a:lt2>
        <a:accent1>
          <a:srgbClr val="FBE356"/>
        </a:accent1>
        <a:accent2>
          <a:srgbClr val="BFCFFF"/>
        </a:accent2>
        <a:accent3>
          <a:srgbClr val="AAADE2"/>
        </a:accent3>
        <a:accent4>
          <a:srgbClr val="DADADA"/>
        </a:accent4>
        <a:accent5>
          <a:srgbClr val="FDEFB4"/>
        </a:accent5>
        <a:accent6>
          <a:srgbClr val="ADBBE7"/>
        </a:accent6>
        <a:hlink>
          <a:srgbClr val="F9C79E"/>
        </a:hlink>
        <a:folHlink>
          <a:srgbClr val="B7EB4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0033CC"/>
        </a:dk2>
        <a:lt2>
          <a:srgbClr val="FFFFFF"/>
        </a:lt2>
        <a:accent1>
          <a:srgbClr val="A3BAFF"/>
        </a:accent1>
        <a:accent2>
          <a:srgbClr val="FFBFD6"/>
        </a:accent2>
        <a:accent3>
          <a:srgbClr val="AAADE2"/>
        </a:accent3>
        <a:accent4>
          <a:srgbClr val="DADADA"/>
        </a:accent4>
        <a:accent5>
          <a:srgbClr val="CED9FF"/>
        </a:accent5>
        <a:accent6>
          <a:srgbClr val="E7ADC2"/>
        </a:accent6>
        <a:hlink>
          <a:srgbClr val="AEE075"/>
        </a:hlink>
        <a:folHlink>
          <a:srgbClr val="FFCF7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C85FF"/>
        </a:accent1>
        <a:accent2>
          <a:srgbClr val="99B3FF"/>
        </a:accent2>
        <a:accent3>
          <a:srgbClr val="FFFFFF"/>
        </a:accent3>
        <a:accent4>
          <a:srgbClr val="000000"/>
        </a:accent4>
        <a:accent5>
          <a:srgbClr val="B5C2FF"/>
        </a:accent5>
        <a:accent6>
          <a:srgbClr val="8AA2E7"/>
        </a:accent6>
        <a:hlink>
          <a:srgbClr val="7A9CFF"/>
        </a:hlink>
        <a:folHlink>
          <a:srgbClr val="DEE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7C5FF"/>
        </a:accent1>
        <a:accent2>
          <a:srgbClr val="CAB3FF"/>
        </a:accent2>
        <a:accent3>
          <a:srgbClr val="FFFFFF"/>
        </a:accent3>
        <a:accent4>
          <a:srgbClr val="000000"/>
        </a:accent4>
        <a:accent5>
          <a:srgbClr val="B4DFFF"/>
        </a:accent5>
        <a:accent6>
          <a:srgbClr val="B7A2E7"/>
        </a:accent6>
        <a:hlink>
          <a:srgbClr val="94AFFF"/>
        </a:hlink>
        <a:folHlink>
          <a:srgbClr val="FACB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BE356"/>
        </a:accent1>
        <a:accent2>
          <a:srgbClr val="BFCFFF"/>
        </a:accent2>
        <a:accent3>
          <a:srgbClr val="FFFFFF"/>
        </a:accent3>
        <a:accent4>
          <a:srgbClr val="000000"/>
        </a:accent4>
        <a:accent5>
          <a:srgbClr val="FDEFB4"/>
        </a:accent5>
        <a:accent6>
          <a:srgbClr val="ADBBE7"/>
        </a:accent6>
        <a:hlink>
          <a:srgbClr val="F9C79E"/>
        </a:hlink>
        <a:folHlink>
          <a:srgbClr val="B7EB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3BAFF"/>
        </a:accent1>
        <a:accent2>
          <a:srgbClr val="FFBFD6"/>
        </a:accent2>
        <a:accent3>
          <a:srgbClr val="FFFFFF"/>
        </a:accent3>
        <a:accent4>
          <a:srgbClr val="000000"/>
        </a:accent4>
        <a:accent5>
          <a:srgbClr val="CED9FF"/>
        </a:accent5>
        <a:accent6>
          <a:srgbClr val="E7ADC2"/>
        </a:accent6>
        <a:hlink>
          <a:srgbClr val="AEE075"/>
        </a:hlink>
        <a:folHlink>
          <a:srgbClr val="FFCF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med_0183_slide</Template>
  <TotalTime>1053</TotalTime>
  <Words>2437</Words>
  <Application>Microsoft Office PowerPoint</Application>
  <PresentationFormat>On-screen Show (4:3)</PresentationFormat>
  <Paragraphs>900</Paragraphs>
  <Slides>87</Slides>
  <Notes>5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87</vt:i4>
      </vt:variant>
    </vt:vector>
  </HeadingPairs>
  <TitlesOfParts>
    <vt:vector size="89" baseType="lpstr">
      <vt:lpstr>med_0183_slide</vt:lpstr>
      <vt:lpstr>1_Default Design</vt:lpstr>
      <vt:lpstr>Bedside Approach to Respiratory Case</vt:lpstr>
      <vt:lpstr>Slide 2</vt:lpstr>
      <vt:lpstr>Symptoms</vt:lpstr>
      <vt:lpstr>Cough</vt:lpstr>
      <vt:lpstr>Cough</vt:lpstr>
      <vt:lpstr>Acute cough &lt;3 wks</vt:lpstr>
      <vt:lpstr>Subacute cough (3- 8 weeks)</vt:lpstr>
      <vt:lpstr>Chronic cough &gt;8 wks</vt:lpstr>
      <vt:lpstr>Nocturnal cough</vt:lpstr>
      <vt:lpstr>Sputum</vt:lpstr>
      <vt:lpstr>Consistency</vt:lpstr>
      <vt:lpstr>Sputum</vt:lpstr>
      <vt:lpstr>Color of sputum</vt:lpstr>
      <vt:lpstr>Slide 14</vt:lpstr>
      <vt:lpstr>Dyspnea :-</vt:lpstr>
      <vt:lpstr>Dyspnea</vt:lpstr>
      <vt:lpstr>Dyspnea</vt:lpstr>
      <vt:lpstr>Dyspnea</vt:lpstr>
      <vt:lpstr>Haemoptysis</vt:lpstr>
      <vt:lpstr>Slide 20</vt:lpstr>
      <vt:lpstr>Causes--</vt:lpstr>
      <vt:lpstr>Causes--</vt:lpstr>
      <vt:lpstr>Chest Pain</vt:lpstr>
      <vt:lpstr>Slide 24</vt:lpstr>
      <vt:lpstr>Slide 25</vt:lpstr>
      <vt:lpstr>General Examination </vt:lpstr>
      <vt:lpstr>General condition--</vt:lpstr>
      <vt:lpstr>Pulse</vt:lpstr>
      <vt:lpstr>Blood Pressure</vt:lpstr>
      <vt:lpstr>Respiratory Rate &amp; Breathing Pattern--</vt:lpstr>
      <vt:lpstr>Respiratory Failure</vt:lpstr>
      <vt:lpstr>Examination of EYE</vt:lpstr>
      <vt:lpstr>Anemia</vt:lpstr>
      <vt:lpstr>Icterus</vt:lpstr>
      <vt:lpstr>JVP</vt:lpstr>
      <vt:lpstr>Cyanosis</vt:lpstr>
      <vt:lpstr>Lymphadenopathy</vt:lpstr>
      <vt:lpstr>Lymphadenopathy</vt:lpstr>
      <vt:lpstr>Causes--</vt:lpstr>
      <vt:lpstr>Clubbing</vt:lpstr>
      <vt:lpstr>Pedal Edema</vt:lpstr>
      <vt:lpstr>Examination of Respiratory System--</vt:lpstr>
      <vt:lpstr>Examination of Respiratory System--</vt:lpstr>
      <vt:lpstr>Inspection</vt:lpstr>
      <vt:lpstr>Areas </vt:lpstr>
      <vt:lpstr>Slide 46</vt:lpstr>
      <vt:lpstr>Symmetry of chest--</vt:lpstr>
      <vt:lpstr>Symmetry of chest--</vt:lpstr>
      <vt:lpstr>Position of Trachea/Apical impulse--</vt:lpstr>
      <vt:lpstr>Scar</vt:lpstr>
      <vt:lpstr>Slide 51</vt:lpstr>
      <vt:lpstr>Dilated Veins</vt:lpstr>
      <vt:lpstr>Palpation</vt:lpstr>
      <vt:lpstr>Position of Trachea/Apex beat</vt:lpstr>
      <vt:lpstr>Local pain / tenderness</vt:lpstr>
      <vt:lpstr>Slide 56</vt:lpstr>
      <vt:lpstr>Chest expansion</vt:lpstr>
      <vt:lpstr>Tactile Vocal Fremitus</vt:lpstr>
      <vt:lpstr>Tactile Vocal Fremitus</vt:lpstr>
      <vt:lpstr>Percussion</vt:lpstr>
      <vt:lpstr>Percussion</vt:lpstr>
      <vt:lpstr>Percussion</vt:lpstr>
      <vt:lpstr>Percussion</vt:lpstr>
      <vt:lpstr>Percussion</vt:lpstr>
      <vt:lpstr>Auscultation</vt:lpstr>
      <vt:lpstr>Type / Nature </vt:lpstr>
      <vt:lpstr>Slide 67</vt:lpstr>
      <vt:lpstr>Vocal resonance</vt:lpstr>
      <vt:lpstr>Slide 69</vt:lpstr>
      <vt:lpstr>Slide 70</vt:lpstr>
      <vt:lpstr>Slide 71</vt:lpstr>
      <vt:lpstr>Slide 72</vt:lpstr>
      <vt:lpstr>Crackles </vt:lpstr>
      <vt:lpstr>Crackles </vt:lpstr>
      <vt:lpstr>Slide 75</vt:lpstr>
      <vt:lpstr>Slide 76</vt:lpstr>
      <vt:lpstr> Crackles </vt:lpstr>
      <vt:lpstr>Wheeze</vt:lpstr>
      <vt:lpstr>Slide 79</vt:lpstr>
      <vt:lpstr>Pleural rub </vt:lpstr>
      <vt:lpstr>Slide 81</vt:lpstr>
      <vt:lpstr>Succusion splash</vt:lpstr>
      <vt:lpstr>Mediastinal Crunch </vt:lpstr>
      <vt:lpstr>Mediastinal Crunch </vt:lpstr>
      <vt:lpstr>Slide 85</vt:lpstr>
      <vt:lpstr>Slide 86</vt:lpstr>
      <vt:lpstr>   Thank  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Bedside Approach to Respiratory Case</dc:title>
  <dc:creator>Rakesh</dc:creator>
  <cp:lastModifiedBy>Manish</cp:lastModifiedBy>
  <cp:revision>33</cp:revision>
  <dcterms:created xsi:type="dcterms:W3CDTF">2012-01-20T16:19:41Z</dcterms:created>
  <dcterms:modified xsi:type="dcterms:W3CDTF">2013-12-14T18:28:52Z</dcterms:modified>
</cp:coreProperties>
</file>