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3"/>
  </p:notesMasterIdLst>
  <p:sldIdLst>
    <p:sldId id="283" r:id="rId2"/>
    <p:sldId id="256" r:id="rId3"/>
    <p:sldId id="284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86" r:id="rId16"/>
    <p:sldId id="287" r:id="rId17"/>
    <p:sldId id="268" r:id="rId18"/>
    <p:sldId id="269" r:id="rId19"/>
    <p:sldId id="270" r:id="rId20"/>
    <p:sldId id="285" r:id="rId21"/>
    <p:sldId id="280" r:id="rId22"/>
    <p:sldId id="281" r:id="rId23"/>
    <p:sldId id="282" r:id="rId24"/>
    <p:sldId id="276" r:id="rId25"/>
    <p:sldId id="271" r:id="rId26"/>
    <p:sldId id="272" r:id="rId27"/>
    <p:sldId id="273" r:id="rId28"/>
    <p:sldId id="274" r:id="rId29"/>
    <p:sldId id="275" r:id="rId30"/>
    <p:sldId id="277" r:id="rId31"/>
    <p:sldId id="27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8" r:id="rId51"/>
    <p:sldId id="309" r:id="rId52"/>
    <p:sldId id="310" r:id="rId53"/>
    <p:sldId id="311" r:id="rId54"/>
    <p:sldId id="312" r:id="rId55"/>
    <p:sldId id="313" r:id="rId56"/>
    <p:sldId id="314" r:id="rId57"/>
    <p:sldId id="315" r:id="rId58"/>
    <p:sldId id="316" r:id="rId59"/>
    <p:sldId id="317" r:id="rId60"/>
    <p:sldId id="318" r:id="rId61"/>
    <p:sldId id="279" r:id="rId6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0066"/>
    <a:srgbClr val="0000CC"/>
    <a:srgbClr val="6600CC"/>
    <a:srgbClr val="FF33CC"/>
    <a:srgbClr val="FF9900"/>
    <a:srgbClr val="CC0099"/>
    <a:srgbClr val="800000"/>
    <a:srgbClr val="00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4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FC8098-3B1A-48B9-822C-385C3F66D1E7}" type="datetimeFigureOut">
              <a:rPr lang="en-US" smtClean="0"/>
              <a:pPr/>
              <a:t>1/27/2011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DBF41-379E-43BA-99C0-6167D4A1F8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DBF41-379E-43BA-99C0-6167D4A1F8E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Obstructive_sleep_apnea" TargetMode="External"/><Relationship Id="rId3" Type="http://schemas.openxmlformats.org/officeDocument/2006/relationships/hyperlink" Target="http://en.wikipedia.org/wiki/Hypothermia" TargetMode="External"/><Relationship Id="rId7" Type="http://schemas.openxmlformats.org/officeDocument/2006/relationships/hyperlink" Target="http://en.wikipedia.org/wiki/Oxyhaemoglobin" TargetMode="External"/><Relationship Id="rId2" Type="http://schemas.openxmlformats.org/officeDocument/2006/relationships/hyperlink" Target="http://en.wikipedia.org/wiki/Altitud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Tyrosine" TargetMode="External"/><Relationship Id="rId5" Type="http://schemas.openxmlformats.org/officeDocument/2006/relationships/hyperlink" Target="http://en.wikipedia.org/wiki/Primary_sequence" TargetMode="External"/><Relationship Id="rId4" Type="http://schemas.openxmlformats.org/officeDocument/2006/relationships/hyperlink" Target="http://en.wikipedia.org/wiki/Mutation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emedicine.medscape.com/article/815613-overview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rongdiagnosis.com/sym/acrodynia.htm" TargetMode="External"/><Relationship Id="rId13" Type="http://schemas.openxmlformats.org/officeDocument/2006/relationships/hyperlink" Target="http://www.wrongdiagnosis.com/sym/adult_respiratory_distress_syndrome.htm" TargetMode="External"/><Relationship Id="rId3" Type="http://schemas.openxmlformats.org/officeDocument/2006/relationships/hyperlink" Target="http://www.wrongdiagnosis.com/a/accelerated_silicosis/intro.htm" TargetMode="External"/><Relationship Id="rId7" Type="http://schemas.openxmlformats.org/officeDocument/2006/relationships/hyperlink" Target="http://www.wrongdiagnosis.com/a/acrocyanosis/intro.htm" TargetMode="External"/><Relationship Id="rId12" Type="http://schemas.openxmlformats.org/officeDocument/2006/relationships/hyperlink" Target="http://www.wrongdiagnosis.com/a/adrenal_hemorrhage_neonatal/intro.htm" TargetMode="External"/><Relationship Id="rId17" Type="http://schemas.openxmlformats.org/officeDocument/2006/relationships/hyperlink" Target="http://www.wrongdiagnosis.com/a/alveolar_capillary_dysplasia/intro.htm" TargetMode="External"/><Relationship Id="rId2" Type="http://schemas.openxmlformats.org/officeDocument/2006/relationships/hyperlink" Target="http://www.wrongdiagnosis.com/a/aberrant_subclavian_artery_abnormality/intro.htm" TargetMode="External"/><Relationship Id="rId16" Type="http://schemas.openxmlformats.org/officeDocument/2006/relationships/hyperlink" Target="http://www.wrongdiagnosis.com/a/al_gazali_aziz_salem_syndrome/intro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rongdiagnosis.com/a/acrocephalopolysyndactyly_type_iii/intro.htm" TargetMode="External"/><Relationship Id="rId11" Type="http://schemas.openxmlformats.org/officeDocument/2006/relationships/hyperlink" Target="http://www.wrongdiagnosis.com/a/acute_silicosis/intro.htm" TargetMode="External"/><Relationship Id="rId5" Type="http://schemas.openxmlformats.org/officeDocument/2006/relationships/hyperlink" Target="http://www.wrongdiagnosis.com/a/acrocephalopolydactyly_cardiac_disease_ear_skin_and_lower_limb_defects/intro.htm" TargetMode="External"/><Relationship Id="rId15" Type="http://schemas.openxmlformats.org/officeDocument/2006/relationships/hyperlink" Target="http://www.wrongdiagnosis.com/sym/airway_obstruction.htm" TargetMode="External"/><Relationship Id="rId10" Type="http://schemas.openxmlformats.org/officeDocument/2006/relationships/hyperlink" Target="http://www.wrongdiagnosis.com/a/acute_respiratory_distress_syndrome_infant/intro.htm" TargetMode="External"/><Relationship Id="rId4" Type="http://schemas.openxmlformats.org/officeDocument/2006/relationships/hyperlink" Target="http://www.wrongdiagnosis.com/a/acps_iii/intro.htm" TargetMode="External"/><Relationship Id="rId9" Type="http://schemas.openxmlformats.org/officeDocument/2006/relationships/hyperlink" Target="http://www.wrongdiagnosis.com/a/acrofacial_dysostosis_rodriguez_type/intro.htm" TargetMode="External"/><Relationship Id="rId14" Type="http://schemas.openxmlformats.org/officeDocument/2006/relationships/hyperlink" Target="http://www.wrongdiagnosis.com/a/air_embolism/intro.htm" TargetMode="Externa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rongdiagnosis.com/a/apple_seed_poisoning/intro.htm" TargetMode="External"/><Relationship Id="rId13" Type="http://schemas.openxmlformats.org/officeDocument/2006/relationships/hyperlink" Target="http://www.wrongdiagnosis.com/sym/choking.htm" TargetMode="External"/><Relationship Id="rId18" Type="http://schemas.openxmlformats.org/officeDocument/2006/relationships/hyperlink" Target="http://www.wrongdiagnosis.com/medical/atrial_septal_defect_ostium_primum_.htm" TargetMode="External"/><Relationship Id="rId3" Type="http://schemas.openxmlformats.org/officeDocument/2006/relationships/hyperlink" Target="http://www.wrongdiagnosis.com/a/anchovy_poisoning_clupeotoxin/intro.htm" TargetMode="External"/><Relationship Id="rId7" Type="http://schemas.openxmlformats.org/officeDocument/2006/relationships/hyperlink" Target="http://www.wrongdiagnosis.com/a/aortic_arches_defect/intro.htm" TargetMode="External"/><Relationship Id="rId12" Type="http://schemas.openxmlformats.org/officeDocument/2006/relationships/hyperlink" Target="http://www.wrongdiagnosis.com/a/asiatic_porpoise_poisoning/intro.htm" TargetMode="External"/><Relationship Id="rId17" Type="http://schemas.openxmlformats.org/officeDocument/2006/relationships/hyperlink" Target="http://www.wrongdiagnosis.com/a/atrial_myxoma_familial/intro.htm" TargetMode="External"/><Relationship Id="rId2" Type="http://schemas.openxmlformats.org/officeDocument/2006/relationships/hyperlink" Target="http://www.wrongdiagnosis.com/a/alveolitis_extrinsic_allergic/intro.htm" TargetMode="External"/><Relationship Id="rId16" Type="http://schemas.openxmlformats.org/officeDocument/2006/relationships/hyperlink" Target="http://www.wrongdiagnosis.com/sym/asthma.htm" TargetMode="External"/><Relationship Id="rId20" Type="http://schemas.openxmlformats.org/officeDocument/2006/relationships/hyperlink" Target="http://www.wrongdiagnosis.com/b/beaus_syndrome/intro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rongdiagnosis.com/a/anthracosis/intro.htm" TargetMode="External"/><Relationship Id="rId11" Type="http://schemas.openxmlformats.org/officeDocument/2006/relationships/hyperlink" Target="http://www.wrongdiagnosis.com/a/asbestos_conditions/intro.htm" TargetMode="External"/><Relationship Id="rId5" Type="http://schemas.openxmlformats.org/officeDocument/2006/relationships/hyperlink" Target="http://www.wrongdiagnosis.com/a/anoxemia/intro.htm" TargetMode="External"/><Relationship Id="rId15" Type="http://schemas.openxmlformats.org/officeDocument/2006/relationships/hyperlink" Target="http://www.wrongdiagnosis.com/sym/aspiration_of_foreign_body.htm" TargetMode="External"/><Relationship Id="rId10" Type="http://schemas.openxmlformats.org/officeDocument/2006/relationships/hyperlink" Target="http://www.wrongdiagnosis.com/sym/artery_symptoms.htm" TargetMode="External"/><Relationship Id="rId19" Type="http://schemas.openxmlformats.org/officeDocument/2006/relationships/hyperlink" Target="http://www.wrongdiagnosis.com/a/autoimmune_myocarditis/intro.htm" TargetMode="External"/><Relationship Id="rId4" Type="http://schemas.openxmlformats.org/officeDocument/2006/relationships/hyperlink" Target="http://www.wrongdiagnosis.com/a/anophthalmia_with_pulmonary_hypoplasia/intro.htm" TargetMode="External"/><Relationship Id="rId9" Type="http://schemas.openxmlformats.org/officeDocument/2006/relationships/hyperlink" Target="http://www.wrongdiagnosis.com/a/apricot_seed_poisoning/intro.htm" TargetMode="External"/><Relationship Id="rId14" Type="http://schemas.openxmlformats.org/officeDocument/2006/relationships/hyperlink" Target="http://www.wrongdiagnosis.com/a/asphyxia_neonatorum/intro.htm" TargetMode="Externa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rongdiagnosis.com/b/bronchiectasis/intro.htm" TargetMode="External"/><Relationship Id="rId13" Type="http://schemas.openxmlformats.org/officeDocument/2006/relationships/hyperlink" Target="http://www.wrongdiagnosis.com/sym/heart_symptoms.htm" TargetMode="External"/><Relationship Id="rId3" Type="http://schemas.openxmlformats.org/officeDocument/2006/relationships/hyperlink" Target="http://www.wrongdiagnosis.com/b/besnier_boeck_schaumann_disease/intro.htm" TargetMode="External"/><Relationship Id="rId7" Type="http://schemas.openxmlformats.org/officeDocument/2006/relationships/hyperlink" Target="http://www.wrongdiagnosis.com/b/bonefish_poisoning_clupeotoxin/intro.htm" TargetMode="External"/><Relationship Id="rId12" Type="http://schemas.openxmlformats.org/officeDocument/2006/relationships/hyperlink" Target="http://www.wrongdiagnosis.com/c/carbamate_insecticide_poisoning/intro.htm" TargetMode="External"/><Relationship Id="rId2" Type="http://schemas.openxmlformats.org/officeDocument/2006/relationships/hyperlink" Target="http://www.wrongdiagnosis.com/b/berylliosis/intro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rongdiagnosis.com/b/bitter_almond_seed_poisoning/intro.htm" TargetMode="External"/><Relationship Id="rId11" Type="http://schemas.openxmlformats.org/officeDocument/2006/relationships/hyperlink" Target="http://www.wrongdiagnosis.com/b/brown_snake_poisoning/intro.htm" TargetMode="External"/><Relationship Id="rId5" Type="http://schemas.openxmlformats.org/officeDocument/2006/relationships/hyperlink" Target="http://www.wrongdiagnosis.com/b/bird_cherry_seed_poisoning/intro.htm" TargetMode="External"/><Relationship Id="rId15" Type="http://schemas.openxmlformats.org/officeDocument/2006/relationships/hyperlink" Target="http://www.wrongdiagnosis.com/c/cast_syndrome/intro.htm" TargetMode="External"/><Relationship Id="rId10" Type="http://schemas.openxmlformats.org/officeDocument/2006/relationships/hyperlink" Target="http://www.wrongdiagnosis.com/sym/bronchopulmonary_dysplasia.htm" TargetMode="External"/><Relationship Id="rId4" Type="http://schemas.openxmlformats.org/officeDocument/2006/relationships/hyperlink" Target="http://www.wrongdiagnosis.com/b/bindewald_ulmer_muller_syndrome/intro.htm" TargetMode="External"/><Relationship Id="rId9" Type="http://schemas.openxmlformats.org/officeDocument/2006/relationships/hyperlink" Target="http://www.wrongdiagnosis.com/sym/bronchiolitis.htm" TargetMode="External"/><Relationship Id="rId14" Type="http://schemas.openxmlformats.org/officeDocument/2006/relationships/hyperlink" Target="http://www.wrongdiagnosis.com/c/cardiac_malformation/intro.htm" TargetMode="Externa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rongdiagnosis.com/c/chemical_poisoning_adiponitrile/intro.htm" TargetMode="External"/><Relationship Id="rId13" Type="http://schemas.openxmlformats.org/officeDocument/2006/relationships/hyperlink" Target="http://www.wrongdiagnosis.com/c/chemical_poisoning_antu/intro.htm" TargetMode="External"/><Relationship Id="rId18" Type="http://schemas.openxmlformats.org/officeDocument/2006/relationships/hyperlink" Target="http://www.wrongdiagnosis.com/c/chemical_poisoning_demeton_s_methyl/intro.htm" TargetMode="External"/><Relationship Id="rId3" Type="http://schemas.openxmlformats.org/officeDocument/2006/relationships/hyperlink" Target="http://www.wrongdiagnosis.com/c/chemical_poisoning_1_3_dinitrobenzene/intro.htm" TargetMode="External"/><Relationship Id="rId21" Type="http://schemas.openxmlformats.org/officeDocument/2006/relationships/hyperlink" Target="http://www.wrongdiagnosis.com/c/chemical_poisoning_dicrotophos/intro.htm" TargetMode="External"/><Relationship Id="rId7" Type="http://schemas.openxmlformats.org/officeDocument/2006/relationships/hyperlink" Target="http://www.wrongdiagnosis.com/c/chemical_poisoning_acrylonitrile/intro.htm" TargetMode="External"/><Relationship Id="rId12" Type="http://schemas.openxmlformats.org/officeDocument/2006/relationships/hyperlink" Target="http://www.wrongdiagnosis.com/c/chemical_poisoning_antifreeze/intro.htm" TargetMode="External"/><Relationship Id="rId17" Type="http://schemas.openxmlformats.org/officeDocument/2006/relationships/hyperlink" Target="http://www.wrongdiagnosis.com/c/chemical_poisoning_chlorobenzene/intro.htm" TargetMode="External"/><Relationship Id="rId25" Type="http://schemas.openxmlformats.org/officeDocument/2006/relationships/hyperlink" Target="http://www.wrongdiagnosis.com/c/chemical_poisoning_disulfoton/intro.htm" TargetMode="External"/><Relationship Id="rId2" Type="http://schemas.openxmlformats.org/officeDocument/2006/relationships/hyperlink" Target="http://www.wrongdiagnosis.com/c/chemical_pneumonia/intro.htm" TargetMode="External"/><Relationship Id="rId16" Type="http://schemas.openxmlformats.org/officeDocument/2006/relationships/hyperlink" Target="http://www.wrongdiagnosis.com/c/chemical_poisoning_chlorate_salts/intro.htm" TargetMode="External"/><Relationship Id="rId20" Type="http://schemas.openxmlformats.org/officeDocument/2006/relationships/hyperlink" Target="http://www.wrongdiagnosis.com/c/chemical_poisoning_dichlorvos/intro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rongdiagnosis.com/c/chemical_poisoning_4_4_methylenebis/intro.htm" TargetMode="External"/><Relationship Id="rId11" Type="http://schemas.openxmlformats.org/officeDocument/2006/relationships/hyperlink" Target="http://www.wrongdiagnosis.com/c/chemical_poisoning_anisidine_o_p_isomers/intro.htm" TargetMode="External"/><Relationship Id="rId24" Type="http://schemas.openxmlformats.org/officeDocument/2006/relationships/hyperlink" Target="http://www.wrongdiagnosis.com/c/chemical_poisoning_dioxathion/intro.htm" TargetMode="External"/><Relationship Id="rId5" Type="http://schemas.openxmlformats.org/officeDocument/2006/relationships/hyperlink" Target="http://www.wrongdiagnosis.com/c/chemical_poisoning_2_4_dinitrotoluene/intro.htm" TargetMode="External"/><Relationship Id="rId15" Type="http://schemas.openxmlformats.org/officeDocument/2006/relationships/hyperlink" Target="http://www.wrongdiagnosis.com/c/chemical_poisoning_carbaryl/intro.htm" TargetMode="External"/><Relationship Id="rId23" Type="http://schemas.openxmlformats.org/officeDocument/2006/relationships/hyperlink" Target="http://www.wrongdiagnosis.com/c/chemical_poisoning_dinitrocresol/intro.htm" TargetMode="External"/><Relationship Id="rId10" Type="http://schemas.openxmlformats.org/officeDocument/2006/relationships/hyperlink" Target="http://www.wrongdiagnosis.com/c/chemical_poisoning_aniline/intro.htm" TargetMode="External"/><Relationship Id="rId19" Type="http://schemas.openxmlformats.org/officeDocument/2006/relationships/hyperlink" Target="http://www.wrongdiagnosis.com/c/chemical_poisoning_diazinon/intro.htm" TargetMode="External"/><Relationship Id="rId4" Type="http://schemas.openxmlformats.org/officeDocument/2006/relationships/hyperlink" Target="http://www.wrongdiagnosis.com/c/chemical_poisoning_2_4_6_trinitrotoluene/intro.htm" TargetMode="External"/><Relationship Id="rId9" Type="http://schemas.openxmlformats.org/officeDocument/2006/relationships/hyperlink" Target="http://www.wrongdiagnosis.com/c/chemical_poisoning_ammonium_nitrate/intro.htm" TargetMode="External"/><Relationship Id="rId14" Type="http://schemas.openxmlformats.org/officeDocument/2006/relationships/hyperlink" Target="http://www.wrongdiagnosis.com/c/chemical_poisoning_azinphos_methyl/intro.htm" TargetMode="External"/><Relationship Id="rId22" Type="http://schemas.openxmlformats.org/officeDocument/2006/relationships/hyperlink" Target="http://www.wrongdiagnosis.com/c/chemical_poisoning_diethylene_glycol_monobutyl_ether/intro.htm" TargetMode="Externa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rongdiagnosis.com/c/chemical_poisoning_fensulfothion/intro.htm" TargetMode="External"/><Relationship Id="rId13" Type="http://schemas.openxmlformats.org/officeDocument/2006/relationships/hyperlink" Target="http://www.wrongdiagnosis.com/c/chemical_poisoning_methidathion/intro.htm" TargetMode="External"/><Relationship Id="rId18" Type="http://schemas.openxmlformats.org/officeDocument/2006/relationships/hyperlink" Target="http://www.wrongdiagnosis.com/c/chemical_poisoning_n_n_dimethyl_p_toluidine/intro.htm" TargetMode="External"/><Relationship Id="rId3" Type="http://schemas.openxmlformats.org/officeDocument/2006/relationships/hyperlink" Target="http://www.wrongdiagnosis.com/c/chemical_poisoning_epichlorohydrin/intro.htm" TargetMode="External"/><Relationship Id="rId21" Type="http://schemas.openxmlformats.org/officeDocument/2006/relationships/hyperlink" Target="http://www.wrongdiagnosis.com/c/chemical_poisoning_nitric_acid/intro.htm" TargetMode="External"/><Relationship Id="rId7" Type="http://schemas.openxmlformats.org/officeDocument/2006/relationships/hyperlink" Target="http://www.wrongdiagnosis.com/c/chemical_poisoning_ethylene_oxide/intro.htm" TargetMode="External"/><Relationship Id="rId12" Type="http://schemas.openxmlformats.org/officeDocument/2006/relationships/hyperlink" Target="http://www.wrongdiagnosis.com/c/chemical_poisoning_malathion/intro.htm" TargetMode="External"/><Relationship Id="rId17" Type="http://schemas.openxmlformats.org/officeDocument/2006/relationships/hyperlink" Target="http://www.wrongdiagnosis.com/c/chemical_poisoning_mouth_wash/intro.htm" TargetMode="External"/><Relationship Id="rId25" Type="http://schemas.openxmlformats.org/officeDocument/2006/relationships/hyperlink" Target="http://www.wrongdiagnosis.com/c/chemical_poisoning_nitroglycerin/intro.htm" TargetMode="External"/><Relationship Id="rId2" Type="http://schemas.openxmlformats.org/officeDocument/2006/relationships/hyperlink" Target="http://www.wrongdiagnosis.com/c/chemical_poisoning_endosulfan/intro.htm" TargetMode="External"/><Relationship Id="rId16" Type="http://schemas.openxmlformats.org/officeDocument/2006/relationships/hyperlink" Target="http://www.wrongdiagnosis.com/c/chemical_poisoning_mineral_based_crankcase_oil/intro.htm" TargetMode="External"/><Relationship Id="rId20" Type="http://schemas.openxmlformats.org/officeDocument/2006/relationships/hyperlink" Target="http://www.wrongdiagnosis.com/c/chemical_poisoning_nitrates/intro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rongdiagnosis.com/c/chemical_poisoning_ethylene_glycol_dinitrate/intro.htm" TargetMode="External"/><Relationship Id="rId11" Type="http://schemas.openxmlformats.org/officeDocument/2006/relationships/hyperlink" Target="http://www.wrongdiagnosis.com/c/chemical_poisoning_m_anisidine/intro.htm" TargetMode="External"/><Relationship Id="rId24" Type="http://schemas.openxmlformats.org/officeDocument/2006/relationships/hyperlink" Target="http://www.wrongdiagnosis.com/c/chemical_poisoning_nitroethane/intro.htm" TargetMode="External"/><Relationship Id="rId5" Type="http://schemas.openxmlformats.org/officeDocument/2006/relationships/hyperlink" Target="http://www.wrongdiagnosis.com/c/chemical_poisoning_ethylene_glycol/intro.htm" TargetMode="External"/><Relationship Id="rId15" Type="http://schemas.openxmlformats.org/officeDocument/2006/relationships/hyperlink" Target="http://www.wrongdiagnosis.com/c/chemical_poisoning_methomyl/intro.htm" TargetMode="External"/><Relationship Id="rId23" Type="http://schemas.openxmlformats.org/officeDocument/2006/relationships/hyperlink" Target="http://www.wrongdiagnosis.com/c/chemical_poisoning_nitrobenzene/intro.htm" TargetMode="External"/><Relationship Id="rId10" Type="http://schemas.openxmlformats.org/officeDocument/2006/relationships/hyperlink" Target="http://www.wrongdiagnosis.com/c/chemical_poisoning_jet_fuel_4/intro.htm" TargetMode="External"/><Relationship Id="rId19" Type="http://schemas.openxmlformats.org/officeDocument/2006/relationships/hyperlink" Target="http://www.wrongdiagnosis.com/c/chemical_poisoning_nickel_carbonyl/intro.htm" TargetMode="External"/><Relationship Id="rId4" Type="http://schemas.openxmlformats.org/officeDocument/2006/relationships/hyperlink" Target="http://www.wrongdiagnosis.com/c/chemical_poisoning_ethion/intro.htm" TargetMode="External"/><Relationship Id="rId9" Type="http://schemas.openxmlformats.org/officeDocument/2006/relationships/hyperlink" Target="http://www.wrongdiagnosis.com/c/chemical_poisoning_fenthion/intro.htm" TargetMode="External"/><Relationship Id="rId14" Type="http://schemas.openxmlformats.org/officeDocument/2006/relationships/hyperlink" Target="http://www.wrongdiagnosis.com/c/chemical_poisoning_methiocarb/intro.htm" TargetMode="External"/><Relationship Id="rId22" Type="http://schemas.openxmlformats.org/officeDocument/2006/relationships/hyperlink" Target="http://www.wrongdiagnosis.com/c/chemical_poisoning_nitrites/intro.htm" TargetMode="Externa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rongdiagnosis.com/c/chemical_poisoning_pepper_spray/intro.htm" TargetMode="External"/><Relationship Id="rId13" Type="http://schemas.openxmlformats.org/officeDocument/2006/relationships/hyperlink" Target="http://www.wrongdiagnosis.com/c/chemical_poisoning_propane/intro.htm" TargetMode="External"/><Relationship Id="rId18" Type="http://schemas.openxmlformats.org/officeDocument/2006/relationships/hyperlink" Target="http://www.wrongdiagnosis.com/c/chemical_poisoning_tetraethyl_pyrophosphate/intro.htm" TargetMode="External"/><Relationship Id="rId3" Type="http://schemas.openxmlformats.org/officeDocument/2006/relationships/hyperlink" Target="http://www.wrongdiagnosis.com/c/chemical_poisoning_nitrotoluene/intro.htm" TargetMode="External"/><Relationship Id="rId21" Type="http://schemas.openxmlformats.org/officeDocument/2006/relationships/hyperlink" Target="http://www.wrongdiagnosis.com/c/cherry_laurel_seed_poisoning/intro.htm" TargetMode="External"/><Relationship Id="rId7" Type="http://schemas.openxmlformats.org/officeDocument/2006/relationships/hyperlink" Target="http://www.wrongdiagnosis.com/c/chemical_poisoning_parathion/intro.htm" TargetMode="External"/><Relationship Id="rId12" Type="http://schemas.openxmlformats.org/officeDocument/2006/relationships/hyperlink" Target="http://www.wrongdiagnosis.com/c/chemical_poisoning_profenofos/intro.htm" TargetMode="External"/><Relationship Id="rId17" Type="http://schemas.openxmlformats.org/officeDocument/2006/relationships/hyperlink" Target="http://www.wrongdiagnosis.com/c/chemical_poisoning_terbufos/intro.htm" TargetMode="External"/><Relationship Id="rId2" Type="http://schemas.openxmlformats.org/officeDocument/2006/relationships/hyperlink" Target="http://www.wrongdiagnosis.com/c/chemical_poisoning_nitrophenol_urea/intro.htm" TargetMode="External"/><Relationship Id="rId16" Type="http://schemas.openxmlformats.org/officeDocument/2006/relationships/hyperlink" Target="http://www.wrongdiagnosis.com/c/chemical_poisoning_sulfur_dioxide/intro.htm" TargetMode="External"/><Relationship Id="rId20" Type="http://schemas.openxmlformats.org/officeDocument/2006/relationships/hyperlink" Target="http://www.wrongdiagnosis.com/c/chemical_poisoning_trichloroethylene/intro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rongdiagnosis.com/c/chemical_poisoning_paraphenylenediamine/intro.htm" TargetMode="External"/><Relationship Id="rId11" Type="http://schemas.openxmlformats.org/officeDocument/2006/relationships/hyperlink" Target="http://www.wrongdiagnosis.com/c/chemical_poisoning_phosdrin/intro.htm" TargetMode="External"/><Relationship Id="rId5" Type="http://schemas.openxmlformats.org/officeDocument/2006/relationships/hyperlink" Target="http://www.wrongdiagnosis.com/c/chemical_poisoning_p_anisidine/intro.htm" TargetMode="External"/><Relationship Id="rId15" Type="http://schemas.openxmlformats.org/officeDocument/2006/relationships/hyperlink" Target="http://www.wrongdiagnosis.com/c/chemical_poisoning_strychnine/intro.htm" TargetMode="External"/><Relationship Id="rId23" Type="http://schemas.openxmlformats.org/officeDocument/2006/relationships/hyperlink" Target="http://www.wrongdiagnosis.com/c/chokecherry_seed_poisoning/intro.htm" TargetMode="External"/><Relationship Id="rId10" Type="http://schemas.openxmlformats.org/officeDocument/2006/relationships/hyperlink" Target="http://www.wrongdiagnosis.com/c/chemical_poisoning_phenol/intro.htm" TargetMode="External"/><Relationship Id="rId19" Type="http://schemas.openxmlformats.org/officeDocument/2006/relationships/hyperlink" Target="http://www.wrongdiagnosis.com/c/chemical_poisoning_thioglycolic_acid/intro.htm" TargetMode="External"/><Relationship Id="rId4" Type="http://schemas.openxmlformats.org/officeDocument/2006/relationships/hyperlink" Target="http://www.wrongdiagnosis.com/c/chemical_poisoning_o_anisidine/intro.htm" TargetMode="External"/><Relationship Id="rId9" Type="http://schemas.openxmlformats.org/officeDocument/2006/relationships/hyperlink" Target="http://www.wrongdiagnosis.com/c/chemical_poisoning_petroleum_distillates_naphtha/intro.htm" TargetMode="External"/><Relationship Id="rId14" Type="http://schemas.openxmlformats.org/officeDocument/2006/relationships/hyperlink" Target="http://www.wrongdiagnosis.com/c/chemical_poisoning_propylene_glycol_dinitrate/intro.htm" TargetMode="External"/><Relationship Id="rId22" Type="http://schemas.openxmlformats.org/officeDocument/2006/relationships/hyperlink" Target="http://www.wrongdiagnosis.com/c/cherry_seed_poisoning/intro.htm" TargetMode="Externa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rongdiagnosis.com/c/chronic_lower_respiratory_diseases/intro.htm" TargetMode="External"/><Relationship Id="rId13" Type="http://schemas.openxmlformats.org/officeDocument/2006/relationships/hyperlink" Target="http://www.wrongdiagnosis.com/c/circulatory_disorder/intro.htm" TargetMode="External"/><Relationship Id="rId18" Type="http://schemas.openxmlformats.org/officeDocument/2006/relationships/hyperlink" Target="http://www.wrongdiagnosis.com/c/congenital_cardiovascular_malformations/intro.htm" TargetMode="External"/><Relationship Id="rId3" Type="http://schemas.openxmlformats.org/officeDocument/2006/relationships/hyperlink" Target="http://www.wrongdiagnosis.com/c/cholesterol_pneumonia/intro.htm" TargetMode="External"/><Relationship Id="rId21" Type="http://schemas.openxmlformats.org/officeDocument/2006/relationships/hyperlink" Target="http://www.wrongdiagnosis.com/sym/congenital_heart_disease.htm" TargetMode="External"/><Relationship Id="rId7" Type="http://schemas.openxmlformats.org/officeDocument/2006/relationships/hyperlink" Target="http://www.wrongdiagnosis.com/sym/chronic_bronchitis.htm" TargetMode="External"/><Relationship Id="rId12" Type="http://schemas.openxmlformats.org/officeDocument/2006/relationships/hyperlink" Target="http://www.wrongdiagnosis.com/c/chronic_respiratory_conditions/intro.htm" TargetMode="External"/><Relationship Id="rId17" Type="http://schemas.openxmlformats.org/officeDocument/2006/relationships/hyperlink" Target="http://www.wrongdiagnosis.com/c/congenital_arteriovenous_shunt/intro.htm" TargetMode="External"/><Relationship Id="rId2" Type="http://schemas.openxmlformats.org/officeDocument/2006/relationships/hyperlink" Target="http://www.wrongdiagnosis.com/sym/choking.htm" TargetMode="External"/><Relationship Id="rId16" Type="http://schemas.openxmlformats.org/officeDocument/2006/relationships/hyperlink" Target="http://www.wrongdiagnosis.com/c/codeine_overdose/intro.htm" TargetMode="External"/><Relationship Id="rId20" Type="http://schemas.openxmlformats.org/officeDocument/2006/relationships/hyperlink" Target="http://www.wrongdiagnosis.com/c/congenital_heart_defects/intro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rongdiagnosis.com/c/chronic_berylliosis/intro.htm" TargetMode="External"/><Relationship Id="rId11" Type="http://schemas.openxmlformats.org/officeDocument/2006/relationships/hyperlink" Target="http://www.wrongdiagnosis.com/c/chronic_pneumonitis_of_infancy/intro.htm" TargetMode="External"/><Relationship Id="rId5" Type="http://schemas.openxmlformats.org/officeDocument/2006/relationships/hyperlink" Target="http://www.wrongdiagnosis.com/c/chromosome_22q11_deletion_spectrum/intro.htm" TargetMode="External"/><Relationship Id="rId15" Type="http://schemas.openxmlformats.org/officeDocument/2006/relationships/hyperlink" Target="http://www.wrongdiagnosis.com/c/coal_workers_pneumoconiosis/intro.htm" TargetMode="External"/><Relationship Id="rId10" Type="http://schemas.openxmlformats.org/officeDocument/2006/relationships/hyperlink" Target="http://www.wrongdiagnosis.com/c/copd/intro.htm" TargetMode="External"/><Relationship Id="rId19" Type="http://schemas.openxmlformats.org/officeDocument/2006/relationships/hyperlink" Target="http://www.wrongdiagnosis.com/c/congenital_diaphragmatic_hernia/intro.htm" TargetMode="External"/><Relationship Id="rId4" Type="http://schemas.openxmlformats.org/officeDocument/2006/relationships/hyperlink" Target="http://www.wrongdiagnosis.com/c/chromosome_22_trisomy/intro.htm" TargetMode="External"/><Relationship Id="rId9" Type="http://schemas.openxmlformats.org/officeDocument/2006/relationships/hyperlink" Target="http://www.wrongdiagnosis.com/sym/lung_symptoms.htm" TargetMode="External"/><Relationship Id="rId14" Type="http://schemas.openxmlformats.org/officeDocument/2006/relationships/hyperlink" Target="http://www.wrongdiagnosis.com/c/circulatory_system_conditions/intro.htm" TargetMode="External"/><Relationship Id="rId22" Type="http://schemas.openxmlformats.org/officeDocument/2006/relationships/hyperlink" Target="http://www.wrongdiagnosis.com/c/congenital_heart_septum_defect/intro.htm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rongdiagnosis.com/c/copd/intro.htm" TargetMode="External"/><Relationship Id="rId13" Type="http://schemas.openxmlformats.org/officeDocument/2006/relationships/hyperlink" Target="http://www.wrongdiagnosis.com/sym/croup.htm" TargetMode="External"/><Relationship Id="rId18" Type="http://schemas.openxmlformats.org/officeDocument/2006/relationships/hyperlink" Target="http://www.wrongdiagnosis.com/d/deletion_22q11/intro.htm" TargetMode="External"/><Relationship Id="rId3" Type="http://schemas.openxmlformats.org/officeDocument/2006/relationships/hyperlink" Target="http://www.wrongdiagnosis.com/c/congenital_tracheal_stenosis/intro.htm" TargetMode="External"/><Relationship Id="rId21" Type="http://schemas.openxmlformats.org/officeDocument/2006/relationships/hyperlink" Target="http://www.wrongdiagnosis.com/d/diaphragmatic_paralysis/intro.htm" TargetMode="External"/><Relationship Id="rId7" Type="http://schemas.openxmlformats.org/officeDocument/2006/relationships/hyperlink" Target="http://www.wrongdiagnosis.com/c/convulsions_benign_familial_infantile_4/intro.htm" TargetMode="External"/><Relationship Id="rId12" Type="http://schemas.openxmlformats.org/officeDocument/2006/relationships/hyperlink" Target="http://www.wrongdiagnosis.com/c/coronary_arteries_congenital_malformation/intro.htm" TargetMode="External"/><Relationship Id="rId17" Type="http://schemas.openxmlformats.org/officeDocument/2006/relationships/hyperlink" Target="http://www.wrongdiagnosis.com/sym/decreased_oxygen_saturation.htm" TargetMode="External"/><Relationship Id="rId2" Type="http://schemas.openxmlformats.org/officeDocument/2006/relationships/hyperlink" Target="http://www.wrongdiagnosis.com/c/congenital_mitral_malformation/intro.htm" TargetMode="External"/><Relationship Id="rId16" Type="http://schemas.openxmlformats.org/officeDocument/2006/relationships/hyperlink" Target="http://www.wrongdiagnosis.com/d/darvocet_overdose/intro.htm" TargetMode="External"/><Relationship Id="rId20" Type="http://schemas.openxmlformats.org/officeDocument/2006/relationships/hyperlink" Target="http://www.wrongdiagnosis.com/d/diaphragmatic_hernia_congenital/intro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rongdiagnosis.com/c/convulsions_benign_familial_infantile_3/intro.htm" TargetMode="External"/><Relationship Id="rId11" Type="http://schemas.openxmlformats.org/officeDocument/2006/relationships/hyperlink" Target="http://www.wrongdiagnosis.com/c/coral_snake_poisoning/intro.htm" TargetMode="External"/><Relationship Id="rId5" Type="http://schemas.openxmlformats.org/officeDocument/2006/relationships/hyperlink" Target="http://www.wrongdiagnosis.com/c/convulsions_benign_familial_infantile_1/intro.htm" TargetMode="External"/><Relationship Id="rId15" Type="http://schemas.openxmlformats.org/officeDocument/2006/relationships/hyperlink" Target="http://www.wrongdiagnosis.com/sym/cyanosis.htm" TargetMode="External"/><Relationship Id="rId10" Type="http://schemas.openxmlformats.org/officeDocument/2006/relationships/hyperlink" Target="http://www.wrongdiagnosis.com/c/cor_triatriatum/intro.htm" TargetMode="External"/><Relationship Id="rId19" Type="http://schemas.openxmlformats.org/officeDocument/2006/relationships/hyperlink" Target="http://www.wrongdiagnosis.com/d/demerol_overdose/intro.htm" TargetMode="External"/><Relationship Id="rId4" Type="http://schemas.openxmlformats.org/officeDocument/2006/relationships/hyperlink" Target="http://www.wrongdiagnosis.com/c/conotruncal_heart_malformations/intro.htm" TargetMode="External"/><Relationship Id="rId9" Type="http://schemas.openxmlformats.org/officeDocument/2006/relationships/hyperlink" Target="http://www.wrongdiagnosis.com/c/cor_biloculare/intro.htm" TargetMode="External"/><Relationship Id="rId14" Type="http://schemas.openxmlformats.org/officeDocument/2006/relationships/hyperlink" Target="http://www.wrongdiagnosis.com/c/cutis_marmorata_telangiectatica_congenita/intro.htm" TargetMode="Externa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rongdiagnosis.com/d/drug_overdose/intro.htm" TargetMode="External"/><Relationship Id="rId13" Type="http://schemas.openxmlformats.org/officeDocument/2006/relationships/hyperlink" Target="http://www.wrongdiagnosis.com/e/emphysema/intro.htm" TargetMode="External"/><Relationship Id="rId18" Type="http://schemas.openxmlformats.org/officeDocument/2006/relationships/hyperlink" Target="http://www.wrongdiagnosis.com/e/eucalyptus_oil_poisoning/intro.htm" TargetMode="External"/><Relationship Id="rId26" Type="http://schemas.openxmlformats.org/officeDocument/2006/relationships/hyperlink" Target="http://www.wrongdiagnosis.com/sym/grand_mal_seizures.htm" TargetMode="External"/><Relationship Id="rId3" Type="http://schemas.openxmlformats.org/officeDocument/2006/relationships/hyperlink" Target="http://www.wrongdiagnosis.com/d/diphosphoglycerate_mutase_deficiency_of_erythrocyte/intro.htm" TargetMode="External"/><Relationship Id="rId21" Type="http://schemas.openxmlformats.org/officeDocument/2006/relationships/hyperlink" Target="http://www.wrongdiagnosis.com/f/familial_emphysema/intro.htm" TargetMode="External"/><Relationship Id="rId7" Type="http://schemas.openxmlformats.org/officeDocument/2006/relationships/hyperlink" Target="http://www.wrongdiagnosis.com/d/drowning/intro.htm" TargetMode="External"/><Relationship Id="rId12" Type="http://schemas.openxmlformats.org/officeDocument/2006/relationships/hyperlink" Target="http://www.wrongdiagnosis.com/e/eisenmenger_syndrome/intro.htm" TargetMode="External"/><Relationship Id="rId17" Type="http://schemas.openxmlformats.org/officeDocument/2006/relationships/hyperlink" Target="http://www.wrongdiagnosis.com/e/esophageal_atresia_with_tracheoesophageal_fistula/intro.htm" TargetMode="External"/><Relationship Id="rId25" Type="http://schemas.openxmlformats.org/officeDocument/2006/relationships/hyperlink" Target="http://www.wrongdiagnosis.com/g/grand_mal_epilepsy/intro.htm" TargetMode="External"/><Relationship Id="rId2" Type="http://schemas.openxmlformats.org/officeDocument/2006/relationships/hyperlink" Target="http://www.wrongdiagnosis.com/d/dilaudid_overdose/intro.htm" TargetMode="External"/><Relationship Id="rId16" Type="http://schemas.openxmlformats.org/officeDocument/2006/relationships/hyperlink" Target="http://www.wrongdiagnosis.com/e/esophageal_atresia_and_or_tracheoesophageal_fistula/intro.htm" TargetMode="External"/><Relationship Id="rId20" Type="http://schemas.openxmlformats.org/officeDocument/2006/relationships/hyperlink" Target="http://www.wrongdiagnosis.com/medical/fallot_s_tetralogy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rongdiagnosis.com/d/double_outlet_right_ventricle/intro.htm" TargetMode="External"/><Relationship Id="rId11" Type="http://schemas.openxmlformats.org/officeDocument/2006/relationships/hyperlink" Target="http://www.wrongdiagnosis.com/e/ebsteins_anomaly/intro.htm" TargetMode="External"/><Relationship Id="rId24" Type="http://schemas.openxmlformats.org/officeDocument/2006/relationships/hyperlink" Target="http://www.wrongdiagnosis.com/f/fibrosing_alveolitis/intro.htm" TargetMode="External"/><Relationship Id="rId5" Type="http://schemas.openxmlformats.org/officeDocument/2006/relationships/hyperlink" Target="http://www.wrongdiagnosis.com/d/double_outlet_right_ventricle_iv/intro.htm" TargetMode="External"/><Relationship Id="rId15" Type="http://schemas.openxmlformats.org/officeDocument/2006/relationships/hyperlink" Target="http://www.wrongdiagnosis.com/e/epiglotitis/intro.htm" TargetMode="External"/><Relationship Id="rId23" Type="http://schemas.openxmlformats.org/officeDocument/2006/relationships/hyperlink" Target="http://www.wrongdiagnosis.com/f/farmers_lung/intro.htm" TargetMode="External"/><Relationship Id="rId10" Type="http://schemas.openxmlformats.org/officeDocument/2006/relationships/hyperlink" Target="http://www.wrongdiagnosis.com/d/duodenal_atresia_tetralogy_of_fallot/intro.htm" TargetMode="External"/><Relationship Id="rId19" Type="http://schemas.openxmlformats.org/officeDocument/2006/relationships/hyperlink" Target="http://www.wrongdiagnosis.com/f/fallot_syndrome/intro.htm" TargetMode="External"/><Relationship Id="rId4" Type="http://schemas.openxmlformats.org/officeDocument/2006/relationships/hyperlink" Target="http://www.wrongdiagnosis.com/d/double_outlet_right_ventricle_ii/intro.htm" TargetMode="External"/><Relationship Id="rId9" Type="http://schemas.openxmlformats.org/officeDocument/2006/relationships/hyperlink" Target="http://www.wrongdiagnosis.com/d/ductus_arteriosus_patent_reversed_flow/intro.htm" TargetMode="External"/><Relationship Id="rId14" Type="http://schemas.openxmlformats.org/officeDocument/2006/relationships/hyperlink" Target="http://www.wrongdiagnosis.com/e/emphysema_congenital_lobar/intro.htm" TargetMode="External"/><Relationship Id="rId22" Type="http://schemas.openxmlformats.org/officeDocument/2006/relationships/hyperlink" Target="http://www.wrongdiagnosis.com/f/familial_interstitial_fibrosis/intro.htm" TargetMode="External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rongdiagnosis.com/h/hmg_coa_lyase_deficiency/intro.htm" TargetMode="External"/><Relationship Id="rId13" Type="http://schemas.openxmlformats.org/officeDocument/2006/relationships/hyperlink" Target="http://www.wrongdiagnosis.com/i/idiopathic_diffuse_interstitial_fibrosis/intro.htm" TargetMode="External"/><Relationship Id="rId18" Type="http://schemas.openxmlformats.org/officeDocument/2006/relationships/hyperlink" Target="http://www.wrongdiagnosis.com/i/iron_poisoning/intro.htm" TargetMode="External"/><Relationship Id="rId3" Type="http://schemas.openxmlformats.org/officeDocument/2006/relationships/hyperlink" Target="http://www.wrongdiagnosis.com/sym/heart_attack.htm" TargetMode="External"/><Relationship Id="rId7" Type="http://schemas.openxmlformats.org/officeDocument/2006/relationships/hyperlink" Target="http://www.wrongdiagnosis.com/h/herring_poisoning_clupeotoxin/intro.htm" TargetMode="External"/><Relationship Id="rId12" Type="http://schemas.openxmlformats.org/officeDocument/2006/relationships/hyperlink" Target="http://www.wrongdiagnosis.com/i/iatrogenic_pneumothorax/intro.htm" TargetMode="External"/><Relationship Id="rId17" Type="http://schemas.openxmlformats.org/officeDocument/2006/relationships/hyperlink" Target="http://www.wrongdiagnosis.com/i/insect_sting_allergies/intro.htm" TargetMode="External"/><Relationship Id="rId2" Type="http://schemas.openxmlformats.org/officeDocument/2006/relationships/hyperlink" Target="http://www.wrongdiagnosis.com/h/hamman_rich_syndrome/intro.htm" TargetMode="External"/><Relationship Id="rId16" Type="http://schemas.openxmlformats.org/officeDocument/2006/relationships/hyperlink" Target="http://www.wrongdiagnosis.com/i/infantile_apnea/intro.htm" TargetMode="External"/><Relationship Id="rId20" Type="http://schemas.openxmlformats.org/officeDocument/2006/relationships/hyperlink" Target="http://www.wrongdiagnosis.com/i/ischemic_heart_disease/intro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rongdiagnosis.com/h/heroin_overdose/intro.htm" TargetMode="External"/><Relationship Id="rId11" Type="http://schemas.openxmlformats.org/officeDocument/2006/relationships/hyperlink" Target="http://www.wrongdiagnosis.com/h/hyperekplexia_and_epilepsy/intro.htm" TargetMode="External"/><Relationship Id="rId5" Type="http://schemas.openxmlformats.org/officeDocument/2006/relationships/hyperlink" Target="http://www.wrongdiagnosis.com/h/hemangiomatosis_familial_pulmonary_capillary/intro.htm" TargetMode="External"/><Relationship Id="rId15" Type="http://schemas.openxmlformats.org/officeDocument/2006/relationships/hyperlink" Target="http://www.wrongdiagnosis.com/i/idiopathic_subglottic_tracheal_stenosis/intro.htm" TargetMode="External"/><Relationship Id="rId10" Type="http://schemas.openxmlformats.org/officeDocument/2006/relationships/hyperlink" Target="http://www.wrongdiagnosis.com/medical/hydrogen_sulfide.htm" TargetMode="External"/><Relationship Id="rId19" Type="http://schemas.openxmlformats.org/officeDocument/2006/relationships/hyperlink" Target="http://www.wrongdiagnosis.com/i/isaacs_syndrome/intro.htm" TargetMode="External"/><Relationship Id="rId4" Type="http://schemas.openxmlformats.org/officeDocument/2006/relationships/hyperlink" Target="http://www.wrongdiagnosis.com/sym/heart_failure.htm" TargetMode="External"/><Relationship Id="rId9" Type="http://schemas.openxmlformats.org/officeDocument/2006/relationships/hyperlink" Target="http://www.wrongdiagnosis.com/h/hydrocodone_overdose/intro.htm" TargetMode="External"/><Relationship Id="rId14" Type="http://schemas.openxmlformats.org/officeDocument/2006/relationships/hyperlink" Target="http://www.wrongdiagnosis.com/i/idiopathic_pulmonary_hypertension/intro.htm" TargetMode="External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rongdiagnosis.com/sym/larynx_obstruction.htm" TargetMode="External"/><Relationship Id="rId13" Type="http://schemas.openxmlformats.org/officeDocument/2006/relationships/hyperlink" Target="http://www.wrongdiagnosis.com/l/legionella_beliardensis_infection/intro.htm" TargetMode="External"/><Relationship Id="rId18" Type="http://schemas.openxmlformats.org/officeDocument/2006/relationships/hyperlink" Target="http://www.wrongdiagnosis.com/l/legionella_busanensis_infection/intro.htm" TargetMode="External"/><Relationship Id="rId26" Type="http://schemas.openxmlformats.org/officeDocument/2006/relationships/hyperlink" Target="http://www.wrongdiagnosis.com/l/legionella_erythra_infection/intro.htm" TargetMode="External"/><Relationship Id="rId3" Type="http://schemas.openxmlformats.org/officeDocument/2006/relationships/hyperlink" Target="http://www.wrongdiagnosis.com/j/jervell_and_lange_nielsen_syndrome/intro.htm" TargetMode="External"/><Relationship Id="rId21" Type="http://schemas.openxmlformats.org/officeDocument/2006/relationships/hyperlink" Target="http://www.wrongdiagnosis.com/l/legionella_donaldsonii_infection/intro.htm" TargetMode="External"/><Relationship Id="rId7" Type="http://schemas.openxmlformats.org/officeDocument/2006/relationships/hyperlink" Target="http://www.wrongdiagnosis.com/sym/laryngeal_oedema.htm" TargetMode="External"/><Relationship Id="rId12" Type="http://schemas.openxmlformats.org/officeDocument/2006/relationships/hyperlink" Target="http://www.wrongdiagnosis.com/l/legionella_anisa_infection/intro.htm" TargetMode="External"/><Relationship Id="rId17" Type="http://schemas.openxmlformats.org/officeDocument/2006/relationships/hyperlink" Target="http://www.wrongdiagnosis.com/l/legionella_brunensis_infection/intro.htm" TargetMode="External"/><Relationship Id="rId25" Type="http://schemas.openxmlformats.org/officeDocument/2006/relationships/hyperlink" Target="http://www.wrongdiagnosis.com/l/legionella_dumofii_infection/intro.htm" TargetMode="External"/><Relationship Id="rId2" Type="http://schemas.openxmlformats.org/officeDocument/2006/relationships/hyperlink" Target="http://www.wrongdiagnosis.com/i/ivemark_syndrome/intro.htm" TargetMode="External"/><Relationship Id="rId16" Type="http://schemas.openxmlformats.org/officeDocument/2006/relationships/hyperlink" Target="http://www.wrongdiagnosis.com/l/legionella_bruneiensis_infection/intro.htm" TargetMode="External"/><Relationship Id="rId20" Type="http://schemas.openxmlformats.org/officeDocument/2006/relationships/hyperlink" Target="http://www.wrongdiagnosis.com/l/legionella_cincinnatiensis_infection/intro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rongdiagnosis.com/l/laryngeal_cleft/intro.htm" TargetMode="External"/><Relationship Id="rId11" Type="http://schemas.openxmlformats.org/officeDocument/2006/relationships/hyperlink" Target="http://www.wrongdiagnosis.com/l/legionella_adelaidensis_infection/intro.htm" TargetMode="External"/><Relationship Id="rId24" Type="http://schemas.openxmlformats.org/officeDocument/2006/relationships/hyperlink" Target="http://www.wrongdiagnosis.com/l/legionella_drozanskii_infection/intro.htm" TargetMode="External"/><Relationship Id="rId5" Type="http://schemas.openxmlformats.org/officeDocument/2006/relationships/hyperlink" Target="http://www.wrongdiagnosis.com/l/lantana_poisoning/intro.htm" TargetMode="External"/><Relationship Id="rId15" Type="http://schemas.openxmlformats.org/officeDocument/2006/relationships/hyperlink" Target="http://www.wrongdiagnosis.com/l/legionella_bozemanii_infection/intro.htm" TargetMode="External"/><Relationship Id="rId23" Type="http://schemas.openxmlformats.org/officeDocument/2006/relationships/hyperlink" Target="http://www.wrongdiagnosis.com/l/legionella_drancourtii_infection/intro.htm" TargetMode="External"/><Relationship Id="rId10" Type="http://schemas.openxmlformats.org/officeDocument/2006/relationships/hyperlink" Target="http://www.wrongdiagnosis.com/medical/left_ventricular_failure.htm" TargetMode="External"/><Relationship Id="rId19" Type="http://schemas.openxmlformats.org/officeDocument/2006/relationships/hyperlink" Target="http://www.wrongdiagnosis.com/l/legionella_cherrii_infection/intro.htm" TargetMode="External"/><Relationship Id="rId4" Type="http://schemas.openxmlformats.org/officeDocument/2006/relationships/hyperlink" Target="http://www.wrongdiagnosis.com/k/kugel_stoloff_syndrome/intro.htm" TargetMode="External"/><Relationship Id="rId9" Type="http://schemas.openxmlformats.org/officeDocument/2006/relationships/hyperlink" Target="http://www.wrongdiagnosis.com/l/left_heart_failure/intro.htm" TargetMode="External"/><Relationship Id="rId14" Type="http://schemas.openxmlformats.org/officeDocument/2006/relationships/hyperlink" Target="http://www.wrongdiagnosis.com/l/legionella_birminghamensis_infection/intro.htm" TargetMode="External"/><Relationship Id="rId22" Type="http://schemas.openxmlformats.org/officeDocument/2006/relationships/hyperlink" Target="http://www.wrongdiagnosis.com/l/legionella_donaldsonil_infection/intro.htm" TargetMode="External"/><Relationship Id="rId27" Type="http://schemas.openxmlformats.org/officeDocument/2006/relationships/hyperlink" Target="http://www.wrongdiagnosis.com/l/legionella_fairfieldensis_infection/intro.htm" TargetMode="External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rongdiagnosis.com/l/legionella_yabuuchiae_infection/intro.htm" TargetMode="External"/><Relationship Id="rId13" Type="http://schemas.openxmlformats.org/officeDocument/2006/relationships/hyperlink" Target="http://www.wrongdiagnosis.com/l/lissencephaly/intro.htm" TargetMode="External"/><Relationship Id="rId18" Type="http://schemas.openxmlformats.org/officeDocument/2006/relationships/hyperlink" Target="http://www.wrongdiagnosis.com/l/lung/intro.htm" TargetMode="External"/><Relationship Id="rId3" Type="http://schemas.openxmlformats.org/officeDocument/2006/relationships/hyperlink" Target="http://www.wrongdiagnosis.com/l/legionella_tusconensis_infection/intro.htm" TargetMode="External"/><Relationship Id="rId21" Type="http://schemas.openxmlformats.org/officeDocument/2006/relationships/hyperlink" Target="http://www.wrongdiagnosis.com/m/marie_bamberg_syndrome/intro.htm" TargetMode="External"/><Relationship Id="rId7" Type="http://schemas.openxmlformats.org/officeDocument/2006/relationships/hyperlink" Target="http://www.wrongdiagnosis.com/l/legionella_worsliensis_infection/intro.htm" TargetMode="External"/><Relationship Id="rId12" Type="http://schemas.openxmlformats.org/officeDocument/2006/relationships/hyperlink" Target="http://www.wrongdiagnosis.com/l/limb_transversal_defect_cardiac_anomaly/intro.htm" TargetMode="External"/><Relationship Id="rId17" Type="http://schemas.openxmlformats.org/officeDocument/2006/relationships/hyperlink" Target="http://www.wrongdiagnosis.com/sym/cyanosis.htm" TargetMode="External"/><Relationship Id="rId25" Type="http://schemas.openxmlformats.org/officeDocument/2006/relationships/hyperlink" Target="http://www.wrongdiagnosis.com/m/mendelson_syndrome/intro.htm" TargetMode="External"/><Relationship Id="rId2" Type="http://schemas.openxmlformats.org/officeDocument/2006/relationships/hyperlink" Target="http://www.wrongdiagnosis.com/l/legionella_tauriensis_infection/intro.htm" TargetMode="External"/><Relationship Id="rId16" Type="http://schemas.openxmlformats.org/officeDocument/2006/relationships/hyperlink" Target="http://www.wrongdiagnosis.com/sym/lung_symptoms.htm" TargetMode="External"/><Relationship Id="rId20" Type="http://schemas.openxmlformats.org/officeDocument/2006/relationships/hyperlink" Target="http://www.wrongdiagnosis.com/l/lymphangiomatosis_pulmonary/intro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rongdiagnosis.com/l/legionella_waltersii_infection/intro.htm" TargetMode="External"/><Relationship Id="rId11" Type="http://schemas.openxmlformats.org/officeDocument/2006/relationships/hyperlink" Target="http://www.wrongdiagnosis.com/l/lichen_planus/intro.htm" TargetMode="External"/><Relationship Id="rId24" Type="http://schemas.openxmlformats.org/officeDocument/2006/relationships/hyperlink" Target="http://www.wrongdiagnosis.com/m/melioidosis/intro.htm" TargetMode="External"/><Relationship Id="rId5" Type="http://schemas.openxmlformats.org/officeDocument/2006/relationships/hyperlink" Target="http://www.wrongdiagnosis.com/l/legionella_wadsworthii_infection/intro.htm" TargetMode="External"/><Relationship Id="rId15" Type="http://schemas.openxmlformats.org/officeDocument/2006/relationships/hyperlink" Target="http://www.wrongdiagnosis.com/sym/lung_cancer.htm" TargetMode="External"/><Relationship Id="rId23" Type="http://schemas.openxmlformats.org/officeDocument/2006/relationships/hyperlink" Target="http://www.wrongdiagnosis.com/m/meconium_aspiration_syndrome/intro.htm" TargetMode="External"/><Relationship Id="rId10" Type="http://schemas.openxmlformats.org/officeDocument/2006/relationships/hyperlink" Target="http://www.wrongdiagnosis.com/l/levotransposition_of_the_great_arteries/intro.htm" TargetMode="External"/><Relationship Id="rId19" Type="http://schemas.openxmlformats.org/officeDocument/2006/relationships/hyperlink" Target="http://www.wrongdiagnosis.com/sym/systemic_lupus_erythematosus.htm" TargetMode="External"/><Relationship Id="rId4" Type="http://schemas.openxmlformats.org/officeDocument/2006/relationships/hyperlink" Target="http://www.wrongdiagnosis.com/l/legionella_wadsorthii_infection/intro.htm" TargetMode="External"/><Relationship Id="rId9" Type="http://schemas.openxmlformats.org/officeDocument/2006/relationships/hyperlink" Target="http://www.wrongdiagnosis.com/l/lethal_chondrodysplasia_moerman_type/intro.htm" TargetMode="External"/><Relationship Id="rId14" Type="http://schemas.openxmlformats.org/officeDocument/2006/relationships/hyperlink" Target="http://www.wrongdiagnosis.com/l/lortab_overdose/intro.htm" TargetMode="External"/><Relationship Id="rId22" Type="http://schemas.openxmlformats.org/officeDocument/2006/relationships/hyperlink" Target="http://www.wrongdiagnosis.com/m/meadows_syndrome/intro.htm" TargetMode="Externa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rongdiagnosis.com/m/microphthalmia_syndromic_type_9/intro.htm" TargetMode="External"/><Relationship Id="rId13" Type="http://schemas.openxmlformats.org/officeDocument/2006/relationships/hyperlink" Target="http://www.wrongdiagnosis.com/n/neonatal_sepsis/intro.htm" TargetMode="External"/><Relationship Id="rId18" Type="http://schemas.openxmlformats.org/officeDocument/2006/relationships/hyperlink" Target="http://www.wrongdiagnosis.com/o/osler_vaquez_disease/intro.htm" TargetMode="External"/><Relationship Id="rId3" Type="http://schemas.openxmlformats.org/officeDocument/2006/relationships/hyperlink" Target="http://www.wrongdiagnosis.com/m/methaemoglobinaemia/intro.htm" TargetMode="External"/><Relationship Id="rId21" Type="http://schemas.openxmlformats.org/officeDocument/2006/relationships/hyperlink" Target="http://www.wrongdiagnosis.com/p/peach_seed_poisoning/intro.htm" TargetMode="External"/><Relationship Id="rId7" Type="http://schemas.openxmlformats.org/officeDocument/2006/relationships/hyperlink" Target="http://www.wrongdiagnosis.com/m/microcephalic_osteodysplastic_primordial_dwarfism_type_1/intro.htm" TargetMode="External"/><Relationship Id="rId12" Type="http://schemas.openxmlformats.org/officeDocument/2006/relationships/hyperlink" Target="http://www.wrongdiagnosis.com/n/neonatal_respiratory_distress_syndrome/intro.htm" TargetMode="External"/><Relationship Id="rId17" Type="http://schemas.openxmlformats.org/officeDocument/2006/relationships/hyperlink" Target="http://www.wrongdiagnosis.com/o/organophosphate_insecticide_poisoning/intro.htm" TargetMode="External"/><Relationship Id="rId2" Type="http://schemas.openxmlformats.org/officeDocument/2006/relationships/hyperlink" Target="http://www.wrongdiagnosis.com/m/methadone_overdose/intro.htm" TargetMode="External"/><Relationship Id="rId16" Type="http://schemas.openxmlformats.org/officeDocument/2006/relationships/hyperlink" Target="http://www.wrongdiagnosis.com/n/nosocomial_pneumonia/intro.htm" TargetMode="External"/><Relationship Id="rId20" Type="http://schemas.openxmlformats.org/officeDocument/2006/relationships/hyperlink" Target="http://www.wrongdiagnosis.com/p/patent_foramen_ovale/intro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rongdiagnosis.com/m/methemoglobinemia_beta_globin_type/intro.htm" TargetMode="External"/><Relationship Id="rId11" Type="http://schemas.openxmlformats.org/officeDocument/2006/relationships/hyperlink" Target="http://www.wrongdiagnosis.com/m/mountain_sickness/intro.htm" TargetMode="External"/><Relationship Id="rId5" Type="http://schemas.openxmlformats.org/officeDocument/2006/relationships/hyperlink" Target="http://www.wrongdiagnosis.com/m/methahemoglobinemia/intro.htm" TargetMode="External"/><Relationship Id="rId15" Type="http://schemas.openxmlformats.org/officeDocument/2006/relationships/hyperlink" Target="http://www.wrongdiagnosis.com/sym/noncardiogenic_pulmonary_oedema.htm" TargetMode="External"/><Relationship Id="rId23" Type="http://schemas.openxmlformats.org/officeDocument/2006/relationships/hyperlink" Target="http://www.wrongdiagnosis.com/p/penetrating_chest_wounds/intro.htm" TargetMode="External"/><Relationship Id="rId10" Type="http://schemas.openxmlformats.org/officeDocument/2006/relationships/hyperlink" Target="http://www.wrongdiagnosis.com/m/morphine_overdose/intro.htm" TargetMode="External"/><Relationship Id="rId19" Type="http://schemas.openxmlformats.org/officeDocument/2006/relationships/hyperlink" Target="http://www.wrongdiagnosis.com/p/partial_atrioventricular_canal/intro.htm" TargetMode="External"/><Relationship Id="rId4" Type="http://schemas.openxmlformats.org/officeDocument/2006/relationships/hyperlink" Target="http://www.wrongdiagnosis.com/m/methaemoglobinemia/intro.htm" TargetMode="External"/><Relationship Id="rId9" Type="http://schemas.openxmlformats.org/officeDocument/2006/relationships/hyperlink" Target="http://www.wrongdiagnosis.com/m/mitral_atresia/intro.htm" TargetMode="External"/><Relationship Id="rId14" Type="http://schemas.openxmlformats.org/officeDocument/2006/relationships/hyperlink" Target="http://www.wrongdiagnosis.com/n/neuromyotonia/intro.htm" TargetMode="External"/><Relationship Id="rId22" Type="http://schemas.openxmlformats.org/officeDocument/2006/relationships/hyperlink" Target="http://www.wrongdiagnosis.com/p/penetrating_chest_wound/intro.htm" TargetMode="External"/></Relationships>
</file>

<file path=ppt/slides/_rels/slide5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rongdiagnosis.com/p/pneumoconiosis/intro.htm" TargetMode="External"/><Relationship Id="rId13" Type="http://schemas.openxmlformats.org/officeDocument/2006/relationships/hyperlink" Target="http://www.wrongdiagnosis.com/p/pneumonia_staphylococcal/intro.htm" TargetMode="External"/><Relationship Id="rId18" Type="http://schemas.openxmlformats.org/officeDocument/2006/relationships/hyperlink" Target="http://www.wrongdiagnosis.com/p/pseudohypoaldosteronism_type_1/intro.htm" TargetMode="External"/><Relationship Id="rId3" Type="http://schemas.openxmlformats.org/officeDocument/2006/relationships/hyperlink" Target="http://www.wrongdiagnosis.com/p/pierre_robins_sequence/intro.htm" TargetMode="External"/><Relationship Id="rId7" Type="http://schemas.openxmlformats.org/officeDocument/2006/relationships/hyperlink" Target="http://www.wrongdiagnosis.com/p/plant_poisoning_lantadene/intro.htm" TargetMode="External"/><Relationship Id="rId12" Type="http://schemas.openxmlformats.org/officeDocument/2006/relationships/hyperlink" Target="http://www.wrongdiagnosis.com/p/pneumonia_bacterial/intro.htm" TargetMode="External"/><Relationship Id="rId17" Type="http://schemas.openxmlformats.org/officeDocument/2006/relationships/hyperlink" Target="http://www.wrongdiagnosis.com/p/primary_pulmonary_hypertension/intro.htm" TargetMode="External"/><Relationship Id="rId2" Type="http://schemas.openxmlformats.org/officeDocument/2006/relationships/hyperlink" Target="http://www.wrongdiagnosis.com/p/pickwickian_syndrome/intro.htm" TargetMode="External"/><Relationship Id="rId16" Type="http://schemas.openxmlformats.org/officeDocument/2006/relationships/hyperlink" Target="http://www.wrongdiagnosis.com/p/polycythemia_rubra/intro.htm" TargetMode="External"/><Relationship Id="rId20" Type="http://schemas.openxmlformats.org/officeDocument/2006/relationships/hyperlink" Target="http://www.wrongdiagnosis.com/p/pseudohypoaldosteronism_type_1_autosomal_recessive/intro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rongdiagnosis.com/p/plant_poisoning_hydroquinone/intro.htm" TargetMode="External"/><Relationship Id="rId11" Type="http://schemas.openxmlformats.org/officeDocument/2006/relationships/hyperlink" Target="http://www.wrongdiagnosis.com/p/pneumonia_aspiration/intro.htm" TargetMode="External"/><Relationship Id="rId5" Type="http://schemas.openxmlformats.org/officeDocument/2006/relationships/hyperlink" Target="http://www.wrongdiagnosis.com/p/plant_poisoning_cyanogenic_glycoside/intro.htm" TargetMode="External"/><Relationship Id="rId15" Type="http://schemas.openxmlformats.org/officeDocument/2006/relationships/hyperlink" Target="http://www.wrongdiagnosis.com/medical/polycythaemia_rubra_vera.htm" TargetMode="External"/><Relationship Id="rId10" Type="http://schemas.openxmlformats.org/officeDocument/2006/relationships/hyperlink" Target="http://www.wrongdiagnosis.com/p/pneumonia_caused_by_serotype_o11_pseudomonas_aeruginosa/intro.htm" TargetMode="External"/><Relationship Id="rId19" Type="http://schemas.openxmlformats.org/officeDocument/2006/relationships/hyperlink" Target="http://www.wrongdiagnosis.com/p/pseudohypoaldosteronism_type_1_autosomal_dominant/intro.htm" TargetMode="External"/><Relationship Id="rId4" Type="http://schemas.openxmlformats.org/officeDocument/2006/relationships/hyperlink" Target="http://www.wrongdiagnosis.com/p/plant_poisoning_amygdalin/intro.htm" TargetMode="External"/><Relationship Id="rId9" Type="http://schemas.openxmlformats.org/officeDocument/2006/relationships/hyperlink" Target="http://www.wrongdiagnosis.com/sym/pneumonia.htm" TargetMode="External"/><Relationship Id="rId14" Type="http://schemas.openxmlformats.org/officeDocument/2006/relationships/hyperlink" Target="http://www.wrongdiagnosis.com/sym/pneumothorax.htm" TargetMode="External"/></Relationships>
</file>

<file path=ppt/slides/_rels/slide5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rongdiagnosis.com/p/pulmonary_atresia_intact_ventricular_septum/intro.htm" TargetMode="External"/><Relationship Id="rId13" Type="http://schemas.openxmlformats.org/officeDocument/2006/relationships/hyperlink" Target="http://www.wrongdiagnosis.com/sym/pulmonary_embolism.htm" TargetMode="External"/><Relationship Id="rId18" Type="http://schemas.openxmlformats.org/officeDocument/2006/relationships/hyperlink" Target="http://www.wrongdiagnosis.com/sym/raynaud_s_disease.htm" TargetMode="External"/><Relationship Id="rId26" Type="http://schemas.openxmlformats.org/officeDocument/2006/relationships/hyperlink" Target="http://www.wrongdiagnosis.com/r/respiratory_paralysis/intro.htm" TargetMode="External"/><Relationship Id="rId3" Type="http://schemas.openxmlformats.org/officeDocument/2006/relationships/hyperlink" Target="http://www.wrongdiagnosis.com/p/pulmonary_arterio_veinous_aneurysm/intro.htm" TargetMode="External"/><Relationship Id="rId21" Type="http://schemas.openxmlformats.org/officeDocument/2006/relationships/hyperlink" Target="http://www.wrongdiagnosis.com/r/respiratory_depression/intro.htm" TargetMode="External"/><Relationship Id="rId7" Type="http://schemas.openxmlformats.org/officeDocument/2006/relationships/hyperlink" Target="http://www.wrongdiagnosis.com/medical/pulmonary_atresia.htm" TargetMode="External"/><Relationship Id="rId12" Type="http://schemas.openxmlformats.org/officeDocument/2006/relationships/hyperlink" Target="http://www.wrongdiagnosis.com/p/pulmonary_edema_of_mountaineers/intro.htm" TargetMode="External"/><Relationship Id="rId17" Type="http://schemas.openxmlformats.org/officeDocument/2006/relationships/hyperlink" Target="http://www.wrongdiagnosis.com/p/pulmonary_venous_return_anomaly/intro.htm" TargetMode="External"/><Relationship Id="rId25" Type="http://schemas.openxmlformats.org/officeDocument/2006/relationships/hyperlink" Target="http://www.wrongdiagnosis.com/sym/respiratory_muscle_paralysis.htm" TargetMode="External"/><Relationship Id="rId2" Type="http://schemas.openxmlformats.org/officeDocument/2006/relationships/hyperlink" Target="http://www.wrongdiagnosis.com/p/pulmonary_alveolar_proteinosis/intro.htm" TargetMode="External"/><Relationship Id="rId16" Type="http://schemas.openxmlformats.org/officeDocument/2006/relationships/hyperlink" Target="http://www.wrongdiagnosis.com/p/pulmonary_valve_stenosis/intro.htm" TargetMode="External"/><Relationship Id="rId20" Type="http://schemas.openxmlformats.org/officeDocument/2006/relationships/hyperlink" Target="http://www.wrongdiagnosis.com/r/respiratory_arrest/intro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rongdiagnosis.com/p/pulmonary_artery_coming_from_the_aorta/intro.htm" TargetMode="External"/><Relationship Id="rId11" Type="http://schemas.openxmlformats.org/officeDocument/2006/relationships/hyperlink" Target="http://www.wrongdiagnosis.com/sym/pulmonary_edema.htm" TargetMode="External"/><Relationship Id="rId24" Type="http://schemas.openxmlformats.org/officeDocument/2006/relationships/hyperlink" Target="http://www.wrongdiagnosis.com/sym/respiratory_failure.htm" TargetMode="External"/><Relationship Id="rId5" Type="http://schemas.openxmlformats.org/officeDocument/2006/relationships/hyperlink" Target="http://www.wrongdiagnosis.com/p/pulmonary_arteriovenous_malformation/intro.htm" TargetMode="External"/><Relationship Id="rId15" Type="http://schemas.openxmlformats.org/officeDocument/2006/relationships/hyperlink" Target="http://www.wrongdiagnosis.com/p/pulmonary_lymphangiectasia_congenital/intro.htm" TargetMode="External"/><Relationship Id="rId23" Type="http://schemas.openxmlformats.org/officeDocument/2006/relationships/hyperlink" Target="http://www.wrongdiagnosis.com/r/respiratory_distress_syndrome_infant/intro.htm" TargetMode="External"/><Relationship Id="rId10" Type="http://schemas.openxmlformats.org/officeDocument/2006/relationships/hyperlink" Target="http://www.wrongdiagnosis.com/p/pulmonary_cystic_lymphangiectasis/intro.htm" TargetMode="External"/><Relationship Id="rId19" Type="http://schemas.openxmlformats.org/officeDocument/2006/relationships/hyperlink" Target="http://www.wrongdiagnosis.com/sym/raynaud_s_phenomenon.htm" TargetMode="External"/><Relationship Id="rId4" Type="http://schemas.openxmlformats.org/officeDocument/2006/relationships/hyperlink" Target="http://www.wrongdiagnosis.com/p/pulmonary_arteriovenous_fistula/intro.htm" TargetMode="External"/><Relationship Id="rId9" Type="http://schemas.openxmlformats.org/officeDocument/2006/relationships/hyperlink" Target="http://www.wrongdiagnosis.com/p/pulmonary_atresia_with_ventricular_septal_defect/intro.htm" TargetMode="External"/><Relationship Id="rId14" Type="http://schemas.openxmlformats.org/officeDocument/2006/relationships/hyperlink" Target="http://www.wrongdiagnosis.com/p/pulmonary_infections_related_to_aids/intro.htm" TargetMode="External"/><Relationship Id="rId22" Type="http://schemas.openxmlformats.org/officeDocument/2006/relationships/hyperlink" Target="http://www.wrongdiagnosis.com/sym/respiratory_symptoms.htm" TargetMode="External"/></Relationships>
</file>

<file path=ppt/slides/_rels/slide5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rongdiagnosis.com/sym/dark_skin.htm" TargetMode="External"/><Relationship Id="rId13" Type="http://schemas.openxmlformats.org/officeDocument/2006/relationships/hyperlink" Target="http://www.wrongdiagnosis.com/sym/heart_symptoms.htm" TargetMode="External"/><Relationship Id="rId18" Type="http://schemas.openxmlformats.org/officeDocument/2006/relationships/hyperlink" Target="http://www.wrongdiagnosis.com/sym/shock.htm" TargetMode="External"/><Relationship Id="rId26" Type="http://schemas.openxmlformats.org/officeDocument/2006/relationships/hyperlink" Target="http://www.wrongdiagnosis.com/s/streptococcal_group_b_invasive_disease/intro.htm" TargetMode="External"/><Relationship Id="rId3" Type="http://schemas.openxmlformats.org/officeDocument/2006/relationships/hyperlink" Target="http://www.wrongdiagnosis.com/s/sakati_syndrome/intro.htm" TargetMode="External"/><Relationship Id="rId21" Type="http://schemas.openxmlformats.org/officeDocument/2006/relationships/hyperlink" Target="http://www.wrongdiagnosis.com/s/silicosiderosis/intro.htm" TargetMode="External"/><Relationship Id="rId7" Type="http://schemas.openxmlformats.org/officeDocument/2006/relationships/hyperlink" Target="http://www.wrongdiagnosis.com/sym/blue_skin.htm" TargetMode="External"/><Relationship Id="rId12" Type="http://schemas.openxmlformats.org/officeDocument/2006/relationships/hyperlink" Target="http://www.wrongdiagnosis.com/sym/asthma.htm" TargetMode="External"/><Relationship Id="rId17" Type="http://schemas.openxmlformats.org/officeDocument/2006/relationships/hyperlink" Target="http://www.wrongdiagnosis.com/s/shavers_disease/intro.htm" TargetMode="External"/><Relationship Id="rId25" Type="http://schemas.openxmlformats.org/officeDocument/2006/relationships/hyperlink" Target="http://www.wrongdiagnosis.com/s/spontaneous_pneumothorax_familial_type/intro.htm" TargetMode="External"/><Relationship Id="rId2" Type="http://schemas.openxmlformats.org/officeDocument/2006/relationships/hyperlink" Target="http://www.wrongdiagnosis.com/r/right_ventricle_hypoplasia/intro.htm" TargetMode="External"/><Relationship Id="rId16" Type="http://schemas.openxmlformats.org/officeDocument/2006/relationships/hyperlink" Target="http://www.wrongdiagnosis.com/sym/shallow_breathing.htm" TargetMode="External"/><Relationship Id="rId20" Type="http://schemas.openxmlformats.org/officeDocument/2006/relationships/hyperlink" Target="http://www.wrongdiagnosis.com/s/shprintzen_syndorme/intro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rongdiagnosis.com/sym/cyanosis.htm" TargetMode="External"/><Relationship Id="rId11" Type="http://schemas.openxmlformats.org/officeDocument/2006/relationships/hyperlink" Target="http://www.wrongdiagnosis.com/sym/sepsis.htm" TargetMode="External"/><Relationship Id="rId24" Type="http://schemas.openxmlformats.org/officeDocument/2006/relationships/hyperlink" Target="http://www.wrongdiagnosis.com/s/sneddon_syndrome/intro.htm" TargetMode="External"/><Relationship Id="rId5" Type="http://schemas.openxmlformats.org/officeDocument/2006/relationships/hyperlink" Target="http://www.wrongdiagnosis.com/s/sea_snake_poisoning/intro.htm" TargetMode="External"/><Relationship Id="rId15" Type="http://schemas.openxmlformats.org/officeDocument/2006/relationships/hyperlink" Target="http://www.wrongdiagnosis.com/s/shaken_baby_syndrome/intro.htm" TargetMode="External"/><Relationship Id="rId23" Type="http://schemas.openxmlformats.org/officeDocument/2006/relationships/hyperlink" Target="http://www.wrongdiagnosis.com/s/slickhead_poisoning_clupeotoxin/intro.htm" TargetMode="External"/><Relationship Id="rId10" Type="http://schemas.openxmlformats.org/officeDocument/2006/relationships/hyperlink" Target="http://www.wrongdiagnosis.com/sym/skin_color_changes.htm" TargetMode="External"/><Relationship Id="rId19" Type="http://schemas.openxmlformats.org/officeDocument/2006/relationships/hyperlink" Target="http://www.wrongdiagnosis.com/s/short_stature_webbed_neck_heart_disease/intro.htm" TargetMode="External"/><Relationship Id="rId4" Type="http://schemas.openxmlformats.org/officeDocument/2006/relationships/hyperlink" Target="http://www.wrongdiagnosis.com/s/sardine_poisoning_clupeotoxin/intro.htm" TargetMode="External"/><Relationship Id="rId9" Type="http://schemas.openxmlformats.org/officeDocument/2006/relationships/hyperlink" Target="http://www.wrongdiagnosis.com/sym/purple_skin.htm" TargetMode="External"/><Relationship Id="rId14" Type="http://schemas.openxmlformats.org/officeDocument/2006/relationships/hyperlink" Target="http://www.wrongdiagnosis.com/symptom/severe-shock.htm" TargetMode="External"/><Relationship Id="rId22" Type="http://schemas.openxmlformats.org/officeDocument/2006/relationships/hyperlink" Target="http://www.wrongdiagnosis.com/s/silicosis/intro.htm" TargetMode="External"/><Relationship Id="rId27" Type="http://schemas.openxmlformats.org/officeDocument/2006/relationships/hyperlink" Target="http://www.wrongdiagnosis.com/s/subpulmonary_stenosis/intro.htm" TargetMode="External"/></Relationships>
</file>

<file path=ppt/slides/_rels/slide5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rongdiagnosis.com/s/surfactant_metabolism_dysfunction_pulmonary_2/intro.htm" TargetMode="External"/><Relationship Id="rId13" Type="http://schemas.openxmlformats.org/officeDocument/2006/relationships/hyperlink" Target="http://www.wrongdiagnosis.com/medical/thyroid_carcinoma.htm" TargetMode="External"/><Relationship Id="rId18" Type="http://schemas.openxmlformats.org/officeDocument/2006/relationships/hyperlink" Target="http://www.wrongdiagnosis.com/t/tracheoesophageal_fistula_without_esophageal_atresia/intro.htm" TargetMode="External"/><Relationship Id="rId26" Type="http://schemas.openxmlformats.org/officeDocument/2006/relationships/hyperlink" Target="http://www.wrongdiagnosis.com/t/type_3_tracheal_agenesis_without_tracheoesophageal_fistula/intro.htm" TargetMode="External"/><Relationship Id="rId3" Type="http://schemas.openxmlformats.org/officeDocument/2006/relationships/hyperlink" Target="http://www.wrongdiagnosis.com/medical/sulfhemoglobinemia.htm" TargetMode="External"/><Relationship Id="rId21" Type="http://schemas.openxmlformats.org/officeDocument/2006/relationships/hyperlink" Target="http://www.wrongdiagnosis.com/medical/tricuspid_valve_stenosis.htm" TargetMode="External"/><Relationship Id="rId7" Type="http://schemas.openxmlformats.org/officeDocument/2006/relationships/hyperlink" Target="http://www.wrongdiagnosis.com/s/surfactant_metabolism_dysfunction_pulmonary_1/intro.htm" TargetMode="External"/><Relationship Id="rId12" Type="http://schemas.openxmlformats.org/officeDocument/2006/relationships/hyperlink" Target="http://www.wrongdiagnosis.com/t/tetralogy_of_fallot/intro.htm" TargetMode="External"/><Relationship Id="rId17" Type="http://schemas.openxmlformats.org/officeDocument/2006/relationships/hyperlink" Target="http://www.wrongdiagnosis.com/t/tracheal_stenosis_syndrome/intro.htm" TargetMode="External"/><Relationship Id="rId25" Type="http://schemas.openxmlformats.org/officeDocument/2006/relationships/hyperlink" Target="http://www.wrongdiagnosis.com/t/type_2_tracheal_agenesis_without_tracheoesophageal_fistula/intro.htm" TargetMode="External"/><Relationship Id="rId2" Type="http://schemas.openxmlformats.org/officeDocument/2006/relationships/hyperlink" Target="http://www.wrongdiagnosis.com/sym/suffocation.htm" TargetMode="External"/><Relationship Id="rId16" Type="http://schemas.openxmlformats.org/officeDocument/2006/relationships/hyperlink" Target="http://www.wrongdiagnosis.com/t/tracheal_agenesis_without_tracheoesophageal_fistula/intro.htm" TargetMode="External"/><Relationship Id="rId20" Type="http://schemas.openxmlformats.org/officeDocument/2006/relationships/hyperlink" Target="http://www.wrongdiagnosis.com/t/tricuspid_atresia/intro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rongdiagnosis.com/s/surfactant_metabolism_dysfunction/intro.htm" TargetMode="External"/><Relationship Id="rId11" Type="http://schemas.openxmlformats.org/officeDocument/2006/relationships/hyperlink" Target="http://www.wrongdiagnosis.com/t/taussig_bing_syndrome/intro.htm" TargetMode="External"/><Relationship Id="rId24" Type="http://schemas.openxmlformats.org/officeDocument/2006/relationships/hyperlink" Target="http://www.wrongdiagnosis.com/t/type_1_tracheal_agenesis_without_tracheoesophageal_fistula/intro.htm" TargetMode="External"/><Relationship Id="rId5" Type="http://schemas.openxmlformats.org/officeDocument/2006/relationships/hyperlink" Target="http://www.wrongdiagnosis.com/s/superior_vena_cava_syndrome/intro.htm" TargetMode="External"/><Relationship Id="rId15" Type="http://schemas.openxmlformats.org/officeDocument/2006/relationships/hyperlink" Target="http://www.wrongdiagnosis.com/sym/tonic_clonic_seizure.htm" TargetMode="External"/><Relationship Id="rId23" Type="http://schemas.openxmlformats.org/officeDocument/2006/relationships/hyperlink" Target="http://www.wrongdiagnosis.com/t/twisted_atrioventricular_connections/intro.htm" TargetMode="External"/><Relationship Id="rId10" Type="http://schemas.openxmlformats.org/officeDocument/2006/relationships/hyperlink" Target="http://www.wrongdiagnosis.com/t/tarpon_poisoning_clupeotoxin/intro.htm" TargetMode="External"/><Relationship Id="rId19" Type="http://schemas.openxmlformats.org/officeDocument/2006/relationships/hyperlink" Target="http://www.wrongdiagnosis.com/t/transposition_of_great_arteries/intro.htm" TargetMode="External"/><Relationship Id="rId4" Type="http://schemas.openxmlformats.org/officeDocument/2006/relationships/hyperlink" Target="http://www.wrongdiagnosis.com/sym/sulphaemoglobinaemia.htm" TargetMode="External"/><Relationship Id="rId9" Type="http://schemas.openxmlformats.org/officeDocument/2006/relationships/hyperlink" Target="http://www.wrongdiagnosis.com/s/surfactant_metabolism_dysfunction_pulmonary_3/intro.htm" TargetMode="External"/><Relationship Id="rId14" Type="http://schemas.openxmlformats.org/officeDocument/2006/relationships/hyperlink" Target="http://www.wrongdiagnosis.com/t/tonic_seizure/intro.htm" TargetMode="External"/><Relationship Id="rId22" Type="http://schemas.openxmlformats.org/officeDocument/2006/relationships/hyperlink" Target="http://www.wrongdiagnosis.com/t/truncus_arteriosus/intro.htm" TargetMode="External"/><Relationship Id="rId27" Type="http://schemas.openxmlformats.org/officeDocument/2006/relationships/hyperlink" Target="http://www.wrongdiagnosis.com/u/unilateral_pulmonary_agenesis/intro.ht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rongdiagnosis.com/v/vicodin_overdose/intro.htm" TargetMode="External"/><Relationship Id="rId13" Type="http://schemas.openxmlformats.org/officeDocument/2006/relationships/hyperlink" Target="http://www.wrongdiagnosis.com/w/western_equine_encephalitis/intro.htm" TargetMode="External"/><Relationship Id="rId3" Type="http://schemas.openxmlformats.org/officeDocument/2006/relationships/hyperlink" Target="http://www.wrongdiagnosis.com/v/vascular_malposition/intro.htm" TargetMode="External"/><Relationship Id="rId7" Type="http://schemas.openxmlformats.org/officeDocument/2006/relationships/hyperlink" Target="http://www.wrongdiagnosis.com/v/ventriculo_arterial_discordance_isolated/intro.htm" TargetMode="External"/><Relationship Id="rId12" Type="http://schemas.openxmlformats.org/officeDocument/2006/relationships/hyperlink" Target="http://www.wrongdiagnosis.com/w/weinstein_kliman_scully_syndrome/intro.htm" TargetMode="External"/><Relationship Id="rId2" Type="http://schemas.openxmlformats.org/officeDocument/2006/relationships/hyperlink" Target="http://www.wrongdiagnosis.com/v/vaquez_disease/intro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rongdiagnosis.com/v/ventricular_septal_defect/intro.htm" TargetMode="External"/><Relationship Id="rId11" Type="http://schemas.openxmlformats.org/officeDocument/2006/relationships/hyperlink" Target="http://www.wrongdiagnosis.com/w/waterhouse_friederichsen_syndrome/intro.htm" TargetMode="External"/><Relationship Id="rId5" Type="http://schemas.openxmlformats.org/officeDocument/2006/relationships/hyperlink" Target="http://www.wrongdiagnosis.com/v/velocardiofacial_syndrome/intro.htm" TargetMode="External"/><Relationship Id="rId15" Type="http://schemas.openxmlformats.org/officeDocument/2006/relationships/hyperlink" Target="http://www.wrongdiagnosis.com/w/wild_cherry_seed_poisoning/intro.htm" TargetMode="External"/><Relationship Id="rId10" Type="http://schemas.openxmlformats.org/officeDocument/2006/relationships/hyperlink" Target="http://www.wrongdiagnosis.com/w/waterhouse_friderichsen_syndrome/intro.htm" TargetMode="External"/><Relationship Id="rId4" Type="http://schemas.openxmlformats.org/officeDocument/2006/relationships/hyperlink" Target="http://www.wrongdiagnosis.com/v/vein_of_galen_aneurysm/intro.htm" TargetMode="External"/><Relationship Id="rId9" Type="http://schemas.openxmlformats.org/officeDocument/2006/relationships/hyperlink" Target="http://www.wrongdiagnosis.com/v/vlcad_deficiency/intro.htm" TargetMode="External"/><Relationship Id="rId14" Type="http://schemas.openxmlformats.org/officeDocument/2006/relationships/hyperlink" Target="http://www.wrongdiagnosis.com/w/whooping_cough/intro.htm" TargetMode="Externa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828799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6600CC"/>
                </a:solidFill>
                <a:latin typeface="Cooper Black" pitchFamily="18" charset="0"/>
              </a:rPr>
              <a:t>CYANOSIS</a:t>
            </a:r>
            <a:endParaRPr lang="en-US" sz="8800" b="1" dirty="0">
              <a:solidFill>
                <a:srgbClr val="6600CC"/>
              </a:solidFill>
              <a:latin typeface="Cooper Black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3657600"/>
            <a:ext cx="5638800" cy="1447800"/>
          </a:xfrm>
        </p:spPr>
        <p:txBody>
          <a:bodyPr>
            <a:normAutofit fontScale="55000" lnSpcReduction="20000"/>
          </a:bodyPr>
          <a:lstStyle/>
          <a:p>
            <a:pPr>
              <a:defRPr/>
            </a:pPr>
            <a:r>
              <a:rPr lang="en-US" sz="3800" b="1" dirty="0" smtClean="0">
                <a:solidFill>
                  <a:srgbClr val="FF0066"/>
                </a:solidFill>
                <a:latin typeface="Arial Black" pitchFamily="34" charset="0"/>
              </a:rPr>
              <a:t>DR.TINKU JOSEPH</a:t>
            </a:r>
          </a:p>
          <a:p>
            <a:pPr>
              <a:defRPr/>
            </a:pPr>
            <a:r>
              <a:rPr lang="en-US" sz="3800" b="1" dirty="0" smtClean="0">
                <a:solidFill>
                  <a:srgbClr val="FF0066"/>
                </a:solidFill>
                <a:latin typeface="Arial Black" pitchFamily="34" charset="0"/>
              </a:rPr>
              <a:t>RESIDENT</a:t>
            </a:r>
          </a:p>
          <a:p>
            <a:pPr>
              <a:defRPr/>
            </a:pPr>
            <a:r>
              <a:rPr lang="en-US" sz="3800" b="1" dirty="0" smtClean="0">
                <a:solidFill>
                  <a:srgbClr val="FF0066"/>
                </a:solidFill>
                <a:latin typeface="Arial Black" pitchFamily="34" charset="0"/>
              </a:rPr>
              <a:t>DEPT OF PULMONARY MEDICINE</a:t>
            </a:r>
          </a:p>
          <a:p>
            <a:pPr>
              <a:defRPr/>
            </a:pPr>
            <a:r>
              <a:rPr lang="en-US" sz="3800" b="1" dirty="0" smtClean="0">
                <a:solidFill>
                  <a:srgbClr val="FF0066"/>
                </a:solidFill>
                <a:latin typeface="Arial Black" pitchFamily="34" charset="0"/>
              </a:rPr>
              <a:t>DR. D.Y. PATIL MEDICAL COLLEGE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0070C0"/>
                </a:solidFill>
              </a:rPr>
              <a:t>CENTRAL CYANOSIS</a:t>
            </a:r>
            <a:endParaRPr lang="en-US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181600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There is decreased arterial oxygen saturation due to reduction in oxygen tension in arterial blood(arterial pao2 is reduced).usually detected when the oxygen saturation of arterial blood goes below 80-85%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0070C0"/>
                </a:solidFill>
              </a:rPr>
              <a:t>SITES</a:t>
            </a:r>
            <a:endParaRPr lang="en-US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410200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Tongue(</a:t>
            </a: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</a:rPr>
              <a:t>margins,under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surface)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Inner aspect of lips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Mucous membrane of gums, soft palate, cheeks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Lower </a:t>
            </a: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</a:rPr>
              <a:t>palpebral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conjunctiva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Plus sites mentioned in peripheral cyanosis(same deoxygenated blood circulates everywhere in the body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pic>
        <p:nvPicPr>
          <p:cNvPr id="2050" name="Picture 2" descr="C:\Users\4saer\Documents\Downloads\cyanosis\cyanosis2.ash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4267200"/>
            <a:ext cx="2286000" cy="2133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051" name="Picture 3" descr="C:\Users\4saer\Documents\Downloads\cyanosis\ci0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4267200"/>
            <a:ext cx="2867025" cy="20574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0070C0"/>
                </a:solidFill>
              </a:rPr>
              <a:t>CAUSES</a:t>
            </a:r>
            <a:endParaRPr lang="en-US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763000" cy="5943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u="sng" dirty="0" smtClean="0">
                <a:solidFill>
                  <a:srgbClr val="00CC00"/>
                </a:solidFill>
              </a:rPr>
              <a:t>RESPIRATORY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Acute severe asthma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COPD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</a:rPr>
              <a:t>Cor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</a:rPr>
              <a:t>pulmonale</a:t>
            </a:r>
            <a:endParaRPr lang="en-US" sz="2400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Respiratory failure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Respiratory depression(opium poisoning)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Lobar pneumonia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</a:rPr>
              <a:t>Fibrosing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</a:rPr>
              <a:t>alveolitis</a:t>
            </a:r>
            <a:endParaRPr lang="en-US" sz="2400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Tension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</a:rPr>
              <a:t>pneumothorax</a:t>
            </a:r>
            <a:endParaRPr lang="en-US" sz="2400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Acute pulmonary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</a:rPr>
              <a:t>thromboembolism</a:t>
            </a:r>
            <a:endParaRPr lang="en-US" sz="2400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Pulmonary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</a:rPr>
              <a:t>atresia</a:t>
            </a:r>
            <a:endParaRPr lang="en-US" sz="2400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Pulmonary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</a:rPr>
              <a:t>arteriovenous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 malformations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</a:rPr>
              <a:t>Bronchiectasis</a:t>
            </a:r>
            <a:endParaRPr lang="en-US" sz="2400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Carcinoma lung</a:t>
            </a:r>
            <a:endParaRPr lang="en-US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graphicFrame>
        <p:nvGraphicFramePr>
          <p:cNvPr id="6146" name="Object 2"/>
          <p:cNvGraphicFramePr>
            <a:graphicFrameLocks/>
          </p:cNvGraphicFramePr>
          <p:nvPr/>
        </p:nvGraphicFramePr>
        <p:xfrm>
          <a:off x="6248400" y="838200"/>
          <a:ext cx="2368550" cy="1981200"/>
        </p:xfrm>
        <a:graphic>
          <a:graphicData uri="http://schemas.openxmlformats.org/presentationml/2006/ole">
            <p:oleObj spid="_x0000_s6146" name="Clip" r:id="rId3" imgW="2287440" imgH="1701720" progId="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r>
              <a:rPr lang="en-US" sz="3600" b="1" u="sng" dirty="0" smtClean="0">
                <a:solidFill>
                  <a:srgbClr val="00CC00"/>
                </a:solidFill>
              </a:rPr>
              <a:t>CARDIAC-CAUSES</a:t>
            </a:r>
            <a:endParaRPr lang="en-US" sz="3600" b="1" u="sng" dirty="0">
              <a:solidFill>
                <a:srgbClr val="00CC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486400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Congenital cyanotic heart disease </a:t>
            </a: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</a:rPr>
              <a:t>eg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: </a:t>
            </a: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</a:rPr>
              <a:t>Fallots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</a:rPr>
              <a:t>tetralogy,transposition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of great vessels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Acute pulmonary edema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</a:rPr>
              <a:t>Eisenmengers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syndrome(ASD,VSD or PDA with reversal of shunt due to development of pulmonary hypertension)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Heart failure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Tricuspid </a:t>
            </a: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</a:rPr>
              <a:t>atresia</a:t>
            </a:r>
            <a:endParaRPr lang="en-US" sz="2800" dirty="0">
              <a:solidFill>
                <a:schemeClr val="bg1">
                  <a:lumMod val="95000"/>
                </a:schemeClr>
              </a:solidFill>
            </a:endParaRPr>
          </a:p>
        </p:txBody>
      </p:sp>
      <p:graphicFrame>
        <p:nvGraphicFramePr>
          <p:cNvPr id="7170" name="Object 2"/>
          <p:cNvGraphicFramePr>
            <a:graphicFrameLocks/>
          </p:cNvGraphicFramePr>
          <p:nvPr/>
        </p:nvGraphicFramePr>
        <p:xfrm>
          <a:off x="7162800" y="228600"/>
          <a:ext cx="1728787" cy="2057400"/>
        </p:xfrm>
        <a:graphic>
          <a:graphicData uri="http://schemas.openxmlformats.org/presentationml/2006/ole">
            <p:oleObj spid="_x0000_s7170" name="Clip" r:id="rId4" imgW="1922400" imgH="2286000" progId="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00CC00"/>
                </a:solidFill>
              </a:rPr>
              <a:t>CONGENITAL</a:t>
            </a:r>
            <a:endParaRPr lang="en-US" b="1" u="sng" dirty="0">
              <a:solidFill>
                <a:srgbClr val="00CC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ASD(</a:t>
            </a: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</a:rPr>
              <a:t>ostium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</a:rPr>
              <a:t>primum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)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</a:rPr>
              <a:t>Ebsteins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anomaly(tricuspid valve deformity)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</a:rPr>
              <a:t>Eisenmengers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syndrome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</a:rPr>
              <a:t>Fallots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</a:rPr>
              <a:t>tetralogy</a:t>
            </a:r>
            <a:endParaRPr lang="en-US" sz="2800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Patent foramen </a:t>
            </a: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</a:rPr>
              <a:t>ovale</a:t>
            </a:r>
            <a:endParaRPr lang="en-US" sz="2800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Pulmonary valve </a:t>
            </a: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</a:rPr>
              <a:t>stenosis</a:t>
            </a:r>
            <a:endParaRPr lang="en-US" sz="2800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Tricuspid valve </a:t>
            </a: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</a:rPr>
              <a:t>stenosis</a:t>
            </a:r>
            <a:endParaRPr lang="en-US" sz="2800" dirty="0" smtClean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4saer\Documents\Downloads\cyanosis\Image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tetralogy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/>
          </a:bodyPr>
          <a:lstStyle/>
          <a:p>
            <a:r>
              <a:rPr lang="en-US" sz="4000" b="1" u="sng" dirty="0" smtClean="0">
                <a:solidFill>
                  <a:srgbClr val="00CC00"/>
                </a:solidFill>
              </a:rPr>
              <a:t>GASTRO</a:t>
            </a:r>
            <a:endParaRPr lang="en-US" sz="4000" b="1" u="sng" dirty="0">
              <a:solidFill>
                <a:srgbClr val="00CC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5715000"/>
          </a:xfrm>
        </p:spPr>
        <p:txBody>
          <a:bodyPr/>
          <a:lstStyle/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Cirrhosis of liver-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portopulmonary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AV shunting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/>
          <a:lstStyle/>
          <a:p>
            <a:r>
              <a:rPr lang="en-US" sz="4000" b="1" u="sng" dirty="0" smtClean="0">
                <a:solidFill>
                  <a:srgbClr val="00CC00"/>
                </a:solidFill>
              </a:rPr>
              <a:t>CNS</a:t>
            </a:r>
            <a:r>
              <a:rPr lang="en-US" u="sng" dirty="0" smtClean="0">
                <a:solidFill>
                  <a:srgbClr val="00CC00"/>
                </a:solidFill>
              </a:rPr>
              <a:t>-</a:t>
            </a:r>
            <a:r>
              <a:rPr lang="en-US" sz="3600" u="sng" dirty="0" smtClean="0">
                <a:solidFill>
                  <a:srgbClr val="00CC00"/>
                </a:solidFill>
              </a:rPr>
              <a:t>CAUSES</a:t>
            </a:r>
            <a:endParaRPr lang="en-US" sz="3600" u="sng" dirty="0">
              <a:solidFill>
                <a:srgbClr val="00CC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5638800"/>
          </a:xfrm>
        </p:spPr>
        <p:txBody>
          <a:bodyPr/>
          <a:lstStyle/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Intra cranial hemorrhage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Cerebral anoxia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Drug overdose(Heroin)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chemeClr val="bg1"/>
                </a:solidFill>
              </a:rPr>
              <a:t>OTHER-CAUSES</a:t>
            </a:r>
            <a:endParaRPr lang="en-US" b="1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458200" cy="5638800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CC00"/>
                </a:solidFill>
              </a:rPr>
              <a:t>High </a:t>
            </a:r>
            <a:r>
              <a:rPr lang="en-US" sz="2800" dirty="0" smtClean="0">
                <a:solidFill>
                  <a:srgbClr val="00CC00"/>
                </a:solidFill>
                <a:hlinkClick r:id="rId2" action="ppaction://hlinkfile" tooltip="Altitude"/>
              </a:rPr>
              <a:t>altitude</a:t>
            </a:r>
            <a:endParaRPr lang="en-US" sz="2800" dirty="0" smtClean="0">
              <a:solidFill>
                <a:srgbClr val="00CC00"/>
              </a:solidFill>
            </a:endParaRP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CC00"/>
                </a:solidFill>
                <a:hlinkClick r:id="rId3" action="ppaction://hlinkfile" tooltip="Hypothermia"/>
              </a:rPr>
              <a:t>Hypothermia</a:t>
            </a:r>
            <a:endParaRPr lang="en-US" sz="2800" dirty="0" smtClean="0">
              <a:solidFill>
                <a:srgbClr val="00CC00"/>
              </a:solidFill>
            </a:endParaRP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CC00"/>
                </a:solidFill>
              </a:rPr>
              <a:t>Congenital cyanosis (</a:t>
            </a:r>
            <a:r>
              <a:rPr lang="en-US" sz="2800" dirty="0" err="1" smtClean="0">
                <a:solidFill>
                  <a:srgbClr val="00CC00"/>
                </a:solidFill>
              </a:rPr>
              <a:t>HbM</a:t>
            </a:r>
            <a:r>
              <a:rPr lang="en-US" sz="2800" dirty="0" smtClean="0">
                <a:solidFill>
                  <a:srgbClr val="00CC00"/>
                </a:solidFill>
              </a:rPr>
              <a:t> Boston) arises from a </a:t>
            </a:r>
            <a:r>
              <a:rPr lang="en-US" sz="2800" dirty="0" smtClean="0">
                <a:solidFill>
                  <a:srgbClr val="00CC00"/>
                </a:solidFill>
                <a:hlinkClick r:id="rId4" action="ppaction://hlinkfile" tooltip="Mutation"/>
              </a:rPr>
              <a:t>mutation</a:t>
            </a:r>
            <a:r>
              <a:rPr lang="en-US" sz="2800" dirty="0" smtClean="0">
                <a:solidFill>
                  <a:srgbClr val="00CC00"/>
                </a:solidFill>
              </a:rPr>
              <a:t> in the </a:t>
            </a:r>
            <a:r>
              <a:rPr lang="el-GR" sz="2800" dirty="0" smtClean="0">
                <a:solidFill>
                  <a:srgbClr val="00CC00"/>
                </a:solidFill>
              </a:rPr>
              <a:t>α-</a:t>
            </a:r>
            <a:r>
              <a:rPr lang="en-US" sz="2800" dirty="0" err="1" smtClean="0">
                <a:solidFill>
                  <a:srgbClr val="00CC00"/>
                </a:solidFill>
              </a:rPr>
              <a:t>codon</a:t>
            </a:r>
            <a:r>
              <a:rPr lang="en-US" sz="2800" dirty="0" smtClean="0">
                <a:solidFill>
                  <a:srgbClr val="00CC00"/>
                </a:solidFill>
              </a:rPr>
              <a:t> which results in a change of </a:t>
            </a:r>
            <a:r>
              <a:rPr lang="en-US" sz="2800" dirty="0" smtClean="0">
                <a:solidFill>
                  <a:srgbClr val="00CC00"/>
                </a:solidFill>
                <a:hlinkClick r:id="rId5" action="ppaction://hlinkfile" tooltip="Primary sequence"/>
              </a:rPr>
              <a:t>primary sequence</a:t>
            </a:r>
            <a:r>
              <a:rPr lang="en-US" sz="2800" dirty="0" smtClean="0">
                <a:solidFill>
                  <a:srgbClr val="00CC00"/>
                </a:solidFill>
              </a:rPr>
              <a:t>, H --&gt; Y. </a:t>
            </a:r>
            <a:r>
              <a:rPr lang="en-US" sz="2800" dirty="0" smtClean="0">
                <a:solidFill>
                  <a:srgbClr val="00CC00"/>
                </a:solidFill>
                <a:hlinkClick r:id="rId6" action="ppaction://hlinkfile" tooltip="Tyrosine"/>
              </a:rPr>
              <a:t>Tyrosine</a:t>
            </a:r>
            <a:r>
              <a:rPr lang="en-US" sz="2800" dirty="0" smtClean="0">
                <a:solidFill>
                  <a:srgbClr val="00CC00"/>
                </a:solidFill>
              </a:rPr>
              <a:t> </a:t>
            </a:r>
            <a:r>
              <a:rPr lang="en-US" sz="2800" dirty="0" err="1" smtClean="0">
                <a:solidFill>
                  <a:srgbClr val="00CC00"/>
                </a:solidFill>
              </a:rPr>
              <a:t>stabilises</a:t>
            </a:r>
            <a:r>
              <a:rPr lang="en-US" sz="2800" dirty="0" smtClean="0">
                <a:solidFill>
                  <a:srgbClr val="00CC00"/>
                </a:solidFill>
              </a:rPr>
              <a:t> the Fe(III) form (</a:t>
            </a:r>
            <a:r>
              <a:rPr lang="en-US" sz="2800" dirty="0" err="1" smtClean="0">
                <a:solidFill>
                  <a:srgbClr val="00CC00"/>
                </a:solidFill>
                <a:hlinkClick r:id="rId7" action="ppaction://hlinkfile" tooltip="Oxyhaemoglobin"/>
              </a:rPr>
              <a:t>oxyhaemoglobin</a:t>
            </a:r>
            <a:r>
              <a:rPr lang="en-US" sz="2800" dirty="0" smtClean="0">
                <a:solidFill>
                  <a:srgbClr val="00CC00"/>
                </a:solidFill>
              </a:rPr>
              <a:t>) creating a permanent T-state of </a:t>
            </a:r>
            <a:r>
              <a:rPr lang="en-US" sz="2800" dirty="0" err="1" smtClean="0">
                <a:solidFill>
                  <a:srgbClr val="00CC00"/>
                </a:solidFill>
              </a:rPr>
              <a:t>Hb</a:t>
            </a:r>
            <a:r>
              <a:rPr lang="en-US" sz="2800" dirty="0" smtClean="0">
                <a:solidFill>
                  <a:srgbClr val="00CC00"/>
                </a:solidFill>
              </a:rPr>
              <a:t>.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CC00"/>
                </a:solidFill>
                <a:hlinkClick r:id="rId8" action="ppaction://hlinkfile" tooltip="Obstructive sleep apnea"/>
              </a:rPr>
              <a:t>Obstructive sleep apnea</a:t>
            </a:r>
            <a:endParaRPr lang="en-US" sz="2800" dirty="0" smtClean="0">
              <a:solidFill>
                <a:srgbClr val="00CC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0070C0"/>
                </a:solidFill>
              </a:rPr>
              <a:t>DEFINITION</a:t>
            </a:r>
            <a:endParaRPr lang="en-US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5410200"/>
          </a:xfrm>
        </p:spPr>
        <p:txBody>
          <a:bodyPr>
            <a:normAutofit/>
          </a:bodyPr>
          <a:lstStyle/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Bluish </a:t>
            </a: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</a:rPr>
              <a:t>discolouration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of the skin &amp; mucous membrane due to presence of increased amount of reduced </a:t>
            </a: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</a:rPr>
              <a:t>haemoglobin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.(&gt;5g/dl) or </a:t>
            </a: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</a:rPr>
              <a:t>haemoglobin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derivatives in the capillary blood.</a:t>
            </a:r>
          </a:p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Name is derived from the color </a:t>
            </a: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</a:rPr>
              <a:t>cyan,which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comes from </a:t>
            </a: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</a:rPr>
              <a:t>kyanosis,Greek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word blue.</a:t>
            </a:r>
            <a:endParaRPr lang="en-US" sz="28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304800"/>
          <a:ext cx="9144000" cy="6623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41756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CENTRAL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</a:rPr>
                        <a:t> CYANOSIS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PERIPHERAL CYANOSIS</a:t>
                      </a:r>
                      <a:endParaRPr lang="en-US" dirty="0"/>
                    </a:p>
                  </a:txBody>
                  <a:tcPr/>
                </a:tc>
              </a:tr>
              <a:tr h="1338505">
                <a:tc>
                  <a:txBody>
                    <a:bodyPr/>
                    <a:lstStyle/>
                    <a:p>
                      <a:pPr marL="342900" indent="-342900">
                        <a:buFontTx/>
                        <a:buNone/>
                      </a:pPr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SITES</a:t>
                      </a:r>
                    </a:p>
                    <a:p>
                      <a:pPr marL="342900" indent="-342900">
                        <a:buFontTx/>
                        <a:buNone/>
                      </a:pP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COMMONLY SEEN IN WARM MUCOUS</a:t>
                      </a:r>
                      <a:r>
                        <a:rPr lang="en-US" b="1" baseline="0" dirty="0" smtClean="0"/>
                        <a:t> MEMBRANES LIKE TONGUE &amp; ORAL CAVITY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TONGUE REMAINS UNAFFECTED</a:t>
                      </a:r>
                      <a:endParaRPr lang="en-US" b="1" dirty="0"/>
                    </a:p>
                  </a:txBody>
                  <a:tcPr/>
                </a:tc>
              </a:tr>
              <a:tr h="1029619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HANDSHAKE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HANDS FEEL WARM(DUE TO INCREASED</a:t>
                      </a:r>
                      <a:r>
                        <a:rPr lang="en-US" b="1" baseline="0" dirty="0" smtClean="0"/>
                        <a:t> BLOOD FLOW)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HANDS FEEL COLD(DUE</a:t>
                      </a:r>
                      <a:r>
                        <a:rPr lang="en-US" b="1" baseline="0" dirty="0" smtClean="0"/>
                        <a:t> TO DIMINISHED BLOOD FLOW)</a:t>
                      </a:r>
                      <a:endParaRPr lang="en-US" b="1" dirty="0"/>
                    </a:p>
                  </a:txBody>
                  <a:tcPr/>
                </a:tc>
              </a:tr>
              <a:tr h="1029619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APPLICATION OF WARMTH AND COLD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NO CHANGE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WARMTH-CYANOSIS DECREASED.</a:t>
                      </a:r>
                    </a:p>
                    <a:p>
                      <a:r>
                        <a:rPr lang="en-US" b="1" dirty="0" smtClean="0"/>
                        <a:t>COLD-INCREASED</a:t>
                      </a:r>
                      <a:endParaRPr lang="en-US" b="1" dirty="0"/>
                    </a:p>
                  </a:txBody>
                  <a:tcPr/>
                </a:tc>
              </a:tr>
              <a:tr h="417568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APPLICATION OF PURE OXYGEN</a:t>
                      </a:r>
                      <a:r>
                        <a:rPr lang="en-US" b="1" baseline="0" dirty="0" smtClean="0">
                          <a:solidFill>
                            <a:srgbClr val="C00000"/>
                          </a:solidFill>
                        </a:rPr>
                        <a:t> FOR 10 MINUTES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CYANOSIS MAY IMPROVE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NO RESPONSE</a:t>
                      </a:r>
                      <a:endParaRPr lang="en-US" b="1" dirty="0"/>
                    </a:p>
                  </a:txBody>
                  <a:tcPr/>
                </a:tc>
              </a:tr>
              <a:tr h="417568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CLUBBING &amp; POLYCYTHEMIA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USUALLY PRESENT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ABSENT</a:t>
                      </a:r>
                      <a:endParaRPr lang="en-US" b="1" dirty="0"/>
                    </a:p>
                  </a:txBody>
                  <a:tcPr/>
                </a:tc>
              </a:tr>
              <a:tr h="1029619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PULSE VOLUME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MAY BE HIGH (DUE TO ARTERIOVENOUS SHUNT VOLUME)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USUALLY LOW VOLUME</a:t>
                      </a:r>
                      <a:endParaRPr lang="en-US" b="1" dirty="0"/>
                    </a:p>
                  </a:txBody>
                  <a:tcPr/>
                </a:tc>
              </a:tr>
              <a:tr h="720734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DYSPNOEA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PATIENT IS</a:t>
                      </a:r>
                      <a:r>
                        <a:rPr lang="en-US" b="1" baseline="0" dirty="0" smtClean="0"/>
                        <a:t> OFTEN BREATHLESS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USUALLY NO RESPIRATORY DISTRESS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639762"/>
          </a:xfrm>
        </p:spPr>
        <p:txBody>
          <a:bodyPr>
            <a:normAutofit fontScale="90000"/>
          </a:bodyPr>
          <a:lstStyle/>
          <a:p>
            <a:r>
              <a:rPr lang="en-US" sz="3600" u="sng" dirty="0" smtClean="0">
                <a:solidFill>
                  <a:srgbClr val="00CC00"/>
                </a:solidFill>
              </a:rPr>
              <a:t>ENTEROGENOUS/PIGMENT CYANOSIS </a:t>
            </a:r>
            <a:r>
              <a:rPr lang="en-US" sz="3100" u="sng" dirty="0" err="1" smtClean="0">
                <a:solidFill>
                  <a:srgbClr val="FFC000"/>
                </a:solidFill>
              </a:rPr>
              <a:t>Methemoglobin</a:t>
            </a:r>
            <a:endParaRPr lang="en-US" sz="3100" u="sng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458200" cy="5059363"/>
          </a:xfrm>
        </p:spPr>
        <p:txBody>
          <a:bodyPr>
            <a:normAutofit fontScale="70000" lnSpcReduction="20000"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Normal hemoglobin unbound to oxygen is called reduced hemoglobin and is symbolized HbFe</a:t>
            </a:r>
            <a:r>
              <a:rPr lang="en-US" baseline="30000" dirty="0" smtClean="0">
                <a:solidFill>
                  <a:schemeClr val="bg1">
                    <a:lumMod val="95000"/>
                  </a:schemeClr>
                </a:solidFill>
              </a:rPr>
              <a:t>+2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Methemoglobin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(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metHb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), the oxidized form of hemoglobin, is HbFe</a:t>
            </a:r>
            <a:r>
              <a:rPr lang="en-US" baseline="30000" dirty="0" smtClean="0">
                <a:solidFill>
                  <a:schemeClr val="bg1">
                    <a:lumMod val="95000"/>
                  </a:schemeClr>
                </a:solidFill>
              </a:rPr>
              <a:t>+3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. Normally, as much as 2% of hemoglobin is in the form of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metHb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. Because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metHb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is unable to bind with oxygen, arterial oxygen saturation is reduced by the same amount that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metHb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is increased.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MetHb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imparts an intense bluish tinge to the skin; therefore, the cyanosis that comes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with</a:t>
            </a:r>
            <a:r>
              <a:rPr lang="en-US" u="sng" dirty="0" err="1" smtClean="0">
                <a:solidFill>
                  <a:schemeClr val="bg1">
                    <a:lumMod val="95000"/>
                  </a:schemeClr>
                </a:solidFill>
                <a:hlinkClick r:id="rId2" action="ppaction://hlinkfile"/>
              </a:rPr>
              <a:t>methemoglobinemia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 is not related to reduced hemoglobin but to oxidized hemoglobin.</a:t>
            </a:r>
            <a:r>
              <a:rPr lang="en-US" u="sng" baseline="30000" dirty="0" smtClean="0">
                <a:solidFill>
                  <a:schemeClr val="bg1">
                    <a:lumMod val="95000"/>
                  </a:schemeClr>
                </a:solidFill>
              </a:rPr>
              <a:t>7</a:t>
            </a:r>
            <a:r>
              <a:rPr lang="en-US" baseline="30000" dirty="0" smtClean="0">
                <a:solidFill>
                  <a:schemeClr val="bg1">
                    <a:lumMod val="95000"/>
                  </a:schemeClr>
                </a:solidFill>
              </a:rPr>
              <a:t>,</a:t>
            </a:r>
            <a:r>
              <a:rPr lang="en-US" u="sng" baseline="30000" dirty="0" smtClean="0">
                <a:solidFill>
                  <a:schemeClr val="bg1">
                    <a:lumMod val="95000"/>
                  </a:schemeClr>
                </a:solidFill>
              </a:rPr>
              <a:t>8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Methemoglobinemia usually occurs as a drug reaction, especially to nitrite or nitrate-containing compounds (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eg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, nitroglycerin) and to some topical anesthetics.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Dahshan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and Donovan report a case of severe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methemoglobinemia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from topical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benzocaine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in a toddler.</a:t>
            </a:r>
            <a:r>
              <a:rPr lang="en-US" u="sng" baseline="30000" dirty="0" smtClean="0">
                <a:solidFill>
                  <a:schemeClr val="bg1">
                    <a:lumMod val="95000"/>
                  </a:schemeClr>
                </a:solidFill>
              </a:rPr>
              <a:t>9</a:t>
            </a:r>
            <a:r>
              <a:rPr lang="en-US" baseline="30000" dirty="0" smtClean="0">
                <a:solidFill>
                  <a:schemeClr val="bg1">
                    <a:lumMod val="95000"/>
                  </a:schemeClr>
                </a:solidFill>
              </a:rPr>
              <a:t> 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Dapsone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, a drug used in HIV and non-HIV conditions, can also cause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methemoglobinemia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610600" cy="5668963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</a:rPr>
              <a:t>Although excess </a:t>
            </a:r>
            <a:r>
              <a:rPr lang="en-US" sz="2400" dirty="0" err="1" smtClean="0">
                <a:solidFill>
                  <a:schemeClr val="bg1"/>
                </a:solidFill>
              </a:rPr>
              <a:t>metHb</a:t>
            </a:r>
            <a:r>
              <a:rPr lang="en-US" sz="2400" dirty="0" smtClean="0">
                <a:solidFill>
                  <a:schemeClr val="bg1"/>
                </a:solidFill>
              </a:rPr>
              <a:t> reduces the measured SaO</a:t>
            </a:r>
            <a:r>
              <a:rPr lang="en-US" sz="2400" baseline="-25000" dirty="0" smtClean="0">
                <a:solidFill>
                  <a:schemeClr val="bg1"/>
                </a:solidFill>
              </a:rPr>
              <a:t>2</a:t>
            </a:r>
            <a:r>
              <a:rPr lang="en-US" sz="2400" dirty="0" smtClean="0">
                <a:solidFill>
                  <a:schemeClr val="bg1"/>
                </a:solidFill>
              </a:rPr>
              <a:t>, PaO</a:t>
            </a:r>
            <a:r>
              <a:rPr lang="en-US" sz="2400" baseline="-25000" dirty="0" smtClean="0">
                <a:solidFill>
                  <a:schemeClr val="bg1"/>
                </a:solidFill>
              </a:rPr>
              <a:t>2</a:t>
            </a:r>
            <a:r>
              <a:rPr lang="en-US" sz="2400" dirty="0" smtClean="0">
                <a:solidFill>
                  <a:schemeClr val="bg1"/>
                </a:solidFill>
              </a:rPr>
              <a:t> is not affected; this is because </a:t>
            </a:r>
            <a:r>
              <a:rPr lang="en-US" sz="2400" dirty="0" err="1" smtClean="0">
                <a:solidFill>
                  <a:schemeClr val="bg1"/>
                </a:solidFill>
              </a:rPr>
              <a:t>metHb</a:t>
            </a:r>
            <a:r>
              <a:rPr lang="en-US" sz="2400" dirty="0" smtClean="0">
                <a:solidFill>
                  <a:schemeClr val="bg1"/>
                </a:solidFill>
              </a:rPr>
              <a:t> does not affect transfer of oxygen from the atmosphere to the lungs. A low PaO</a:t>
            </a:r>
            <a:r>
              <a:rPr lang="en-US" sz="2400" baseline="-25000" dirty="0" smtClean="0">
                <a:solidFill>
                  <a:schemeClr val="bg1"/>
                </a:solidFill>
              </a:rPr>
              <a:t>2</a:t>
            </a:r>
            <a:r>
              <a:rPr lang="en-US" sz="2400" dirty="0" smtClean="0">
                <a:solidFill>
                  <a:schemeClr val="bg1"/>
                </a:solidFill>
              </a:rPr>
              <a:t> in a patient with excess </a:t>
            </a:r>
            <a:r>
              <a:rPr lang="en-US" sz="2400" dirty="0" err="1" smtClean="0">
                <a:solidFill>
                  <a:schemeClr val="bg1"/>
                </a:solidFill>
              </a:rPr>
              <a:t>metHb</a:t>
            </a:r>
            <a:r>
              <a:rPr lang="en-US" sz="2400" dirty="0" smtClean="0">
                <a:solidFill>
                  <a:schemeClr val="bg1"/>
                </a:solidFill>
              </a:rPr>
              <a:t> suggests a concomitant pulmonary problem. </a:t>
            </a:r>
            <a:r>
              <a:rPr lang="en-US" sz="2400" dirty="0" err="1" smtClean="0">
                <a:solidFill>
                  <a:schemeClr val="bg1"/>
                </a:solidFill>
              </a:rPr>
              <a:t>MetHb</a:t>
            </a:r>
            <a:r>
              <a:rPr lang="en-US" sz="2400" dirty="0" smtClean="0">
                <a:solidFill>
                  <a:schemeClr val="bg1"/>
                </a:solidFill>
              </a:rPr>
              <a:t> can be measured in a co-</a:t>
            </a:r>
            <a:r>
              <a:rPr lang="en-US" sz="2400" dirty="0" err="1" smtClean="0">
                <a:solidFill>
                  <a:schemeClr val="bg1"/>
                </a:solidFill>
              </a:rPr>
              <a:t>oximeter</a:t>
            </a:r>
            <a:r>
              <a:rPr lang="en-US" sz="2400" dirty="0" smtClean="0">
                <a:solidFill>
                  <a:schemeClr val="bg1"/>
                </a:solidFill>
              </a:rPr>
              <a:t>, a companion to the blood gas machine available in most hospital blood gas laboratories. The co-</a:t>
            </a:r>
            <a:r>
              <a:rPr lang="en-US" sz="2400" dirty="0" err="1" smtClean="0">
                <a:solidFill>
                  <a:schemeClr val="bg1"/>
                </a:solidFill>
              </a:rPr>
              <a:t>oximeter</a:t>
            </a:r>
            <a:r>
              <a:rPr lang="en-US" sz="2400" dirty="0" smtClean="0">
                <a:solidFill>
                  <a:schemeClr val="bg1"/>
                </a:solidFill>
              </a:rPr>
              <a:t> also measures </a:t>
            </a:r>
            <a:r>
              <a:rPr lang="en-US" sz="2400" dirty="0" err="1" smtClean="0">
                <a:solidFill>
                  <a:schemeClr val="bg1"/>
                </a:solidFill>
              </a:rPr>
              <a:t>carboxyhemoglobin</a:t>
            </a:r>
            <a:r>
              <a:rPr lang="en-US" sz="2400" dirty="0" smtClean="0">
                <a:solidFill>
                  <a:schemeClr val="bg1"/>
                </a:solidFill>
              </a:rPr>
              <a:t>, hemoglobin content, and SaO</a:t>
            </a:r>
            <a:r>
              <a:rPr lang="en-US" sz="2400" baseline="-25000" dirty="0" smtClean="0">
                <a:solidFill>
                  <a:schemeClr val="bg1"/>
                </a:solidFill>
              </a:rPr>
              <a:t>2</a:t>
            </a:r>
            <a:r>
              <a:rPr lang="en-US" sz="2400" dirty="0" smtClean="0">
                <a:solidFill>
                  <a:schemeClr val="bg1"/>
                </a:solidFill>
              </a:rPr>
              <a:t>. Note that standard pulse </a:t>
            </a:r>
            <a:r>
              <a:rPr lang="en-US" sz="2400" dirty="0" err="1" smtClean="0">
                <a:solidFill>
                  <a:schemeClr val="bg1"/>
                </a:solidFill>
              </a:rPr>
              <a:t>oximeters</a:t>
            </a:r>
            <a:r>
              <a:rPr lang="en-US" sz="2400" dirty="0" smtClean="0">
                <a:solidFill>
                  <a:schemeClr val="bg1"/>
                </a:solidFill>
              </a:rPr>
              <a:t>, which measure SaO2 using 2 wavelengths of light, do not measure </a:t>
            </a:r>
            <a:r>
              <a:rPr lang="en-US" sz="2400" dirty="0" err="1" smtClean="0">
                <a:solidFill>
                  <a:schemeClr val="bg1"/>
                </a:solidFill>
              </a:rPr>
              <a:t>metHb</a:t>
            </a:r>
            <a:r>
              <a:rPr lang="en-US" sz="2400" dirty="0" smtClean="0">
                <a:solidFill>
                  <a:schemeClr val="bg1"/>
                </a:solidFill>
              </a:rPr>
              <a:t> (or </a:t>
            </a:r>
            <a:r>
              <a:rPr lang="en-US" sz="2400" dirty="0" err="1" smtClean="0">
                <a:solidFill>
                  <a:schemeClr val="bg1"/>
                </a:solidFill>
              </a:rPr>
              <a:t>carboxyhemoglobin</a:t>
            </a:r>
            <a:r>
              <a:rPr lang="en-US" sz="2400" dirty="0" smtClean="0">
                <a:solidFill>
                  <a:schemeClr val="bg1"/>
                </a:solidFill>
              </a:rPr>
              <a:t>). However, a new generation of pulse </a:t>
            </a:r>
            <a:r>
              <a:rPr lang="en-US" sz="2400" dirty="0" err="1" smtClean="0">
                <a:solidFill>
                  <a:schemeClr val="bg1"/>
                </a:solidFill>
              </a:rPr>
              <a:t>oximeters</a:t>
            </a:r>
            <a:r>
              <a:rPr lang="en-US" sz="2400" dirty="0" smtClean="0">
                <a:solidFill>
                  <a:schemeClr val="bg1"/>
                </a:solidFill>
              </a:rPr>
              <a:t> that uses  8 wavelengths of light does have the ability to measure </a:t>
            </a:r>
            <a:r>
              <a:rPr lang="en-US" sz="2400" dirty="0" err="1" smtClean="0">
                <a:solidFill>
                  <a:schemeClr val="bg1"/>
                </a:solidFill>
              </a:rPr>
              <a:t>carboxyhemoglobin</a:t>
            </a:r>
            <a:r>
              <a:rPr lang="en-US" sz="2400" dirty="0" smtClean="0">
                <a:solidFill>
                  <a:schemeClr val="bg1"/>
                </a:solidFill>
              </a:rPr>
              <a:t> and </a:t>
            </a:r>
            <a:r>
              <a:rPr lang="en-US" sz="2400" dirty="0" err="1" smtClean="0">
                <a:solidFill>
                  <a:schemeClr val="bg1"/>
                </a:solidFill>
              </a:rPr>
              <a:t>metHb</a:t>
            </a:r>
            <a:r>
              <a:rPr lang="en-US" sz="2400" dirty="0" smtClean="0">
                <a:solidFill>
                  <a:schemeClr val="bg1"/>
                </a:solidFill>
              </a:rPr>
              <a:t> (Barker 2006).of light does have the ability to measure </a:t>
            </a:r>
            <a:r>
              <a:rPr lang="en-US" sz="2400" dirty="0" err="1" smtClean="0">
                <a:solidFill>
                  <a:schemeClr val="bg1"/>
                </a:solidFill>
              </a:rPr>
              <a:t>COHb</a:t>
            </a:r>
            <a:r>
              <a:rPr lang="en-US" sz="2400" dirty="0" smtClean="0">
                <a:solidFill>
                  <a:schemeClr val="bg1"/>
                </a:solidFill>
              </a:rPr>
              <a:t> and metHb.</a:t>
            </a:r>
            <a:r>
              <a:rPr lang="en-US" sz="2400" u="sng" baseline="30000" dirty="0" smtClean="0">
                <a:solidFill>
                  <a:schemeClr val="bg1"/>
                </a:solidFill>
              </a:rPr>
              <a:t>10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>
                <a:solidFill>
                  <a:srgbClr val="00CC00"/>
                </a:solidFill>
              </a:rPr>
              <a:t>Sulfhemoglobin</a:t>
            </a:r>
            <a:endParaRPr lang="en-US" u="sng" dirty="0">
              <a:solidFill>
                <a:srgbClr val="00CC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800" dirty="0" err="1" smtClean="0">
                <a:solidFill>
                  <a:schemeClr val="bg1"/>
                </a:solidFill>
              </a:rPr>
              <a:t>Sulfhemoglobinemia</a:t>
            </a:r>
            <a:r>
              <a:rPr lang="en-US" sz="2800" dirty="0" smtClean="0">
                <a:solidFill>
                  <a:schemeClr val="bg1"/>
                </a:solidFill>
              </a:rPr>
              <a:t> is a rare condition caused by sulfur binding with hemoglobin so that oxygen cannot be bound.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bg1"/>
                </a:solidFill>
              </a:rPr>
              <a:t>Unlike </a:t>
            </a:r>
            <a:r>
              <a:rPr lang="en-US" sz="2800" dirty="0" err="1" smtClean="0">
                <a:solidFill>
                  <a:schemeClr val="bg1"/>
                </a:solidFill>
              </a:rPr>
              <a:t>metHb</a:t>
            </a:r>
            <a:r>
              <a:rPr lang="en-US" sz="2800" dirty="0" smtClean="0">
                <a:solidFill>
                  <a:schemeClr val="bg1"/>
                </a:solidFill>
              </a:rPr>
              <a:t>, the iron moiety remains in the reduced state (HbFe</a:t>
            </a:r>
            <a:r>
              <a:rPr lang="en-US" sz="2800" baseline="30000" dirty="0" smtClean="0">
                <a:solidFill>
                  <a:schemeClr val="bg1"/>
                </a:solidFill>
              </a:rPr>
              <a:t>+2</a:t>
            </a:r>
            <a:r>
              <a:rPr lang="en-US" sz="2800" dirty="0" smtClean="0">
                <a:solidFill>
                  <a:schemeClr val="bg1"/>
                </a:solidFill>
              </a:rPr>
              <a:t>).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800" dirty="0" err="1" smtClean="0">
                <a:solidFill>
                  <a:schemeClr val="bg1"/>
                </a:solidFill>
              </a:rPr>
              <a:t>Sulfhemoglobin</a:t>
            </a:r>
            <a:r>
              <a:rPr lang="en-US" sz="2800" dirty="0" smtClean="0">
                <a:solidFill>
                  <a:schemeClr val="bg1"/>
                </a:solidFill>
              </a:rPr>
              <a:t> is similar to </a:t>
            </a:r>
            <a:r>
              <a:rPr lang="en-US" sz="2800" dirty="0" err="1" smtClean="0">
                <a:solidFill>
                  <a:schemeClr val="bg1"/>
                </a:solidFill>
              </a:rPr>
              <a:t>metHb</a:t>
            </a:r>
            <a:r>
              <a:rPr lang="en-US" sz="2800" dirty="0" smtClean="0">
                <a:solidFill>
                  <a:schemeClr val="bg1"/>
                </a:solidFill>
              </a:rPr>
              <a:t> in causing low SaO</a:t>
            </a:r>
            <a:r>
              <a:rPr lang="en-US" sz="2800" baseline="-25000" dirty="0" smtClean="0">
                <a:solidFill>
                  <a:schemeClr val="bg1"/>
                </a:solidFill>
              </a:rPr>
              <a:t>2</a:t>
            </a:r>
            <a:r>
              <a:rPr lang="en-US" sz="2800" dirty="0" smtClean="0">
                <a:solidFill>
                  <a:schemeClr val="bg1"/>
                </a:solidFill>
              </a:rPr>
              <a:t> but not affecting PaO</a:t>
            </a:r>
            <a:r>
              <a:rPr lang="en-US" sz="2800" baseline="-25000" dirty="0" smtClean="0">
                <a:solidFill>
                  <a:schemeClr val="bg1"/>
                </a:solidFill>
              </a:rPr>
              <a:t>2</a:t>
            </a:r>
            <a:r>
              <a:rPr lang="en-US" sz="2800" dirty="0" smtClean="0">
                <a:solidFill>
                  <a:schemeClr val="bg1"/>
                </a:solidFill>
              </a:rPr>
              <a:t> and in imparting an intense bluish color to the skin.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>
            <a:normAutofit/>
          </a:bodyPr>
          <a:lstStyle/>
          <a:p>
            <a:r>
              <a:rPr lang="en-US" sz="3600" b="1" u="sng" dirty="0" smtClean="0">
                <a:solidFill>
                  <a:srgbClr val="00B0F0"/>
                </a:solidFill>
              </a:rPr>
              <a:t>OTHER SITES FOR CENTRAL CYANOSIS</a:t>
            </a:r>
            <a:endParaRPr lang="en-US" sz="3600" b="1" u="sng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334000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Nasal </a:t>
            </a: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</a:rPr>
              <a:t>mucuos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membrane by nasal speculum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Rectal </a:t>
            </a: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</a:rPr>
              <a:t>mucuos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membrane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Retina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FFC000"/>
                </a:solidFill>
              </a:rPr>
              <a:t>MIXED CYANOSIS</a:t>
            </a:r>
            <a:endParaRPr lang="en-US" b="1" u="sng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Features of both central and peripheral cyanosis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eg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: acute pulmonary edema with shock.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FFC000"/>
                </a:solidFill>
              </a:rPr>
              <a:t>DIFFRENTIAL CYANOSIS</a:t>
            </a:r>
            <a:endParaRPr lang="en-US" b="1" u="sng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410200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Evidence of central cyanosis and clubbing either in both lower extremities or in upper extremities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PDA with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revesal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of shunt-cyanosis and clubbing evidence in both lower extremities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TGA with PDA-cyanosis with clubbing of fingers in both upper extremities.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FFC000"/>
                </a:solidFill>
              </a:rPr>
              <a:t>ACUTE CYANOSIS</a:t>
            </a:r>
            <a:endParaRPr lang="en-US" b="1" u="sng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486400"/>
          </a:xfrm>
        </p:spPr>
        <p:txBody>
          <a:bodyPr/>
          <a:lstStyle/>
          <a:p>
            <a:pPr marL="514350" indent="-514350">
              <a:buClr>
                <a:srgbClr val="00CC00"/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Choking</a:t>
            </a:r>
          </a:p>
          <a:p>
            <a:pPr marL="514350" indent="-514350">
              <a:buClr>
                <a:srgbClr val="00CC00"/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Inhaled foreign body</a:t>
            </a:r>
          </a:p>
          <a:p>
            <a:pPr marL="514350" indent="-514350">
              <a:buClr>
                <a:srgbClr val="00CC00"/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Cold exposure</a:t>
            </a:r>
          </a:p>
          <a:p>
            <a:pPr marL="514350" indent="-514350">
              <a:buClr>
                <a:srgbClr val="00CC00"/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Drug overdose</a:t>
            </a:r>
          </a:p>
          <a:p>
            <a:pPr marL="514350" indent="-514350">
              <a:buClr>
                <a:srgbClr val="00CC00"/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Shock</a:t>
            </a:r>
          </a:p>
          <a:p>
            <a:pPr marL="514350" indent="-514350">
              <a:buClr>
                <a:srgbClr val="00CC00"/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Asthma</a:t>
            </a:r>
          </a:p>
          <a:p>
            <a:pPr marL="514350" indent="-514350">
              <a:buClr>
                <a:srgbClr val="00CC00"/>
              </a:buClr>
              <a:buFont typeface="+mj-lt"/>
              <a:buAutoNum type="arabicPeriod"/>
            </a:pP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Pneumothorax</a:t>
            </a: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514350" indent="-514350">
              <a:buClr>
                <a:srgbClr val="00CC00"/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Heart failure</a:t>
            </a:r>
          </a:p>
          <a:p>
            <a:pPr marL="514350" indent="-514350">
              <a:buClr>
                <a:srgbClr val="00CC00"/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Left ventricular failure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4000" b="1" u="sng" dirty="0" smtClean="0">
                <a:solidFill>
                  <a:srgbClr val="FFC000"/>
                </a:solidFill>
              </a:rPr>
              <a:t>CHRONIC CYANOSIS</a:t>
            </a:r>
            <a:endParaRPr lang="en-US" sz="4000" b="1" u="sng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410200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00CC00"/>
              </a:buClr>
              <a:buFont typeface="+mj-lt"/>
              <a:buAutoNum type="arabicPeriod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COPD</a:t>
            </a:r>
          </a:p>
          <a:p>
            <a:pPr marL="514350" indent="-514350">
              <a:buClr>
                <a:srgbClr val="00CC00"/>
              </a:buClr>
              <a:buFont typeface="+mj-lt"/>
              <a:buAutoNum type="arabicPeriod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Emphysema</a:t>
            </a:r>
          </a:p>
          <a:p>
            <a:pPr marL="514350" indent="-514350">
              <a:buClr>
                <a:srgbClr val="00CC00"/>
              </a:buClr>
              <a:buFont typeface="+mj-lt"/>
              <a:buAutoNum type="arabicPeriod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Chronic bronchitis</a:t>
            </a:r>
          </a:p>
          <a:p>
            <a:pPr marL="514350" indent="-514350">
              <a:buClr>
                <a:srgbClr val="00CC00"/>
              </a:buClr>
              <a:buFont typeface="+mj-lt"/>
              <a:buAutoNum type="arabicPeriod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Heart failure</a:t>
            </a:r>
          </a:p>
          <a:p>
            <a:pPr marL="514350" indent="-514350">
              <a:buClr>
                <a:srgbClr val="00CC00"/>
              </a:buClr>
              <a:buFont typeface="+mj-lt"/>
              <a:buAutoNum type="arabicPeriod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Left heart failure</a:t>
            </a:r>
          </a:p>
          <a:p>
            <a:pPr marL="514350" indent="-514350">
              <a:buClr>
                <a:srgbClr val="00CC00"/>
              </a:buClr>
              <a:buFont typeface="+mj-lt"/>
              <a:buAutoNum type="arabicPeriod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Congenital heart disease</a:t>
            </a:r>
          </a:p>
          <a:p>
            <a:pPr marL="514350" indent="-514350">
              <a:buClr>
                <a:srgbClr val="00CC00"/>
              </a:buClr>
              <a:buFont typeface="+mj-lt"/>
              <a:buAutoNum type="arabicPeriod"/>
            </a:pP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</a:rPr>
              <a:t>Raynauds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phenomenon</a:t>
            </a:r>
          </a:p>
          <a:p>
            <a:pPr marL="514350" indent="-514350">
              <a:buClr>
                <a:srgbClr val="00CC00"/>
              </a:buClr>
              <a:buFont typeface="+mj-lt"/>
              <a:buAutoNum type="arabicPeriod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Arterial occlusion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rmAutofit/>
          </a:bodyPr>
          <a:lstStyle/>
          <a:p>
            <a:r>
              <a:rPr lang="en-US" sz="4000" b="1" u="sng" dirty="0" smtClean="0">
                <a:solidFill>
                  <a:srgbClr val="FFC000"/>
                </a:solidFill>
              </a:rPr>
              <a:t>ORTHOCYANOSIS</a:t>
            </a:r>
            <a:endParaRPr lang="en-US" sz="4000" b="1" u="sng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10600" cy="5257800"/>
          </a:xfrm>
        </p:spPr>
        <p:txBody>
          <a:bodyPr>
            <a:normAutofit/>
          </a:bodyPr>
          <a:lstStyle/>
          <a:p>
            <a:pPr>
              <a:buClr>
                <a:srgbClr val="00CC00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Development of cyanosis only in upright position due to hypoxia occurring in erect posture as a result of associated pulmonary AV malformations.</a:t>
            </a:r>
            <a:endParaRPr lang="en-US" sz="28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15200" cy="792162"/>
          </a:xfrm>
        </p:spPr>
        <p:txBody>
          <a:bodyPr>
            <a:normAutofit/>
          </a:bodyPr>
          <a:lstStyle/>
          <a:p>
            <a:r>
              <a:rPr lang="en-US" sz="4000" b="1" u="sng" dirty="0" smtClean="0">
                <a:solidFill>
                  <a:srgbClr val="00CC00"/>
                </a:solidFill>
              </a:rPr>
              <a:t>PRINCIPLE</a:t>
            </a:r>
            <a:endParaRPr lang="en-US" sz="4000" b="1" u="sng" dirty="0">
              <a:solidFill>
                <a:srgbClr val="00CC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382000" cy="4830763"/>
          </a:xfrm>
        </p:spPr>
        <p:txBody>
          <a:bodyPr>
            <a:normAutofit/>
          </a:bodyPr>
          <a:lstStyle/>
          <a:p>
            <a:pPr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Deoxygenated </a:t>
            </a: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</a:rPr>
              <a:t>haemoglobin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is more prone to optical bluish </a:t>
            </a: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</a:rPr>
              <a:t>discolouration,and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also produces vasoconstriction that makes it more evident.</a:t>
            </a:r>
          </a:p>
          <a:p>
            <a:pPr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Scattering of color produces blue hue of veins and cyanosis.</a:t>
            </a:r>
          </a:p>
          <a:p>
            <a:pPr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Some colors are refracted and absorbed more than others</a:t>
            </a:r>
          </a:p>
          <a:p>
            <a:pPr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Darker deoxygenated blood is much more prone to blue shifting optical effects.</a:t>
            </a:r>
            <a:endParaRPr lang="en-US" sz="28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944562"/>
          </a:xfrm>
        </p:spPr>
        <p:txBody>
          <a:bodyPr>
            <a:normAutofit fontScale="90000"/>
          </a:bodyPr>
          <a:lstStyle/>
          <a:p>
            <a:r>
              <a:rPr lang="en-US" sz="3600" b="1" u="sng" dirty="0" smtClean="0">
                <a:solidFill>
                  <a:srgbClr val="00B0F0"/>
                </a:solidFill>
              </a:rPr>
              <a:t>DIFFRENTIAL DIAGNOSIS</a:t>
            </a:r>
            <a:r>
              <a:rPr lang="en-US" sz="3600" dirty="0" smtClean="0">
                <a:solidFill>
                  <a:srgbClr val="00B0F0"/>
                </a:solidFill>
              </a:rPr>
              <a:t>-BLUISH DISCOLOURATION OF BODY</a:t>
            </a:r>
            <a:r>
              <a:rPr lang="en-US" sz="3600" dirty="0" smtClean="0">
                <a:solidFill>
                  <a:srgbClr val="00CC00"/>
                </a:solidFill>
              </a:rPr>
              <a:t>(</a:t>
            </a:r>
            <a:r>
              <a:rPr lang="en-US" sz="3200" dirty="0" err="1" smtClean="0">
                <a:solidFill>
                  <a:srgbClr val="00CC00"/>
                </a:solidFill>
              </a:rPr>
              <a:t>Pseudocyanosis</a:t>
            </a:r>
            <a:r>
              <a:rPr lang="en-US" sz="3200" dirty="0" smtClean="0">
                <a:solidFill>
                  <a:srgbClr val="00CC00"/>
                </a:solidFill>
              </a:rPr>
              <a:t>)</a:t>
            </a:r>
            <a:endParaRPr lang="en-US" sz="3600" dirty="0">
              <a:solidFill>
                <a:srgbClr val="00CC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458200" cy="5257800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</a:rPr>
              <a:t>Pseudocyanosis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is a bluish tinge to the skin and/or mucous membranes that is not associated with either hypoxemia or peripheral vasoconstriction. Most causes are related to metals (</a:t>
            </a: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</a:rPr>
              <a:t>eg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, silver nitrate, silver iodide, silver, lead) or drugs (</a:t>
            </a: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</a:rPr>
              <a:t>eg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</a:rPr>
              <a:t>phenothiazines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</a:rPr>
              <a:t>amiodarone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</a:rPr>
              <a:t>chloroquine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hydrochloride).</a:t>
            </a:r>
          </a:p>
          <a:p>
            <a:pPr marL="514350" indent="-514350"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</a:rPr>
              <a:t>Osteogenisis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</a:rPr>
              <a:t>imperfecta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. </a:t>
            </a:r>
            <a:endParaRPr lang="en-US" sz="28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248400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One report describes blue-gray discoloration in a man who for years ingested colloidal silver for a urinary tract infection</a:t>
            </a:r>
            <a:r>
              <a:rPr lang="en-US" sz="2800" baseline="30000" dirty="0" smtClean="0">
                <a:solidFill>
                  <a:schemeClr val="bg1">
                    <a:lumMod val="95000"/>
                  </a:schemeClr>
                </a:solidFill>
              </a:rPr>
              <a:t> 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; his oxygen levels were normal.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One report describes a girl with intensely blue skin from food coloring.</a:t>
            </a:r>
            <a:r>
              <a:rPr lang="en-US" sz="2800" baseline="30000" dirty="0" smtClean="0">
                <a:solidFill>
                  <a:schemeClr val="bg1">
                    <a:lumMod val="95000"/>
                  </a:schemeClr>
                </a:solidFill>
              </a:rPr>
              <a:t> 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Consider </a:t>
            </a: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</a:rPr>
              <a:t>pseudocyanosis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when the patient has no cardiopulmonary symptoms and the skin does not blanch under pressure. To be sure of the diagnosis, obtain a pulse </a:t>
            </a: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</a:rPr>
              <a:t>oximetry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or arterial blood gas measurement.</a:t>
            </a:r>
            <a:endParaRPr lang="en-US" sz="28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3600" b="1" u="sng" dirty="0" smtClean="0">
                <a:solidFill>
                  <a:srgbClr val="00CC00"/>
                </a:solidFill>
                <a:latin typeface="Garamond" pitchFamily="18" charset="0"/>
              </a:rPr>
              <a:t>Certain features are important in arriving at the cause of cyanosis</a:t>
            </a:r>
            <a:endParaRPr lang="en-US" sz="3600" u="sng" dirty="0">
              <a:solidFill>
                <a:srgbClr val="00CC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en-US" altLang="zh-CN" b="1" dirty="0" smtClean="0">
                <a:solidFill>
                  <a:schemeClr val="bg1">
                    <a:lumMod val="95000"/>
                  </a:schemeClr>
                </a:solidFill>
                <a:latin typeface="Garamond" pitchFamily="18" charset="0"/>
              </a:rPr>
              <a:t>History (age, gender, family disease history)</a:t>
            </a:r>
          </a:p>
          <a:p>
            <a:pPr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en-US" altLang="zh-CN" b="1" dirty="0" smtClean="0">
                <a:solidFill>
                  <a:schemeClr val="bg1">
                    <a:lumMod val="95000"/>
                  </a:schemeClr>
                </a:solidFill>
                <a:latin typeface="Garamond" pitchFamily="18" charset="0"/>
              </a:rPr>
              <a:t>Clinical differentiation of central as opposed to peripheral cyanosis</a:t>
            </a:r>
          </a:p>
          <a:p>
            <a:pPr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en-US" altLang="zh-CN" b="1" dirty="0" smtClean="0">
                <a:solidFill>
                  <a:schemeClr val="bg1">
                    <a:lumMod val="95000"/>
                  </a:schemeClr>
                </a:solidFill>
                <a:latin typeface="Garamond" pitchFamily="18" charset="0"/>
              </a:rPr>
              <a:t>The presence or absence of clubbing of the digits</a:t>
            </a:r>
          </a:p>
          <a:p>
            <a:pPr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en-US" altLang="zh-CN" b="1" dirty="0" smtClean="0">
                <a:solidFill>
                  <a:schemeClr val="bg1">
                    <a:lumMod val="95000"/>
                  </a:schemeClr>
                </a:solidFill>
                <a:latin typeface="Garamond" pitchFamily="18" charset="0"/>
              </a:rPr>
              <a:t>Determination of PaO</a:t>
            </a:r>
            <a:r>
              <a:rPr lang="en-US" altLang="zh-CN" b="1" baseline="-25000" dirty="0" smtClean="0">
                <a:solidFill>
                  <a:schemeClr val="bg1">
                    <a:lumMod val="95000"/>
                  </a:schemeClr>
                </a:solidFill>
                <a:latin typeface="Garamond" pitchFamily="18" charset="0"/>
              </a:rPr>
              <a:t>2</a:t>
            </a:r>
            <a:r>
              <a:rPr lang="en-US" altLang="zh-CN" b="1" dirty="0" smtClean="0">
                <a:solidFill>
                  <a:schemeClr val="bg1">
                    <a:lumMod val="95000"/>
                  </a:schemeClr>
                </a:solidFill>
                <a:latin typeface="Garamond" pitchFamily="18" charset="0"/>
              </a:rPr>
              <a:t> tension and SaO</a:t>
            </a:r>
            <a:r>
              <a:rPr lang="en-US" altLang="zh-CN" b="1" baseline="-25000" dirty="0" smtClean="0">
                <a:solidFill>
                  <a:schemeClr val="bg1">
                    <a:lumMod val="95000"/>
                  </a:schemeClr>
                </a:solidFill>
                <a:latin typeface="Garamond" pitchFamily="18" charset="0"/>
              </a:rPr>
              <a:t>2 </a:t>
            </a:r>
          </a:p>
          <a:p>
            <a:pPr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en-US" altLang="zh-CN" b="1" dirty="0" smtClean="0">
                <a:solidFill>
                  <a:schemeClr val="bg1">
                    <a:lumMod val="95000"/>
                  </a:schemeClr>
                </a:solidFill>
                <a:latin typeface="Garamond" pitchFamily="18" charset="0"/>
              </a:rPr>
              <a:t>Spectroscopic and other examinations of the blood for abnormal types of hemoglobin (critical in the differential diagnosis of cyanosis)</a:t>
            </a:r>
            <a:endParaRPr lang="en-US" altLang="zh-CN" b="1" dirty="0" smtClean="0">
              <a:solidFill>
                <a:schemeClr val="bg1">
                  <a:lumMod val="95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u="sng" dirty="0" smtClean="0">
                <a:solidFill>
                  <a:srgbClr val="00CC00"/>
                </a:solidFill>
              </a:rPr>
              <a:t>History</a:t>
            </a:r>
            <a:endParaRPr lang="en-US" u="sng" dirty="0">
              <a:solidFill>
                <a:srgbClr val="00CC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en-US" altLang="zh-CN" b="1" dirty="0" smtClean="0">
                <a:solidFill>
                  <a:schemeClr val="bg1">
                    <a:lumMod val="95000"/>
                  </a:schemeClr>
                </a:solidFill>
                <a:latin typeface="Garamond" pitchFamily="18" charset="0"/>
              </a:rPr>
              <a:t>particularly the onset (cyanosis present since birth is usually due to congenital heart disease) </a:t>
            </a:r>
          </a:p>
          <a:p>
            <a:pPr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§"/>
            </a:pPr>
            <a:endParaRPr lang="en-US" altLang="zh-CN" b="1" dirty="0" smtClean="0">
              <a:solidFill>
                <a:schemeClr val="bg1">
                  <a:lumMod val="95000"/>
                </a:schemeClr>
              </a:solidFill>
              <a:latin typeface="Garamond" pitchFamily="18" charset="0"/>
            </a:endParaRPr>
          </a:p>
          <a:p>
            <a:pPr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en-US" altLang="zh-CN" b="1" dirty="0" smtClean="0">
                <a:solidFill>
                  <a:schemeClr val="bg1">
                    <a:lumMod val="95000"/>
                  </a:schemeClr>
                </a:solidFill>
                <a:latin typeface="Garamond" pitchFamily="18" charset="0"/>
              </a:rPr>
              <a:t>possible exposure to drugs or chemicals that may produce abnormal types of hemoglobin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u="sng" dirty="0" smtClean="0">
                <a:solidFill>
                  <a:srgbClr val="00CC00"/>
                </a:solidFill>
              </a:rPr>
              <a:t>Lab tests</a:t>
            </a:r>
            <a:endParaRPr lang="en-US" u="sng" dirty="0">
              <a:solidFill>
                <a:srgbClr val="00CC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40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en-US" altLang="zh-CN" b="1" dirty="0" smtClean="0">
                <a:solidFill>
                  <a:schemeClr val="bg1">
                    <a:lumMod val="95000"/>
                  </a:schemeClr>
                </a:solidFill>
                <a:latin typeface="Garamond" pitchFamily="18" charset="0"/>
              </a:rPr>
              <a:t>Determination of  arterial oxygen saturation </a:t>
            </a:r>
          </a:p>
          <a:p>
            <a:pPr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en-US" altLang="zh-CN" b="1" dirty="0" err="1" smtClean="0">
                <a:solidFill>
                  <a:schemeClr val="bg1">
                    <a:lumMod val="95000"/>
                  </a:schemeClr>
                </a:solidFill>
                <a:latin typeface="Garamond" pitchFamily="18" charset="0"/>
                <a:cs typeface="Times New Roman" pitchFamily="18" charset="0"/>
              </a:rPr>
              <a:t>Oximetric</a:t>
            </a:r>
            <a:r>
              <a:rPr lang="en-US" altLang="zh-CN" b="1" dirty="0" smtClean="0">
                <a:solidFill>
                  <a:schemeClr val="bg1">
                    <a:lumMod val="95000"/>
                  </a:schemeClr>
                </a:solidFill>
                <a:latin typeface="Garamond" pitchFamily="18" charset="0"/>
                <a:cs typeface="Times New Roman" pitchFamily="18" charset="0"/>
              </a:rPr>
              <a:t> studies</a:t>
            </a:r>
          </a:p>
          <a:p>
            <a:pPr>
              <a:lnSpc>
                <a:spcPct val="140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en-US" altLang="zh-CN" b="1" dirty="0" smtClean="0">
                <a:solidFill>
                  <a:schemeClr val="bg1">
                    <a:lumMod val="95000"/>
                  </a:schemeClr>
                </a:solidFill>
                <a:latin typeface="Garamond" pitchFamily="18" charset="0"/>
              </a:rPr>
              <a:t>physical or radiographic examination ,</a:t>
            </a:r>
            <a:r>
              <a:rPr lang="en-US" altLang="zh-CN" b="1" dirty="0" smtClean="0">
                <a:solidFill>
                  <a:schemeClr val="bg1">
                    <a:lumMod val="95000"/>
                  </a:schemeClr>
                </a:solidFill>
                <a:latin typeface="Garamond" pitchFamily="18" charset="0"/>
                <a:cs typeface="Times New Roman" pitchFamily="18" charset="0"/>
              </a:rPr>
              <a:t>echo </a:t>
            </a:r>
            <a:r>
              <a:rPr lang="en-US" altLang="zh-CN" b="1" dirty="0" err="1" smtClean="0">
                <a:solidFill>
                  <a:schemeClr val="bg1">
                    <a:lumMod val="95000"/>
                  </a:schemeClr>
                </a:solidFill>
                <a:latin typeface="Garamond" pitchFamily="18" charset="0"/>
                <a:cs typeface="Times New Roman" pitchFamily="18" charset="0"/>
              </a:rPr>
              <a:t>cardiography</a:t>
            </a:r>
            <a:r>
              <a:rPr lang="en-US" altLang="zh-CN" b="1" dirty="0" smtClean="0">
                <a:solidFill>
                  <a:schemeClr val="bg1">
                    <a:lumMod val="95000"/>
                  </a:schemeClr>
                </a:solidFill>
                <a:latin typeface="Garamond" pitchFamily="18" charset="0"/>
                <a:cs typeface="Times New Roman" pitchFamily="18" charset="0"/>
              </a:rPr>
              <a:t>, right heart </a:t>
            </a:r>
            <a:r>
              <a:rPr lang="en-US" altLang="zh-CN" b="1" dirty="0" err="1" smtClean="0">
                <a:solidFill>
                  <a:schemeClr val="bg1">
                    <a:lumMod val="95000"/>
                  </a:schemeClr>
                </a:solidFill>
                <a:latin typeface="Garamond" pitchFamily="18" charset="0"/>
                <a:cs typeface="Times New Roman" pitchFamily="18" charset="0"/>
              </a:rPr>
              <a:t>catherixation</a:t>
            </a:r>
            <a:r>
              <a:rPr lang="en-US" altLang="zh-CN" b="1" dirty="0" smtClean="0">
                <a:solidFill>
                  <a:schemeClr val="bg1">
                    <a:lumMod val="95000"/>
                  </a:schemeClr>
                </a:solidFill>
                <a:latin typeface="Garamond" pitchFamily="18" charset="0"/>
                <a:cs typeface="Times New Roman" pitchFamily="18" charset="0"/>
              </a:rPr>
              <a:t> and </a:t>
            </a:r>
            <a:r>
              <a:rPr lang="en-US" altLang="zh-CN" b="1" dirty="0" err="1" smtClean="0">
                <a:solidFill>
                  <a:schemeClr val="bg1">
                    <a:lumMod val="95000"/>
                  </a:schemeClr>
                </a:solidFill>
                <a:latin typeface="Garamond" pitchFamily="18" charset="0"/>
                <a:cs typeface="Times New Roman" pitchFamily="18" charset="0"/>
              </a:rPr>
              <a:t>angiocardiography</a:t>
            </a:r>
            <a:endParaRPr lang="en-US" altLang="zh-CN" b="1" dirty="0" smtClean="0">
              <a:solidFill>
                <a:schemeClr val="bg1">
                  <a:lumMod val="95000"/>
                </a:schemeClr>
              </a:solidFill>
              <a:latin typeface="Garamond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en-US" altLang="zh-CN" b="1" dirty="0" smtClean="0">
                <a:solidFill>
                  <a:schemeClr val="bg1">
                    <a:lumMod val="95000"/>
                  </a:schemeClr>
                </a:solidFill>
                <a:latin typeface="Garamond" pitchFamily="18" charset="0"/>
                <a:cs typeface="Times New Roman" pitchFamily="18" charset="0"/>
              </a:rPr>
              <a:t> Spectroscope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b="1" u="sng" dirty="0" smtClean="0">
                <a:solidFill>
                  <a:srgbClr val="00CC00"/>
                </a:solidFill>
              </a:rPr>
              <a:t>Clubbing</a:t>
            </a:r>
            <a:br>
              <a:rPr lang="en-US" altLang="zh-CN" b="1" u="sng" dirty="0" smtClean="0">
                <a:solidFill>
                  <a:srgbClr val="00CC00"/>
                </a:solidFill>
              </a:rPr>
            </a:br>
            <a:endParaRPr lang="en-US" u="sng" dirty="0">
              <a:solidFill>
                <a:srgbClr val="00CC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33400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en-US" altLang="zh-CN" sz="2800" b="1" dirty="0" smtClean="0">
                <a:solidFill>
                  <a:schemeClr val="bg1">
                    <a:lumMod val="95000"/>
                  </a:schemeClr>
                </a:solidFill>
                <a:latin typeface="Garamond" pitchFamily="18" charset="0"/>
              </a:rPr>
              <a:t>The combination of cyanosis and clubbing is frequent in patients with congenital heart disease and right-to-left shunting and is seen occasionally in persons with pulmonary disease such as lung abscess or pulmonary </a:t>
            </a:r>
            <a:r>
              <a:rPr lang="en-US" altLang="zh-CN" sz="2800" b="1" dirty="0" err="1" smtClean="0">
                <a:solidFill>
                  <a:schemeClr val="bg1">
                    <a:lumMod val="95000"/>
                  </a:schemeClr>
                </a:solidFill>
                <a:latin typeface="Garamond" pitchFamily="18" charset="0"/>
              </a:rPr>
              <a:t>arteriovenous</a:t>
            </a:r>
            <a:r>
              <a:rPr lang="en-US" altLang="zh-CN" sz="2800" b="1" dirty="0" smtClean="0">
                <a:solidFill>
                  <a:schemeClr val="bg1">
                    <a:lumMod val="95000"/>
                  </a:schemeClr>
                </a:solidFill>
                <a:latin typeface="Garamond" pitchFamily="18" charset="0"/>
              </a:rPr>
              <a:t> fistulae.</a:t>
            </a:r>
          </a:p>
          <a:p>
            <a:pPr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§"/>
            </a:pPr>
            <a:endParaRPr lang="en-US" altLang="zh-CN" sz="2800" b="1" dirty="0" smtClean="0">
              <a:solidFill>
                <a:schemeClr val="bg1">
                  <a:lumMod val="95000"/>
                </a:schemeClr>
              </a:solidFill>
              <a:latin typeface="Garamond" pitchFamily="18" charset="0"/>
            </a:endParaRPr>
          </a:p>
          <a:p>
            <a:pPr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en-US" altLang="zh-CN" sz="2800" b="1" dirty="0" smtClean="0">
                <a:solidFill>
                  <a:schemeClr val="bg1">
                    <a:lumMod val="95000"/>
                  </a:schemeClr>
                </a:solidFill>
                <a:latin typeface="Garamond" pitchFamily="18" charset="0"/>
              </a:rPr>
              <a:t>In contrast, peripheral cyanosis or acutely developing central cyanosis is </a:t>
            </a:r>
            <a:r>
              <a:rPr lang="en-US" altLang="zh-CN" sz="2800" b="1" i="1" dirty="0" smtClean="0">
                <a:solidFill>
                  <a:schemeClr val="bg1">
                    <a:lumMod val="95000"/>
                  </a:schemeClr>
                </a:solidFill>
                <a:latin typeface="Garamond" pitchFamily="18" charset="0"/>
              </a:rPr>
              <a:t>not</a:t>
            </a:r>
            <a:r>
              <a:rPr lang="en-US" altLang="zh-CN" sz="2800" b="1" dirty="0" smtClean="0">
                <a:solidFill>
                  <a:schemeClr val="bg1">
                    <a:lumMod val="95000"/>
                  </a:schemeClr>
                </a:solidFill>
                <a:latin typeface="Garamond" pitchFamily="18" charset="0"/>
              </a:rPr>
              <a:t> associated with clubbed digits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40000"/>
              </a:lnSpc>
              <a:buClr>
                <a:srgbClr val="00CC00"/>
              </a:buClr>
              <a:buFont typeface="Wingdings" pitchFamily="2" charset="2"/>
              <a:buChar char="§"/>
            </a:pPr>
            <a:r>
              <a:rPr lang="en-US" altLang="zh-CN" b="1" dirty="0" smtClean="0">
                <a:solidFill>
                  <a:srgbClr val="CC0099"/>
                </a:solidFill>
                <a:latin typeface="Garamond" pitchFamily="18" charset="0"/>
              </a:rPr>
              <a:t>Cyanosis + </a:t>
            </a:r>
            <a:r>
              <a:rPr lang="en-US" altLang="zh-CN" b="1" dirty="0" err="1" smtClean="0">
                <a:solidFill>
                  <a:srgbClr val="CC0099"/>
                </a:solidFill>
                <a:latin typeface="Garamond" pitchFamily="18" charset="0"/>
              </a:rPr>
              <a:t>Dyspnea</a:t>
            </a:r>
            <a:endParaRPr lang="en-US" altLang="zh-CN" b="1" dirty="0" smtClean="0">
              <a:solidFill>
                <a:srgbClr val="CC0099"/>
              </a:solidFill>
              <a:latin typeface="Garamond" pitchFamily="18" charset="0"/>
            </a:endParaRPr>
          </a:p>
          <a:p>
            <a:pPr>
              <a:lnSpc>
                <a:spcPct val="140000"/>
              </a:lnSpc>
              <a:buClr>
                <a:srgbClr val="00CC00"/>
              </a:buClr>
              <a:buFont typeface="Wingdings" pitchFamily="2" charset="2"/>
              <a:buChar char="§"/>
            </a:pPr>
            <a:r>
              <a:rPr lang="en-US" altLang="zh-CN" dirty="0" smtClean="0">
                <a:latin typeface="Garamond" pitchFamily="18" charset="0"/>
              </a:rPr>
              <a:t>     </a:t>
            </a:r>
            <a:r>
              <a:rPr lang="en-US" altLang="zh-CN" dirty="0" smtClean="0">
                <a:solidFill>
                  <a:srgbClr val="0000FF"/>
                </a:solidFill>
                <a:latin typeface="Garamond" pitchFamily="18" charset="0"/>
              </a:rPr>
              <a:t>Disorders of respiratory or cardiovascular  system</a:t>
            </a:r>
          </a:p>
          <a:p>
            <a:pPr>
              <a:lnSpc>
                <a:spcPct val="140000"/>
              </a:lnSpc>
              <a:buClr>
                <a:srgbClr val="00CC00"/>
              </a:buClr>
              <a:buFont typeface="Wingdings" pitchFamily="2" charset="2"/>
              <a:buChar char="§"/>
            </a:pPr>
            <a:r>
              <a:rPr lang="en-US" altLang="zh-CN" b="1" dirty="0" smtClean="0">
                <a:solidFill>
                  <a:srgbClr val="CC0099"/>
                </a:solidFill>
                <a:latin typeface="Garamond" pitchFamily="18" charset="0"/>
              </a:rPr>
              <a:t>Cyanosis with mild or no </a:t>
            </a:r>
            <a:r>
              <a:rPr lang="en-US" altLang="zh-CN" b="1" dirty="0" err="1" smtClean="0">
                <a:solidFill>
                  <a:srgbClr val="CC0099"/>
                </a:solidFill>
                <a:latin typeface="Garamond" pitchFamily="18" charset="0"/>
              </a:rPr>
              <a:t>dyspnea</a:t>
            </a:r>
            <a:endParaRPr lang="en-US" altLang="zh-CN" b="1" dirty="0" smtClean="0">
              <a:solidFill>
                <a:srgbClr val="CC0099"/>
              </a:solidFill>
              <a:latin typeface="Garamond" pitchFamily="18" charset="0"/>
            </a:endParaRPr>
          </a:p>
          <a:p>
            <a:pPr>
              <a:lnSpc>
                <a:spcPct val="140000"/>
              </a:lnSpc>
              <a:buClr>
                <a:srgbClr val="00CC00"/>
              </a:buClr>
              <a:buFont typeface="Wingdings" pitchFamily="2" charset="2"/>
              <a:buChar char="§"/>
            </a:pPr>
            <a:r>
              <a:rPr lang="en-US" altLang="zh-CN" dirty="0" smtClean="0">
                <a:latin typeface="Garamond" pitchFamily="18" charset="0"/>
              </a:rPr>
              <a:t>     </a:t>
            </a:r>
            <a:r>
              <a:rPr lang="en-US" altLang="zh-CN" dirty="0" smtClean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altLang="zh-CN" dirty="0" err="1" smtClean="0">
                <a:solidFill>
                  <a:srgbClr val="0000FF"/>
                </a:solidFill>
                <a:latin typeface="Garamond" pitchFamily="18" charset="0"/>
              </a:rPr>
              <a:t>Methemoglobinemia</a:t>
            </a:r>
            <a:endParaRPr lang="en-US" altLang="zh-CN" dirty="0" smtClean="0">
              <a:solidFill>
                <a:srgbClr val="0000FF"/>
              </a:solidFill>
              <a:latin typeface="Garamond" pitchFamily="18" charset="0"/>
            </a:endParaRPr>
          </a:p>
          <a:p>
            <a:pPr>
              <a:lnSpc>
                <a:spcPct val="140000"/>
              </a:lnSpc>
              <a:buClr>
                <a:srgbClr val="00CC00"/>
              </a:buClr>
              <a:buFont typeface="Wingdings" pitchFamily="2" charset="2"/>
              <a:buChar char="§"/>
            </a:pPr>
            <a:r>
              <a:rPr lang="en-US" altLang="zh-CN" dirty="0" smtClean="0">
                <a:solidFill>
                  <a:srgbClr val="0000FF"/>
                </a:solidFill>
                <a:latin typeface="Garamond" pitchFamily="18" charset="0"/>
              </a:rPr>
              <a:t>       </a:t>
            </a:r>
            <a:r>
              <a:rPr lang="en-US" altLang="zh-CN" dirty="0" err="1" smtClean="0">
                <a:solidFill>
                  <a:srgbClr val="0000FF"/>
                </a:solidFill>
                <a:latin typeface="Garamond" pitchFamily="18" charset="0"/>
              </a:rPr>
              <a:t>Sulfhemoglobinemia</a:t>
            </a:r>
            <a:r>
              <a:rPr lang="en-US" altLang="zh-CN" dirty="0" smtClean="0">
                <a:solidFill>
                  <a:srgbClr val="0000FF"/>
                </a:solidFill>
                <a:latin typeface="Garamond" pitchFamily="18" charset="0"/>
              </a:rPr>
              <a:t>: Spectroscopy helpful</a:t>
            </a:r>
          </a:p>
          <a:p>
            <a:pPr>
              <a:lnSpc>
                <a:spcPct val="140000"/>
              </a:lnSpc>
              <a:buClr>
                <a:srgbClr val="00CC00"/>
              </a:buClr>
              <a:buFont typeface="Wingdings" pitchFamily="2" charset="2"/>
              <a:buChar char="§"/>
            </a:pPr>
            <a:r>
              <a:rPr lang="en-US" altLang="zh-CN" b="1" dirty="0" smtClean="0">
                <a:solidFill>
                  <a:srgbClr val="CC0099"/>
                </a:solidFill>
                <a:latin typeface="Garamond" pitchFamily="18" charset="0"/>
              </a:rPr>
              <a:t>Cyanosis + clubbing</a:t>
            </a:r>
            <a:r>
              <a:rPr lang="en-US" altLang="zh-CN" dirty="0" smtClean="0">
                <a:latin typeface="Garamond" pitchFamily="18" charset="0"/>
              </a:rPr>
              <a:t> </a:t>
            </a:r>
          </a:p>
          <a:p>
            <a:pPr>
              <a:lnSpc>
                <a:spcPct val="140000"/>
              </a:lnSpc>
              <a:buClr>
                <a:srgbClr val="00CC00"/>
              </a:buClr>
              <a:buFont typeface="Wingdings" pitchFamily="2" charset="2"/>
              <a:buChar char="§"/>
            </a:pPr>
            <a:r>
              <a:rPr lang="en-US" altLang="zh-CN" dirty="0" smtClean="0">
                <a:latin typeface="Garamond" pitchFamily="18" charset="0"/>
              </a:rPr>
              <a:t>      </a:t>
            </a:r>
            <a:r>
              <a:rPr lang="en-US" altLang="zh-CN" dirty="0" smtClean="0">
                <a:solidFill>
                  <a:srgbClr val="0000FF"/>
                </a:solidFill>
                <a:latin typeface="Garamond" pitchFamily="18" charset="0"/>
              </a:rPr>
              <a:t>Severe, long duration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:\WINNT\Profiles\wllefkowitz\DESKTOP\tapvr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600" y="228600"/>
            <a:ext cx="7239000" cy="64008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TAPVR</a:t>
            </a:r>
            <a:r>
              <a:rPr lang="en-US" baseline="-25000" dirty="0" smtClean="0">
                <a:solidFill>
                  <a:srgbClr val="FFC000"/>
                </a:solidFill>
              </a:rPr>
              <a:t>1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Snowman</a:t>
            </a:r>
          </a:p>
          <a:p>
            <a:pPr lvl="1"/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50% type 1</a:t>
            </a:r>
          </a:p>
          <a:p>
            <a:pPr lvl="1"/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50% snowman</a:t>
            </a:r>
          </a:p>
          <a:p>
            <a:pPr lvl="1"/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venous connection at VV to SVC</a:t>
            </a: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5" descr="C:\WINNT\Profiles\wllefkowitz\DESKTOP\tof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533400"/>
            <a:ext cx="7696200" cy="60198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r>
              <a:rPr lang="en-US" sz="4000" b="1" u="sng" dirty="0" smtClean="0">
                <a:solidFill>
                  <a:srgbClr val="0070C0"/>
                </a:solidFill>
              </a:rPr>
              <a:t>TYPES</a:t>
            </a:r>
            <a:endParaRPr lang="en-US" sz="4000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5334000"/>
          </a:xfrm>
        </p:spPr>
        <p:txBody>
          <a:bodyPr/>
          <a:lstStyle/>
          <a:p>
            <a:r>
              <a:rPr lang="en-US" dirty="0" smtClean="0"/>
              <a:t>Central cyanosis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Peripheral cyanosis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Central cyanosis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Mixed cyanosis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Differential cyanosis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TOF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Boot shape</a:t>
            </a:r>
          </a:p>
          <a:p>
            <a:pPr lvl="1"/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RVH lifting apex</a:t>
            </a:r>
          </a:p>
          <a:p>
            <a:pPr lvl="1"/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loss of PA knob</a:t>
            </a: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sz="2800" dirty="0" smtClean="0">
                <a:solidFill>
                  <a:srgbClr val="FFC000"/>
                </a:solidFill>
              </a:rPr>
              <a:t>Pulmonary </a:t>
            </a:r>
            <a:r>
              <a:rPr lang="en-US" sz="2800" dirty="0" err="1" smtClean="0">
                <a:solidFill>
                  <a:srgbClr val="FFC000"/>
                </a:solidFill>
              </a:rPr>
              <a:t>atresia</a:t>
            </a:r>
            <a:endParaRPr lang="en-US" sz="2800" dirty="0" smtClean="0">
              <a:solidFill>
                <a:srgbClr val="FFC000"/>
              </a:solidFill>
            </a:endParaRPr>
          </a:p>
          <a:p>
            <a:r>
              <a:rPr lang="en-US" sz="2800" dirty="0" smtClean="0">
                <a:solidFill>
                  <a:srgbClr val="FFC000"/>
                </a:solidFill>
              </a:rPr>
              <a:t>Tricuspid </a:t>
            </a:r>
            <a:r>
              <a:rPr lang="en-US" sz="2800" dirty="0" err="1" smtClean="0">
                <a:solidFill>
                  <a:srgbClr val="FFC000"/>
                </a:solidFill>
              </a:rPr>
              <a:t>atresia</a:t>
            </a:r>
            <a:endParaRPr lang="en-US" sz="2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C:\WINNT\Profiles\wllefkowitz\DESKTOP\tga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3000" y="457200"/>
            <a:ext cx="6858000" cy="60198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TGA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Egg on a string</a:t>
            </a:r>
          </a:p>
          <a:p>
            <a:pPr lvl="1"/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alignment of PA and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</a:rPr>
              <a:t>Ao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 narrows the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</a:rPr>
              <a:t>mediastinum</a:t>
            </a: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CC00"/>
                </a:solidFill>
              </a:rPr>
              <a:t>List of 439 causes of Cyanosis</a:t>
            </a:r>
            <a:br>
              <a:rPr lang="en-US" b="1" dirty="0" smtClean="0">
                <a:solidFill>
                  <a:srgbClr val="00CC00"/>
                </a:solidFill>
              </a:rPr>
            </a:br>
            <a:endParaRPr lang="en-US" dirty="0">
              <a:solidFill>
                <a:srgbClr val="00CC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534400" cy="5715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  <a:hlinkClick r:id="rId2" action="ppaction://hlinkfile"/>
              </a:rPr>
              <a:t>Aberrant </a:t>
            </a:r>
            <a:r>
              <a:rPr lang="en-US" dirty="0" err="1" smtClean="0">
                <a:solidFill>
                  <a:schemeClr val="bg1"/>
                </a:solidFill>
                <a:hlinkClick r:id="rId2" action="ppaction://hlinkfile"/>
              </a:rPr>
              <a:t>subclavian</a:t>
            </a:r>
            <a:r>
              <a:rPr lang="en-US" dirty="0" smtClean="0">
                <a:solidFill>
                  <a:schemeClr val="bg1"/>
                </a:solidFill>
                <a:hlinkClick r:id="rId2" action="ppaction://hlinkfile"/>
              </a:rPr>
              <a:t> artery abnormality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3" action="ppaction://hlinkfile"/>
              </a:rPr>
              <a:t>Accelerated silicosis</a:t>
            </a:r>
            <a:r>
              <a:rPr lang="en-US" dirty="0" smtClean="0">
                <a:solidFill>
                  <a:schemeClr val="bg1"/>
                </a:solidFill>
              </a:rPr>
              <a:t> - bluish skin</a:t>
            </a:r>
          </a:p>
          <a:p>
            <a:r>
              <a:rPr lang="en-US" dirty="0" smtClean="0">
                <a:solidFill>
                  <a:schemeClr val="bg1"/>
                </a:solidFill>
                <a:hlinkClick r:id="rId4" action="ppaction://hlinkfile"/>
              </a:rPr>
              <a:t>ACPS III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5" action="ppaction://hlinkfile"/>
              </a:rPr>
              <a:t>Acrocephalopolydactyly</a:t>
            </a:r>
            <a:r>
              <a:rPr lang="en-US" dirty="0" smtClean="0">
                <a:solidFill>
                  <a:schemeClr val="bg1"/>
                </a:solidFill>
                <a:hlinkClick r:id="rId5" action="ppaction://hlinkfile"/>
              </a:rPr>
              <a:t> -- Cardiac Disease -- Ear, Skin and Lower Limb Defects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6" action="ppaction://hlinkfile"/>
              </a:rPr>
              <a:t>Acrocephalopolysyndactyly</a:t>
            </a:r>
            <a:r>
              <a:rPr lang="en-US" dirty="0" smtClean="0">
                <a:solidFill>
                  <a:schemeClr val="bg1"/>
                </a:solidFill>
                <a:hlinkClick r:id="rId6" action="ppaction://hlinkfile"/>
              </a:rPr>
              <a:t> type III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7" action="ppaction://hlinkfile"/>
              </a:rPr>
              <a:t>Acrocyanosis</a:t>
            </a:r>
            <a:r>
              <a:rPr lang="en-US" dirty="0" smtClean="0">
                <a:solidFill>
                  <a:schemeClr val="bg1"/>
                </a:solidFill>
              </a:rPr>
              <a:t> - blue and cold hands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8" action="ppaction://hlinkfile"/>
              </a:rPr>
              <a:t>Acrodynia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9" action="ppaction://hlinkfile"/>
              </a:rPr>
              <a:t>Acrofacial</a:t>
            </a:r>
            <a:r>
              <a:rPr lang="en-US" dirty="0" smtClean="0">
                <a:solidFill>
                  <a:schemeClr val="bg1"/>
                </a:solidFill>
                <a:hlinkClick r:id="rId9" action="ppaction://hlinkfile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hlinkClick r:id="rId9" action="ppaction://hlinkfile"/>
              </a:rPr>
              <a:t>dysostosis</a:t>
            </a:r>
            <a:r>
              <a:rPr lang="en-US" dirty="0" smtClean="0">
                <a:solidFill>
                  <a:schemeClr val="bg1"/>
                </a:solidFill>
                <a:hlinkClick r:id="rId9" action="ppaction://hlinkfile"/>
              </a:rPr>
              <a:t> Rodriguez type</a:t>
            </a:r>
            <a:r>
              <a:rPr lang="en-US" dirty="0" smtClean="0">
                <a:solidFill>
                  <a:schemeClr val="bg1"/>
                </a:solidFill>
              </a:rPr>
              <a:t> - cyanotic heart disease</a:t>
            </a:r>
          </a:p>
          <a:p>
            <a:r>
              <a:rPr lang="en-US" dirty="0" smtClean="0">
                <a:solidFill>
                  <a:schemeClr val="bg1"/>
                </a:solidFill>
                <a:hlinkClick r:id="rId10" action="ppaction://hlinkfile"/>
              </a:rPr>
              <a:t>Acute respiratory distress syndrome, Infant</a:t>
            </a:r>
            <a:r>
              <a:rPr lang="en-US" dirty="0" smtClean="0">
                <a:solidFill>
                  <a:schemeClr val="bg1"/>
                </a:solidFill>
              </a:rPr>
              <a:t> - blue skin</a:t>
            </a:r>
          </a:p>
          <a:p>
            <a:r>
              <a:rPr lang="en-US" dirty="0" smtClean="0">
                <a:solidFill>
                  <a:schemeClr val="bg1"/>
                </a:solidFill>
                <a:hlinkClick r:id="rId11" action="ppaction://hlinkfile"/>
              </a:rPr>
              <a:t>Acute Silicosis</a:t>
            </a:r>
            <a:r>
              <a:rPr lang="en-US" dirty="0" smtClean="0">
                <a:solidFill>
                  <a:schemeClr val="bg1"/>
                </a:solidFill>
              </a:rPr>
              <a:t> - bluish skin</a:t>
            </a:r>
          </a:p>
          <a:p>
            <a:r>
              <a:rPr lang="en-US" dirty="0" smtClean="0">
                <a:solidFill>
                  <a:schemeClr val="bg1"/>
                </a:solidFill>
                <a:hlinkClick r:id="rId12" action="ppaction://hlinkfile"/>
              </a:rPr>
              <a:t>Adrenal hemorrhage, neonatal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3" action="ppaction://hlinkfile"/>
              </a:rPr>
              <a:t>Adult respiratory distress syndrome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4" action="ppaction://hlinkfile"/>
              </a:rPr>
              <a:t>Air embolism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5" action="ppaction://hlinkfile"/>
              </a:rPr>
              <a:t>Airway Obstruction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6" action="ppaction://hlinkfile"/>
              </a:rPr>
              <a:t>Al </a:t>
            </a:r>
            <a:r>
              <a:rPr lang="en-US" dirty="0" err="1" smtClean="0">
                <a:solidFill>
                  <a:schemeClr val="bg1"/>
                </a:solidFill>
                <a:hlinkClick r:id="rId16" action="ppaction://hlinkfile"/>
              </a:rPr>
              <a:t>Gazali</a:t>
            </a:r>
            <a:r>
              <a:rPr lang="en-US" dirty="0" smtClean="0">
                <a:solidFill>
                  <a:schemeClr val="bg1"/>
                </a:solidFill>
                <a:hlinkClick r:id="rId16" action="ppaction://hlinkfile"/>
              </a:rPr>
              <a:t> Aziz Salem syndrome</a:t>
            </a:r>
            <a:r>
              <a:rPr lang="en-US" dirty="0" smtClean="0">
                <a:solidFill>
                  <a:schemeClr val="bg1"/>
                </a:solidFill>
              </a:rPr>
              <a:t> - cyanotic heart disease</a:t>
            </a:r>
          </a:p>
          <a:p>
            <a:r>
              <a:rPr lang="en-US" dirty="0" smtClean="0">
                <a:solidFill>
                  <a:schemeClr val="bg1"/>
                </a:solidFill>
                <a:hlinkClick r:id="rId17" action="ppaction://hlinkfile"/>
              </a:rPr>
              <a:t>Alveolar capillary dysplasia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Alveolar hypoventilation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2" action="ppaction://hlinkfile"/>
              </a:rPr>
              <a:t>Alveolitis</a:t>
            </a:r>
            <a:r>
              <a:rPr lang="en-US" dirty="0" smtClean="0">
                <a:solidFill>
                  <a:schemeClr val="bg1"/>
                </a:solidFill>
                <a:hlinkClick r:id="rId2" action="ppaction://hlinkfile"/>
              </a:rPr>
              <a:t>, extrinsic allergic</a:t>
            </a:r>
            <a:r>
              <a:rPr lang="en-US" dirty="0" smtClean="0">
                <a:solidFill>
                  <a:schemeClr val="bg1"/>
                </a:solidFill>
              </a:rPr>
              <a:t> - cyanosis with prolonged exposure</a:t>
            </a:r>
          </a:p>
          <a:p>
            <a:r>
              <a:rPr lang="en-US" dirty="0" smtClean="0">
                <a:solidFill>
                  <a:schemeClr val="bg1"/>
                </a:solidFill>
                <a:hlinkClick r:id="rId3" action="ppaction://hlinkfile"/>
              </a:rPr>
              <a:t>Anchovy poisoning (</a:t>
            </a:r>
            <a:r>
              <a:rPr lang="en-US" dirty="0" err="1" smtClean="0">
                <a:solidFill>
                  <a:schemeClr val="bg1"/>
                </a:solidFill>
                <a:hlinkClick r:id="rId3" action="ppaction://hlinkfile"/>
              </a:rPr>
              <a:t>clupeotoxin</a:t>
            </a:r>
            <a:r>
              <a:rPr lang="en-US" dirty="0" smtClean="0">
                <a:solidFill>
                  <a:schemeClr val="bg1"/>
                </a:solidFill>
                <a:hlinkClick r:id="rId3" action="ppaction://hlinkfile"/>
              </a:rPr>
              <a:t>)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Angineurotic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oedema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Aniline dyes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4" action="ppaction://hlinkfile"/>
              </a:rPr>
              <a:t>Anophthalmia</a:t>
            </a:r>
            <a:r>
              <a:rPr lang="en-US" dirty="0" smtClean="0">
                <a:solidFill>
                  <a:schemeClr val="bg1"/>
                </a:solidFill>
                <a:hlinkClick r:id="rId4" action="ppaction://hlinkfile"/>
              </a:rPr>
              <a:t> with pulmonary </a:t>
            </a:r>
            <a:r>
              <a:rPr lang="en-US" dirty="0" err="1" smtClean="0">
                <a:solidFill>
                  <a:schemeClr val="bg1"/>
                </a:solidFill>
                <a:hlinkClick r:id="rId4" action="ppaction://hlinkfile"/>
              </a:rPr>
              <a:t>hypoplasia</a:t>
            </a:r>
            <a:r>
              <a:rPr lang="en-US" dirty="0" smtClean="0">
                <a:solidFill>
                  <a:schemeClr val="bg1"/>
                </a:solidFill>
              </a:rPr>
              <a:t> - cyanotic heart disease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5" action="ppaction://hlinkfile"/>
              </a:rPr>
              <a:t>Anoxemia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6" action="ppaction://hlinkfile"/>
              </a:rPr>
              <a:t>Anthracosis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7" action="ppaction://hlinkfile"/>
              </a:rPr>
              <a:t>Aortic arches defect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8" action="ppaction://hlinkfile"/>
              </a:rPr>
              <a:t>Apple seed poisoning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9" action="ppaction://hlinkfile"/>
              </a:rPr>
              <a:t>Apricot seed poisoning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0" action="ppaction://hlinkfile"/>
              </a:rPr>
              <a:t>Arterial occlusion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Arteriosclerotic occlusive disease</a:t>
            </a:r>
          </a:p>
          <a:p>
            <a:r>
              <a:rPr lang="en-US" dirty="0" smtClean="0">
                <a:solidFill>
                  <a:schemeClr val="bg1"/>
                </a:solidFill>
                <a:hlinkClick r:id="rId11" action="ppaction://hlinkfile"/>
              </a:rPr>
              <a:t>Asbestos conditions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2" action="ppaction://hlinkfile"/>
              </a:rPr>
              <a:t>Asiatic porpoise poisoning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3" action="ppaction://hlinkfile"/>
              </a:rPr>
              <a:t>Asphyxia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4" action="ppaction://hlinkfile"/>
              </a:rPr>
              <a:t>Asphyxia </a:t>
            </a:r>
            <a:r>
              <a:rPr lang="en-US" dirty="0" err="1" smtClean="0">
                <a:solidFill>
                  <a:schemeClr val="bg1"/>
                </a:solidFill>
                <a:hlinkClick r:id="rId14" action="ppaction://hlinkfile"/>
              </a:rPr>
              <a:t>neonatorum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5" action="ppaction://hlinkfile"/>
              </a:rPr>
              <a:t>Aspiration of foreign body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  <a:hlinkClick r:id="rId16" action="ppaction://hlinkfile"/>
              </a:rPr>
              <a:t>Asthma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17" action="ppaction://hlinkfile"/>
              </a:rPr>
              <a:t>Atrial</a:t>
            </a:r>
            <a:r>
              <a:rPr lang="en-US" dirty="0" smtClean="0">
                <a:solidFill>
                  <a:schemeClr val="bg1"/>
                </a:solidFill>
                <a:hlinkClick r:id="rId17" action="ppaction://hlinkfile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hlinkClick r:id="rId17" action="ppaction://hlinkfile"/>
              </a:rPr>
              <a:t>myxoma</a:t>
            </a:r>
            <a:r>
              <a:rPr lang="en-US" dirty="0" smtClean="0">
                <a:solidFill>
                  <a:schemeClr val="bg1"/>
                </a:solidFill>
                <a:hlinkClick r:id="rId17" action="ppaction://hlinkfile"/>
              </a:rPr>
              <a:t>, familial</a:t>
            </a:r>
            <a:r>
              <a:rPr lang="en-US" dirty="0" smtClean="0">
                <a:solidFill>
                  <a:schemeClr val="bg1"/>
                </a:solidFill>
              </a:rPr>
              <a:t> - blue skin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18" action="ppaction://hlinkfile"/>
              </a:rPr>
              <a:t>Atrial</a:t>
            </a:r>
            <a:r>
              <a:rPr lang="en-US" dirty="0" smtClean="0">
                <a:solidFill>
                  <a:schemeClr val="bg1"/>
                </a:solidFill>
                <a:hlinkClick r:id="rId18" action="ppaction://hlinkfile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hlinkClick r:id="rId18" action="ppaction://hlinkfile"/>
              </a:rPr>
              <a:t>septal</a:t>
            </a:r>
            <a:r>
              <a:rPr lang="en-US" dirty="0" smtClean="0">
                <a:solidFill>
                  <a:schemeClr val="bg1"/>
                </a:solidFill>
                <a:hlinkClick r:id="rId18" action="ppaction://hlinkfile"/>
              </a:rPr>
              <a:t> defect (</a:t>
            </a:r>
            <a:r>
              <a:rPr lang="en-US" dirty="0" err="1" smtClean="0">
                <a:solidFill>
                  <a:schemeClr val="bg1"/>
                </a:solidFill>
                <a:hlinkClick r:id="rId18" action="ppaction://hlinkfile"/>
              </a:rPr>
              <a:t>ostium</a:t>
            </a:r>
            <a:r>
              <a:rPr lang="en-US" dirty="0" smtClean="0">
                <a:solidFill>
                  <a:schemeClr val="bg1"/>
                </a:solidFill>
                <a:hlinkClick r:id="rId18" action="ppaction://hlinkfile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hlinkClick r:id="rId18" action="ppaction://hlinkfile"/>
              </a:rPr>
              <a:t>primum</a:t>
            </a:r>
            <a:r>
              <a:rPr lang="en-US" dirty="0" smtClean="0">
                <a:solidFill>
                  <a:schemeClr val="bg1"/>
                </a:solidFill>
                <a:hlinkClick r:id="rId18" action="ppaction://hlinkfile"/>
              </a:rPr>
              <a:t>)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  <a:hlinkClick r:id="rId19" action="ppaction://hlinkfile"/>
              </a:rPr>
              <a:t>Autoimmune </a:t>
            </a:r>
            <a:r>
              <a:rPr lang="en-US" dirty="0" err="1" smtClean="0">
                <a:solidFill>
                  <a:schemeClr val="bg1"/>
                </a:solidFill>
                <a:hlinkClick r:id="rId19" action="ppaction://hlinkfile"/>
              </a:rPr>
              <a:t>Myocarditis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20" action="ppaction://hlinkfile"/>
              </a:rPr>
              <a:t>Beau's syndrome</a:t>
            </a:r>
            <a:r>
              <a:rPr lang="en-US" dirty="0" smtClean="0">
                <a:solidFill>
                  <a:schemeClr val="bg1"/>
                </a:solidFill>
              </a:rPr>
              <a:t> - bluish skin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Benign tracheal </a:t>
            </a:r>
            <a:r>
              <a:rPr lang="en-US" dirty="0" err="1" smtClean="0"/>
              <a:t>stenosis</a:t>
            </a:r>
            <a:r>
              <a:rPr lang="en-US" dirty="0" smtClean="0"/>
              <a:t> after </a:t>
            </a:r>
            <a:r>
              <a:rPr lang="en-US" dirty="0" err="1" smtClean="0"/>
              <a:t>tracheostomy</a:t>
            </a:r>
            <a:endParaRPr lang="en-US" dirty="0" smtClean="0"/>
          </a:p>
          <a:p>
            <a:r>
              <a:rPr lang="en-US" dirty="0" err="1" smtClean="0">
                <a:solidFill>
                  <a:schemeClr val="bg1"/>
                </a:solidFill>
                <a:hlinkClick r:id="rId2" action="ppaction://hlinkfile"/>
              </a:rPr>
              <a:t>Berylliosis</a:t>
            </a:r>
            <a:r>
              <a:rPr lang="en-US" dirty="0" smtClean="0">
                <a:solidFill>
                  <a:schemeClr val="bg1"/>
                </a:solidFill>
              </a:rPr>
              <a:t> - cyanosis in chronic cases with prolonged exposure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3" action="ppaction://hlinkfile"/>
              </a:rPr>
              <a:t>Besnier-Boeck-Schaumann</a:t>
            </a:r>
            <a:r>
              <a:rPr lang="en-US" dirty="0" smtClean="0">
                <a:solidFill>
                  <a:schemeClr val="bg1"/>
                </a:solidFill>
                <a:hlinkClick r:id="rId3" action="ppaction://hlinkfile"/>
              </a:rPr>
              <a:t> disease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4" action="ppaction://hlinkfile"/>
              </a:rPr>
              <a:t>Bindewald</a:t>
            </a:r>
            <a:r>
              <a:rPr lang="en-US" dirty="0" smtClean="0">
                <a:solidFill>
                  <a:schemeClr val="bg1"/>
                </a:solidFill>
                <a:hlinkClick r:id="rId4" action="ppaction://hlinkfile"/>
              </a:rPr>
              <a:t>-Ulmer-Muller syndrome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5" action="ppaction://hlinkfile"/>
              </a:rPr>
              <a:t>Bird cherry seed poisoning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6" action="ppaction://hlinkfile"/>
              </a:rPr>
              <a:t>Bitter almond seed poisoning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7" action="ppaction://hlinkfile"/>
              </a:rPr>
              <a:t>Bonefish poisoning (</a:t>
            </a:r>
            <a:r>
              <a:rPr lang="en-US" dirty="0" err="1" smtClean="0">
                <a:solidFill>
                  <a:schemeClr val="bg1"/>
                </a:solidFill>
                <a:hlinkClick r:id="rId7" action="ppaction://hlinkfile"/>
              </a:rPr>
              <a:t>clupeotoxin</a:t>
            </a:r>
            <a:r>
              <a:rPr lang="en-US" dirty="0" smtClean="0">
                <a:solidFill>
                  <a:schemeClr val="bg1"/>
                </a:solidFill>
                <a:hlinkClick r:id="rId7" action="ppaction://hlinkfile"/>
              </a:rPr>
              <a:t>)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8" action="ppaction://hlinkfile"/>
              </a:rPr>
              <a:t>Bronchiectasis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  <a:hlinkClick r:id="rId9" action="ppaction://hlinkfile"/>
              </a:rPr>
              <a:t>Bronchiolitis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10" action="ppaction://hlinkfile"/>
              </a:rPr>
              <a:t>Bronchopulmonary</a:t>
            </a:r>
            <a:r>
              <a:rPr lang="en-US" dirty="0" smtClean="0">
                <a:solidFill>
                  <a:schemeClr val="bg1"/>
                </a:solidFill>
                <a:hlinkClick r:id="rId10" action="ppaction://hlinkfile"/>
              </a:rPr>
              <a:t> dysplasia</a:t>
            </a:r>
            <a:r>
              <a:rPr lang="en-US" dirty="0" smtClean="0">
                <a:solidFill>
                  <a:schemeClr val="bg1"/>
                </a:solidFill>
              </a:rPr>
              <a:t> - episodic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1" action="ppaction://hlinkfile"/>
              </a:rPr>
              <a:t>Brown snake poisoning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12" action="ppaction://hlinkfile"/>
              </a:rPr>
              <a:t>Carbamate</a:t>
            </a:r>
            <a:r>
              <a:rPr lang="en-US" dirty="0" smtClean="0">
                <a:solidFill>
                  <a:schemeClr val="bg1"/>
                </a:solidFill>
                <a:hlinkClick r:id="rId12" action="ppaction://hlinkfile"/>
              </a:rPr>
              <a:t> insecticide poisoning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3" action="ppaction://hlinkfile"/>
              </a:rPr>
              <a:t>Cardiac failure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  <a:hlinkClick r:id="rId14" action="ppaction://hlinkfile"/>
              </a:rPr>
              <a:t>Cardiac malformation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5" action="ppaction://hlinkfile"/>
              </a:rPr>
              <a:t>Cast syndrome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/>
              <a:t>Certain medications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553200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Certain medications</a:t>
            </a:r>
          </a:p>
          <a:p>
            <a:r>
              <a:rPr lang="en-US" sz="3400" dirty="0" smtClean="0">
                <a:solidFill>
                  <a:schemeClr val="bg1"/>
                </a:solidFill>
                <a:hlinkClick r:id="rId2" action="ppaction://hlinkfile"/>
              </a:rPr>
              <a:t>Chemical pneumonia</a:t>
            </a:r>
            <a:r>
              <a:rPr lang="en-US" sz="34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3400" dirty="0" smtClean="0">
                <a:solidFill>
                  <a:schemeClr val="bg1"/>
                </a:solidFill>
                <a:hlinkClick r:id="rId3" action="ppaction://hlinkfile"/>
              </a:rPr>
              <a:t>Chemical poisoning -- 1,3-Dinitrobenzene</a:t>
            </a:r>
            <a:r>
              <a:rPr lang="en-US" sz="3400" dirty="0" smtClean="0">
                <a:solidFill>
                  <a:schemeClr val="bg1"/>
                </a:solidFill>
              </a:rPr>
              <a:t> - bluish skin</a:t>
            </a:r>
          </a:p>
          <a:p>
            <a:r>
              <a:rPr lang="en-US" sz="3400" dirty="0" smtClean="0">
                <a:solidFill>
                  <a:schemeClr val="bg1"/>
                </a:solidFill>
                <a:hlinkClick r:id="rId4" action="ppaction://hlinkfile"/>
              </a:rPr>
              <a:t>Chemical poisoning -- 2,4,6-Trinitrotoluene</a:t>
            </a:r>
            <a:r>
              <a:rPr lang="en-US" sz="34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3400" dirty="0" smtClean="0">
                <a:solidFill>
                  <a:schemeClr val="bg1"/>
                </a:solidFill>
                <a:hlinkClick r:id="rId5" action="ppaction://hlinkfile"/>
              </a:rPr>
              <a:t>Chemical poisoning -- 2,4-Dinitrotoluene</a:t>
            </a:r>
            <a:r>
              <a:rPr lang="en-US" sz="3400" dirty="0" smtClean="0">
                <a:solidFill>
                  <a:schemeClr val="bg1"/>
                </a:solidFill>
              </a:rPr>
              <a:t> - bluish skin</a:t>
            </a:r>
          </a:p>
          <a:p>
            <a:r>
              <a:rPr lang="en-US" sz="3400" dirty="0" smtClean="0">
                <a:solidFill>
                  <a:schemeClr val="bg1"/>
                </a:solidFill>
                <a:hlinkClick r:id="rId6" action="ppaction://hlinkfile"/>
              </a:rPr>
              <a:t>Chemical poisoning -- 4,4-Methylenebis</a:t>
            </a:r>
            <a:r>
              <a:rPr lang="en-US" sz="3400" dirty="0" smtClean="0">
                <a:solidFill>
                  <a:schemeClr val="bg1"/>
                </a:solidFill>
              </a:rPr>
              <a:t> - bluish skin</a:t>
            </a:r>
          </a:p>
          <a:p>
            <a:r>
              <a:rPr lang="en-US" sz="3400" dirty="0" smtClean="0">
                <a:solidFill>
                  <a:schemeClr val="bg1"/>
                </a:solidFill>
                <a:hlinkClick r:id="rId7" action="ppaction://hlinkfile"/>
              </a:rPr>
              <a:t>Chemical poisoning -- </a:t>
            </a:r>
            <a:r>
              <a:rPr lang="en-US" sz="3400" dirty="0" err="1" smtClean="0">
                <a:solidFill>
                  <a:schemeClr val="bg1"/>
                </a:solidFill>
                <a:hlinkClick r:id="rId7" action="ppaction://hlinkfile"/>
              </a:rPr>
              <a:t>Acrylonitrile</a:t>
            </a:r>
            <a:r>
              <a:rPr lang="en-US" sz="34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3400" dirty="0" smtClean="0">
                <a:solidFill>
                  <a:schemeClr val="bg1"/>
                </a:solidFill>
                <a:hlinkClick r:id="rId8" action="ppaction://hlinkfile"/>
              </a:rPr>
              <a:t>Chemical poisoning -- </a:t>
            </a:r>
            <a:r>
              <a:rPr lang="en-US" sz="3400" dirty="0" err="1" smtClean="0">
                <a:solidFill>
                  <a:schemeClr val="bg1"/>
                </a:solidFill>
                <a:hlinkClick r:id="rId8" action="ppaction://hlinkfile"/>
              </a:rPr>
              <a:t>Adiponitrile</a:t>
            </a:r>
            <a:r>
              <a:rPr lang="en-US" sz="3400" dirty="0" smtClean="0">
                <a:solidFill>
                  <a:schemeClr val="bg1"/>
                </a:solidFill>
              </a:rPr>
              <a:t> - bluish skin</a:t>
            </a:r>
          </a:p>
          <a:p>
            <a:r>
              <a:rPr lang="en-US" sz="3400" dirty="0" smtClean="0">
                <a:solidFill>
                  <a:schemeClr val="bg1"/>
                </a:solidFill>
                <a:hlinkClick r:id="rId9" action="ppaction://hlinkfile"/>
              </a:rPr>
              <a:t>Chemical poisoning -- Ammonium Nitrate</a:t>
            </a:r>
            <a:r>
              <a:rPr lang="en-US" sz="3400" dirty="0" smtClean="0">
                <a:solidFill>
                  <a:schemeClr val="bg1"/>
                </a:solidFill>
              </a:rPr>
              <a:t> - bluish skin</a:t>
            </a:r>
          </a:p>
          <a:p>
            <a:r>
              <a:rPr lang="en-US" sz="3400" dirty="0" smtClean="0">
                <a:solidFill>
                  <a:schemeClr val="bg1"/>
                </a:solidFill>
                <a:hlinkClick r:id="rId10" action="ppaction://hlinkfile"/>
              </a:rPr>
              <a:t>Chemical poisoning -- Aniline</a:t>
            </a:r>
            <a:r>
              <a:rPr lang="en-US" sz="34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3400" dirty="0" smtClean="0">
                <a:solidFill>
                  <a:schemeClr val="bg1"/>
                </a:solidFill>
                <a:hlinkClick r:id="rId11" action="ppaction://hlinkfile"/>
              </a:rPr>
              <a:t>Chemical poisoning -- </a:t>
            </a:r>
            <a:r>
              <a:rPr lang="en-US" sz="3400" dirty="0" err="1" smtClean="0">
                <a:solidFill>
                  <a:schemeClr val="bg1"/>
                </a:solidFill>
                <a:hlinkClick r:id="rId11" action="ppaction://hlinkfile"/>
              </a:rPr>
              <a:t>Anisidine</a:t>
            </a:r>
            <a:r>
              <a:rPr lang="en-US" sz="3400" dirty="0" smtClean="0">
                <a:solidFill>
                  <a:schemeClr val="bg1"/>
                </a:solidFill>
                <a:hlinkClick r:id="rId11" action="ppaction://hlinkfile"/>
              </a:rPr>
              <a:t> (</a:t>
            </a:r>
            <a:r>
              <a:rPr lang="en-US" sz="3400" dirty="0" err="1" smtClean="0">
                <a:solidFill>
                  <a:schemeClr val="bg1"/>
                </a:solidFill>
                <a:hlinkClick r:id="rId11" action="ppaction://hlinkfile"/>
              </a:rPr>
              <a:t>o,p</a:t>
            </a:r>
            <a:r>
              <a:rPr lang="en-US" sz="3400" dirty="0" smtClean="0">
                <a:solidFill>
                  <a:schemeClr val="bg1"/>
                </a:solidFill>
                <a:hlinkClick r:id="rId11" action="ppaction://hlinkfile"/>
              </a:rPr>
              <a:t>-Isomers)</a:t>
            </a:r>
            <a:r>
              <a:rPr lang="en-US" sz="3400" dirty="0" smtClean="0">
                <a:solidFill>
                  <a:schemeClr val="bg1"/>
                </a:solidFill>
              </a:rPr>
              <a:t> - bluish skin</a:t>
            </a:r>
          </a:p>
          <a:p>
            <a:r>
              <a:rPr lang="en-US" sz="3400" dirty="0" smtClean="0">
                <a:solidFill>
                  <a:schemeClr val="bg1"/>
                </a:solidFill>
                <a:hlinkClick r:id="rId12" action="ppaction://hlinkfile"/>
              </a:rPr>
              <a:t>Chemical poisoning -- Antifreeze</a:t>
            </a:r>
            <a:r>
              <a:rPr lang="en-US" sz="34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3400" dirty="0" smtClean="0">
                <a:solidFill>
                  <a:schemeClr val="bg1"/>
                </a:solidFill>
                <a:hlinkClick r:id="rId13" action="ppaction://hlinkfile"/>
              </a:rPr>
              <a:t>Chemical poisoning -- </a:t>
            </a:r>
            <a:r>
              <a:rPr lang="en-US" sz="3400" dirty="0" err="1" smtClean="0">
                <a:solidFill>
                  <a:schemeClr val="bg1"/>
                </a:solidFill>
                <a:hlinkClick r:id="rId13" action="ppaction://hlinkfile"/>
              </a:rPr>
              <a:t>Antu</a:t>
            </a:r>
            <a:r>
              <a:rPr lang="en-US" sz="34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3400" dirty="0" smtClean="0">
                <a:solidFill>
                  <a:schemeClr val="bg1"/>
                </a:solidFill>
                <a:hlinkClick r:id="rId14" action="ppaction://hlinkfile"/>
              </a:rPr>
              <a:t>Chemical poisoning -- </a:t>
            </a:r>
            <a:r>
              <a:rPr lang="en-US" sz="3400" dirty="0" err="1" smtClean="0">
                <a:solidFill>
                  <a:schemeClr val="bg1"/>
                </a:solidFill>
                <a:hlinkClick r:id="rId14" action="ppaction://hlinkfile"/>
              </a:rPr>
              <a:t>Azinphos</a:t>
            </a:r>
            <a:r>
              <a:rPr lang="en-US" sz="3400" dirty="0" smtClean="0">
                <a:solidFill>
                  <a:schemeClr val="bg1"/>
                </a:solidFill>
                <a:hlinkClick r:id="rId14" action="ppaction://hlinkfile"/>
              </a:rPr>
              <a:t>-methyl</a:t>
            </a:r>
            <a:r>
              <a:rPr lang="en-US" sz="34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3400" dirty="0" smtClean="0">
                <a:solidFill>
                  <a:schemeClr val="bg1"/>
                </a:solidFill>
                <a:hlinkClick r:id="rId15" action="ppaction://hlinkfile"/>
              </a:rPr>
              <a:t>Chemical poisoning -- </a:t>
            </a:r>
            <a:r>
              <a:rPr lang="en-US" sz="3400" dirty="0" err="1" smtClean="0">
                <a:solidFill>
                  <a:schemeClr val="bg1"/>
                </a:solidFill>
                <a:hlinkClick r:id="rId15" action="ppaction://hlinkfile"/>
              </a:rPr>
              <a:t>Carbaryl</a:t>
            </a:r>
            <a:r>
              <a:rPr lang="en-US" sz="34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3400" dirty="0" smtClean="0">
                <a:solidFill>
                  <a:schemeClr val="bg1"/>
                </a:solidFill>
                <a:hlinkClick r:id="rId16" action="ppaction://hlinkfile"/>
              </a:rPr>
              <a:t>Chemical poisoning -- Chlorate salts</a:t>
            </a:r>
            <a:r>
              <a:rPr lang="en-US" sz="34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3400" dirty="0" smtClean="0">
                <a:solidFill>
                  <a:schemeClr val="bg1"/>
                </a:solidFill>
                <a:hlinkClick r:id="rId17" action="ppaction://hlinkfile"/>
              </a:rPr>
              <a:t>Chemical poisoning -- </a:t>
            </a:r>
            <a:r>
              <a:rPr lang="en-US" sz="3400" dirty="0" err="1" smtClean="0">
                <a:solidFill>
                  <a:schemeClr val="bg1"/>
                </a:solidFill>
                <a:hlinkClick r:id="rId17" action="ppaction://hlinkfile"/>
              </a:rPr>
              <a:t>Chlorobenzene</a:t>
            </a:r>
            <a:r>
              <a:rPr lang="en-US" sz="34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3400" dirty="0" smtClean="0">
                <a:solidFill>
                  <a:schemeClr val="bg1"/>
                </a:solidFill>
                <a:hlinkClick r:id="rId18" action="ppaction://hlinkfile"/>
              </a:rPr>
              <a:t>Chemical poisoning -- </a:t>
            </a:r>
            <a:r>
              <a:rPr lang="en-US" sz="3400" dirty="0" err="1" smtClean="0">
                <a:solidFill>
                  <a:schemeClr val="bg1"/>
                </a:solidFill>
                <a:hlinkClick r:id="rId18" action="ppaction://hlinkfile"/>
              </a:rPr>
              <a:t>Demeton</a:t>
            </a:r>
            <a:r>
              <a:rPr lang="en-US" sz="3400" dirty="0" smtClean="0">
                <a:solidFill>
                  <a:schemeClr val="bg1"/>
                </a:solidFill>
                <a:hlinkClick r:id="rId18" action="ppaction://hlinkfile"/>
              </a:rPr>
              <a:t>-S-methyl</a:t>
            </a:r>
            <a:r>
              <a:rPr lang="en-US" sz="34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3400" dirty="0" smtClean="0">
                <a:solidFill>
                  <a:schemeClr val="bg1"/>
                </a:solidFill>
                <a:hlinkClick r:id="rId19" action="ppaction://hlinkfile"/>
              </a:rPr>
              <a:t>Chemical poisoning -- </a:t>
            </a:r>
            <a:r>
              <a:rPr lang="en-US" sz="3400" dirty="0" err="1" smtClean="0">
                <a:solidFill>
                  <a:schemeClr val="bg1"/>
                </a:solidFill>
                <a:hlinkClick r:id="rId19" action="ppaction://hlinkfile"/>
              </a:rPr>
              <a:t>Diazinon</a:t>
            </a:r>
            <a:r>
              <a:rPr lang="en-US" sz="34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3400" dirty="0" smtClean="0">
                <a:solidFill>
                  <a:schemeClr val="bg1"/>
                </a:solidFill>
                <a:hlinkClick r:id="rId20" action="ppaction://hlinkfile"/>
              </a:rPr>
              <a:t>Chemical poisoning -- </a:t>
            </a:r>
            <a:r>
              <a:rPr lang="en-US" sz="3400" dirty="0" err="1" smtClean="0">
                <a:solidFill>
                  <a:schemeClr val="bg1"/>
                </a:solidFill>
                <a:hlinkClick r:id="rId20" action="ppaction://hlinkfile"/>
              </a:rPr>
              <a:t>Dichlorvos</a:t>
            </a:r>
            <a:r>
              <a:rPr lang="en-US" sz="34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3400" dirty="0" smtClean="0">
                <a:solidFill>
                  <a:schemeClr val="bg1"/>
                </a:solidFill>
                <a:hlinkClick r:id="rId21" action="ppaction://hlinkfile"/>
              </a:rPr>
              <a:t>Chemical poisoning -- </a:t>
            </a:r>
            <a:r>
              <a:rPr lang="en-US" sz="3400" dirty="0" err="1" smtClean="0">
                <a:solidFill>
                  <a:schemeClr val="bg1"/>
                </a:solidFill>
                <a:hlinkClick r:id="rId21" action="ppaction://hlinkfile"/>
              </a:rPr>
              <a:t>Dicrotophos</a:t>
            </a:r>
            <a:r>
              <a:rPr lang="en-US" sz="34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3400" dirty="0" smtClean="0">
                <a:solidFill>
                  <a:schemeClr val="bg1"/>
                </a:solidFill>
                <a:hlinkClick r:id="rId22" action="ppaction://hlinkfile"/>
              </a:rPr>
              <a:t>Chemical poisoning -- </a:t>
            </a:r>
            <a:r>
              <a:rPr lang="en-US" sz="3400" dirty="0" err="1" smtClean="0">
                <a:solidFill>
                  <a:schemeClr val="bg1"/>
                </a:solidFill>
                <a:hlinkClick r:id="rId22" action="ppaction://hlinkfile"/>
              </a:rPr>
              <a:t>Diethylene</a:t>
            </a:r>
            <a:r>
              <a:rPr lang="en-US" sz="3400" dirty="0" smtClean="0">
                <a:solidFill>
                  <a:schemeClr val="bg1"/>
                </a:solidFill>
                <a:hlinkClick r:id="rId22" action="ppaction://hlinkfile"/>
              </a:rPr>
              <a:t> Glycol </a:t>
            </a:r>
            <a:r>
              <a:rPr lang="en-US" sz="3400" dirty="0" err="1" smtClean="0">
                <a:solidFill>
                  <a:schemeClr val="bg1"/>
                </a:solidFill>
                <a:hlinkClick r:id="rId22" action="ppaction://hlinkfile"/>
              </a:rPr>
              <a:t>Monobutyl</a:t>
            </a:r>
            <a:r>
              <a:rPr lang="en-US" sz="3400" dirty="0" smtClean="0">
                <a:solidFill>
                  <a:schemeClr val="bg1"/>
                </a:solidFill>
                <a:hlinkClick r:id="rId22" action="ppaction://hlinkfile"/>
              </a:rPr>
              <a:t> Ether</a:t>
            </a:r>
            <a:r>
              <a:rPr lang="en-US" sz="34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3400" dirty="0" smtClean="0">
                <a:solidFill>
                  <a:schemeClr val="bg1"/>
                </a:solidFill>
                <a:hlinkClick r:id="rId23" action="ppaction://hlinkfile"/>
              </a:rPr>
              <a:t>Chemical poisoning -- </a:t>
            </a:r>
            <a:r>
              <a:rPr lang="en-US" sz="3400" dirty="0" err="1" smtClean="0">
                <a:solidFill>
                  <a:schemeClr val="bg1"/>
                </a:solidFill>
                <a:hlinkClick r:id="rId23" action="ppaction://hlinkfile"/>
              </a:rPr>
              <a:t>Dinitrocresol</a:t>
            </a:r>
            <a:r>
              <a:rPr lang="en-US" sz="34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3400" dirty="0" smtClean="0">
                <a:solidFill>
                  <a:schemeClr val="bg1"/>
                </a:solidFill>
                <a:hlinkClick r:id="rId24" action="ppaction://hlinkfile"/>
              </a:rPr>
              <a:t>Chemical poisoning -- </a:t>
            </a:r>
            <a:r>
              <a:rPr lang="en-US" sz="3400" dirty="0" err="1" smtClean="0">
                <a:solidFill>
                  <a:schemeClr val="bg1"/>
                </a:solidFill>
                <a:hlinkClick r:id="rId24" action="ppaction://hlinkfile"/>
              </a:rPr>
              <a:t>Dioxathion</a:t>
            </a:r>
            <a:r>
              <a:rPr lang="en-US" sz="34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3400" dirty="0" smtClean="0">
                <a:solidFill>
                  <a:schemeClr val="bg1"/>
                </a:solidFill>
                <a:hlinkClick r:id="rId25" action="ppaction://hlinkfile"/>
              </a:rPr>
              <a:t>Chemical poisoning -- </a:t>
            </a:r>
            <a:r>
              <a:rPr lang="en-US" sz="3400" dirty="0" err="1" smtClean="0">
                <a:solidFill>
                  <a:schemeClr val="bg1"/>
                </a:solidFill>
                <a:hlinkClick r:id="rId25" action="ppaction://hlinkfile"/>
              </a:rPr>
              <a:t>Disulfoton</a:t>
            </a:r>
            <a:r>
              <a:rPr lang="en-US" sz="3400" dirty="0" smtClean="0">
                <a:solidFill>
                  <a:schemeClr val="bg1"/>
                </a:solidFill>
              </a:rPr>
              <a:t> - cyanosis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0"/>
            <a:ext cx="8686800" cy="6629400"/>
          </a:xfrm>
        </p:spPr>
        <p:txBody>
          <a:bodyPr>
            <a:no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hlinkClick r:id="rId2" action="ppaction://hlinkfile"/>
              </a:rPr>
              <a:t>Chemical poisoning -- </a:t>
            </a:r>
            <a:r>
              <a:rPr lang="en-US" sz="1600" dirty="0" err="1" smtClean="0">
                <a:solidFill>
                  <a:schemeClr val="bg1"/>
                </a:solidFill>
                <a:hlinkClick r:id="rId2" action="ppaction://hlinkfile"/>
              </a:rPr>
              <a:t>Endosulfan</a:t>
            </a:r>
            <a:r>
              <a:rPr lang="en-US" sz="16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1600" dirty="0" smtClean="0">
                <a:solidFill>
                  <a:schemeClr val="bg1"/>
                </a:solidFill>
                <a:hlinkClick r:id="rId3" action="ppaction://hlinkfile"/>
              </a:rPr>
              <a:t>Chemical poisoning -- </a:t>
            </a:r>
            <a:r>
              <a:rPr lang="en-US" sz="1600" dirty="0" err="1" smtClean="0">
                <a:solidFill>
                  <a:schemeClr val="bg1"/>
                </a:solidFill>
                <a:hlinkClick r:id="rId3" action="ppaction://hlinkfile"/>
              </a:rPr>
              <a:t>Epichlorohydrin</a:t>
            </a:r>
            <a:r>
              <a:rPr lang="en-US" sz="16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1600" dirty="0" smtClean="0">
                <a:solidFill>
                  <a:schemeClr val="bg1"/>
                </a:solidFill>
                <a:hlinkClick r:id="rId4" action="ppaction://hlinkfile"/>
              </a:rPr>
              <a:t>Chemical poisoning -- </a:t>
            </a:r>
            <a:r>
              <a:rPr lang="en-US" sz="1600" dirty="0" err="1" smtClean="0">
                <a:solidFill>
                  <a:schemeClr val="bg1"/>
                </a:solidFill>
                <a:hlinkClick r:id="rId4" action="ppaction://hlinkfile"/>
              </a:rPr>
              <a:t>Ethion</a:t>
            </a:r>
            <a:r>
              <a:rPr lang="en-US" sz="16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1600" dirty="0" smtClean="0">
                <a:solidFill>
                  <a:schemeClr val="bg1"/>
                </a:solidFill>
                <a:hlinkClick r:id="rId5" action="ppaction://hlinkfile"/>
              </a:rPr>
              <a:t>Chemical poisoning -- Ethylene Glycol</a:t>
            </a:r>
            <a:r>
              <a:rPr lang="en-US" sz="16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1600" dirty="0" smtClean="0">
                <a:solidFill>
                  <a:schemeClr val="bg1"/>
                </a:solidFill>
                <a:hlinkClick r:id="rId6" action="ppaction://hlinkfile"/>
              </a:rPr>
              <a:t>Chemical poisoning -- Ethylene Glycol </a:t>
            </a:r>
            <a:r>
              <a:rPr lang="en-US" sz="1600" dirty="0" err="1" smtClean="0">
                <a:solidFill>
                  <a:schemeClr val="bg1"/>
                </a:solidFill>
                <a:hlinkClick r:id="rId6" action="ppaction://hlinkfile"/>
              </a:rPr>
              <a:t>Dinitrate</a:t>
            </a:r>
            <a:r>
              <a:rPr lang="en-US" sz="1600" dirty="0" smtClean="0">
                <a:solidFill>
                  <a:schemeClr val="bg1"/>
                </a:solidFill>
              </a:rPr>
              <a:t> - bluish skin</a:t>
            </a:r>
          </a:p>
          <a:p>
            <a:r>
              <a:rPr lang="en-US" sz="1600" dirty="0" smtClean="0">
                <a:solidFill>
                  <a:schemeClr val="bg1"/>
                </a:solidFill>
                <a:hlinkClick r:id="rId7" action="ppaction://hlinkfile"/>
              </a:rPr>
              <a:t>Chemical poisoning -- Ethylene Oxide</a:t>
            </a:r>
            <a:r>
              <a:rPr lang="en-US" sz="16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1600" dirty="0" smtClean="0">
                <a:solidFill>
                  <a:schemeClr val="bg1"/>
                </a:solidFill>
                <a:hlinkClick r:id="rId8" action="ppaction://hlinkfile"/>
              </a:rPr>
              <a:t>Chemical poisoning -- </a:t>
            </a:r>
            <a:r>
              <a:rPr lang="en-US" sz="1600" dirty="0" err="1" smtClean="0">
                <a:solidFill>
                  <a:schemeClr val="bg1"/>
                </a:solidFill>
                <a:hlinkClick r:id="rId8" action="ppaction://hlinkfile"/>
              </a:rPr>
              <a:t>Fensulfothion</a:t>
            </a:r>
            <a:r>
              <a:rPr lang="en-US" sz="16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1600" dirty="0" smtClean="0">
                <a:solidFill>
                  <a:schemeClr val="bg1"/>
                </a:solidFill>
                <a:hlinkClick r:id="rId9" action="ppaction://hlinkfile"/>
              </a:rPr>
              <a:t>Chemical poisoning -- </a:t>
            </a:r>
            <a:r>
              <a:rPr lang="en-US" sz="1600" dirty="0" err="1" smtClean="0">
                <a:solidFill>
                  <a:schemeClr val="bg1"/>
                </a:solidFill>
                <a:hlinkClick r:id="rId9" action="ppaction://hlinkfile"/>
              </a:rPr>
              <a:t>Fenthion</a:t>
            </a:r>
            <a:r>
              <a:rPr lang="en-US" sz="16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1600" dirty="0" smtClean="0">
                <a:solidFill>
                  <a:schemeClr val="bg1"/>
                </a:solidFill>
                <a:hlinkClick r:id="rId10" action="ppaction://hlinkfile"/>
              </a:rPr>
              <a:t>Chemical poisoning -- Jet Fuel-4</a:t>
            </a:r>
            <a:r>
              <a:rPr lang="en-US" sz="16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1600" dirty="0" smtClean="0">
                <a:solidFill>
                  <a:schemeClr val="bg1"/>
                </a:solidFill>
                <a:hlinkClick r:id="rId11" action="ppaction://hlinkfile"/>
              </a:rPr>
              <a:t>Chemical poisoning -- m-</a:t>
            </a:r>
            <a:r>
              <a:rPr lang="en-US" sz="1600" dirty="0" err="1" smtClean="0">
                <a:solidFill>
                  <a:schemeClr val="bg1"/>
                </a:solidFill>
                <a:hlinkClick r:id="rId11" action="ppaction://hlinkfile"/>
              </a:rPr>
              <a:t>Anisidine</a:t>
            </a:r>
            <a:r>
              <a:rPr lang="en-US" sz="1600" dirty="0" smtClean="0">
                <a:solidFill>
                  <a:schemeClr val="bg1"/>
                </a:solidFill>
              </a:rPr>
              <a:t> - bluish skin</a:t>
            </a:r>
          </a:p>
          <a:p>
            <a:r>
              <a:rPr lang="en-US" sz="1600" dirty="0" smtClean="0">
                <a:solidFill>
                  <a:schemeClr val="bg1"/>
                </a:solidFill>
                <a:hlinkClick r:id="rId12" action="ppaction://hlinkfile"/>
              </a:rPr>
              <a:t>Chemical poisoning -- </a:t>
            </a:r>
            <a:r>
              <a:rPr lang="en-US" sz="1600" dirty="0" err="1" smtClean="0">
                <a:solidFill>
                  <a:schemeClr val="bg1"/>
                </a:solidFill>
                <a:hlinkClick r:id="rId12" action="ppaction://hlinkfile"/>
              </a:rPr>
              <a:t>Malathion</a:t>
            </a:r>
            <a:r>
              <a:rPr lang="en-US" sz="16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1600" dirty="0" smtClean="0">
                <a:solidFill>
                  <a:schemeClr val="bg1"/>
                </a:solidFill>
                <a:hlinkClick r:id="rId13" action="ppaction://hlinkfile"/>
              </a:rPr>
              <a:t>Chemical poisoning -- </a:t>
            </a:r>
            <a:r>
              <a:rPr lang="en-US" sz="1600" dirty="0" err="1" smtClean="0">
                <a:solidFill>
                  <a:schemeClr val="bg1"/>
                </a:solidFill>
                <a:hlinkClick r:id="rId13" action="ppaction://hlinkfile"/>
              </a:rPr>
              <a:t>Methidathion</a:t>
            </a:r>
            <a:r>
              <a:rPr lang="en-US" sz="16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1600" dirty="0" smtClean="0">
                <a:solidFill>
                  <a:schemeClr val="bg1"/>
                </a:solidFill>
                <a:hlinkClick r:id="rId14" action="ppaction://hlinkfile"/>
              </a:rPr>
              <a:t>Chemical poisoning -- </a:t>
            </a:r>
            <a:r>
              <a:rPr lang="en-US" sz="1600" dirty="0" err="1" smtClean="0">
                <a:solidFill>
                  <a:schemeClr val="bg1"/>
                </a:solidFill>
                <a:hlinkClick r:id="rId14" action="ppaction://hlinkfile"/>
              </a:rPr>
              <a:t>Methiocarb</a:t>
            </a:r>
            <a:r>
              <a:rPr lang="en-US" sz="16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1600" dirty="0" smtClean="0">
                <a:solidFill>
                  <a:schemeClr val="bg1"/>
                </a:solidFill>
                <a:hlinkClick r:id="rId15" action="ppaction://hlinkfile"/>
              </a:rPr>
              <a:t>Chemical poisoning -- </a:t>
            </a:r>
            <a:r>
              <a:rPr lang="en-US" sz="1600" dirty="0" err="1" smtClean="0">
                <a:solidFill>
                  <a:schemeClr val="bg1"/>
                </a:solidFill>
                <a:hlinkClick r:id="rId15" action="ppaction://hlinkfile"/>
              </a:rPr>
              <a:t>Methomyl</a:t>
            </a:r>
            <a:r>
              <a:rPr lang="en-US" sz="16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1600" dirty="0" smtClean="0">
                <a:solidFill>
                  <a:schemeClr val="bg1"/>
                </a:solidFill>
                <a:hlinkClick r:id="rId16" action="ppaction://hlinkfile"/>
              </a:rPr>
              <a:t>Chemical poisoning -- Mineral-Based Crankcase Oil</a:t>
            </a:r>
            <a:r>
              <a:rPr lang="en-US" sz="16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1600" dirty="0" smtClean="0">
                <a:solidFill>
                  <a:schemeClr val="bg1"/>
                </a:solidFill>
                <a:hlinkClick r:id="rId17" action="ppaction://hlinkfile"/>
              </a:rPr>
              <a:t>Chemical poisoning -- Mouth Wash</a:t>
            </a:r>
            <a:r>
              <a:rPr lang="en-US" sz="1600" dirty="0" smtClean="0">
                <a:solidFill>
                  <a:schemeClr val="bg1"/>
                </a:solidFill>
              </a:rPr>
              <a:t> - bluish skin</a:t>
            </a:r>
          </a:p>
          <a:p>
            <a:r>
              <a:rPr lang="en-US" sz="1600" dirty="0" smtClean="0">
                <a:solidFill>
                  <a:schemeClr val="bg1"/>
                </a:solidFill>
                <a:hlinkClick r:id="rId18" action="ppaction://hlinkfile"/>
              </a:rPr>
              <a:t>Chemical poisoning -- N,N-</a:t>
            </a:r>
            <a:r>
              <a:rPr lang="en-US" sz="1600" dirty="0" err="1" smtClean="0">
                <a:solidFill>
                  <a:schemeClr val="bg1"/>
                </a:solidFill>
                <a:hlinkClick r:id="rId18" action="ppaction://hlinkfile"/>
              </a:rPr>
              <a:t>Dimethyl</a:t>
            </a:r>
            <a:r>
              <a:rPr lang="en-US" sz="1600" dirty="0" smtClean="0">
                <a:solidFill>
                  <a:schemeClr val="bg1"/>
                </a:solidFill>
                <a:hlinkClick r:id="rId18" action="ppaction://hlinkfile"/>
              </a:rPr>
              <a:t>-P-</a:t>
            </a:r>
            <a:r>
              <a:rPr lang="en-US" sz="1600" dirty="0" err="1" smtClean="0">
                <a:solidFill>
                  <a:schemeClr val="bg1"/>
                </a:solidFill>
                <a:hlinkClick r:id="rId18" action="ppaction://hlinkfile"/>
              </a:rPr>
              <a:t>Toluidine</a:t>
            </a:r>
            <a:r>
              <a:rPr lang="en-US" sz="1600" dirty="0" smtClean="0">
                <a:solidFill>
                  <a:schemeClr val="bg1"/>
                </a:solidFill>
              </a:rPr>
              <a:t> - blue skin</a:t>
            </a:r>
          </a:p>
          <a:p>
            <a:r>
              <a:rPr lang="en-US" sz="1600" dirty="0" smtClean="0">
                <a:solidFill>
                  <a:schemeClr val="bg1"/>
                </a:solidFill>
                <a:hlinkClick r:id="rId19" action="ppaction://hlinkfile"/>
              </a:rPr>
              <a:t>Chemical poisoning -- Nickel Carbonyl</a:t>
            </a:r>
            <a:r>
              <a:rPr lang="en-US" sz="1600" dirty="0" smtClean="0">
                <a:solidFill>
                  <a:schemeClr val="bg1"/>
                </a:solidFill>
              </a:rPr>
              <a:t> - blue skin</a:t>
            </a:r>
          </a:p>
          <a:p>
            <a:r>
              <a:rPr lang="en-US" sz="1600" dirty="0" smtClean="0">
                <a:solidFill>
                  <a:schemeClr val="bg1"/>
                </a:solidFill>
                <a:hlinkClick r:id="rId20" action="ppaction://hlinkfile"/>
              </a:rPr>
              <a:t>Chemical poisoning -- Nitrates</a:t>
            </a:r>
            <a:r>
              <a:rPr lang="en-US" sz="16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1600" dirty="0" smtClean="0">
                <a:solidFill>
                  <a:schemeClr val="bg1"/>
                </a:solidFill>
                <a:hlinkClick r:id="rId21" action="ppaction://hlinkfile"/>
              </a:rPr>
              <a:t>Chemical poisoning -- Nitric Acid</a:t>
            </a:r>
            <a:r>
              <a:rPr lang="en-US" sz="1600" dirty="0" smtClean="0">
                <a:solidFill>
                  <a:schemeClr val="bg1"/>
                </a:solidFill>
              </a:rPr>
              <a:t> - bluish skin</a:t>
            </a:r>
          </a:p>
          <a:p>
            <a:r>
              <a:rPr lang="en-US" sz="1600" dirty="0" smtClean="0">
                <a:solidFill>
                  <a:schemeClr val="bg1"/>
                </a:solidFill>
                <a:hlinkClick r:id="rId22" action="ppaction://hlinkfile"/>
              </a:rPr>
              <a:t>Chemical poisoning -- Nitrites</a:t>
            </a:r>
            <a:r>
              <a:rPr lang="en-US" sz="16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1600" dirty="0" smtClean="0">
                <a:solidFill>
                  <a:schemeClr val="bg1"/>
                </a:solidFill>
                <a:hlinkClick r:id="rId23" action="ppaction://hlinkfile"/>
              </a:rPr>
              <a:t>Chemical poisoning -- Nitrobenzene</a:t>
            </a:r>
            <a:r>
              <a:rPr lang="en-US" sz="1600" dirty="0" smtClean="0">
                <a:solidFill>
                  <a:schemeClr val="bg1"/>
                </a:solidFill>
              </a:rPr>
              <a:t> - blue skin</a:t>
            </a:r>
          </a:p>
          <a:p>
            <a:r>
              <a:rPr lang="en-US" sz="1600" dirty="0" smtClean="0">
                <a:solidFill>
                  <a:schemeClr val="bg1"/>
                </a:solidFill>
                <a:hlinkClick r:id="rId24" action="ppaction://hlinkfile"/>
              </a:rPr>
              <a:t>Chemical poisoning -- </a:t>
            </a:r>
            <a:r>
              <a:rPr lang="en-US" sz="1600" dirty="0" err="1" smtClean="0">
                <a:solidFill>
                  <a:schemeClr val="bg1"/>
                </a:solidFill>
                <a:hlinkClick r:id="rId24" action="ppaction://hlinkfile"/>
              </a:rPr>
              <a:t>Nitroethane</a:t>
            </a:r>
            <a:r>
              <a:rPr lang="en-US" sz="1600" dirty="0" smtClean="0">
                <a:solidFill>
                  <a:schemeClr val="bg1"/>
                </a:solidFill>
              </a:rPr>
              <a:t> - bluish skin</a:t>
            </a:r>
          </a:p>
          <a:p>
            <a:r>
              <a:rPr lang="en-US" sz="1600" dirty="0" smtClean="0">
                <a:solidFill>
                  <a:schemeClr val="bg1"/>
                </a:solidFill>
                <a:hlinkClick r:id="rId25" action="ppaction://hlinkfile"/>
              </a:rPr>
              <a:t>Chemical poisoning -- Nitroglycerin</a:t>
            </a:r>
            <a:r>
              <a:rPr lang="en-US" sz="1600" dirty="0" smtClean="0">
                <a:solidFill>
                  <a:schemeClr val="bg1"/>
                </a:solidFill>
              </a:rPr>
              <a:t> - bluish skin</a:t>
            </a:r>
          </a:p>
          <a:p>
            <a:endParaRPr 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458200" cy="64770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  <a:hlinkClick r:id="rId2" action="ppaction://hlinkfile"/>
              </a:rPr>
              <a:t>Chemical poisoning -- </a:t>
            </a:r>
            <a:r>
              <a:rPr lang="en-US" dirty="0" err="1" smtClean="0">
                <a:solidFill>
                  <a:schemeClr val="bg1"/>
                </a:solidFill>
                <a:hlinkClick r:id="rId2" action="ppaction://hlinkfile"/>
              </a:rPr>
              <a:t>Nitrophenol</a:t>
            </a:r>
            <a:r>
              <a:rPr lang="en-US" dirty="0" smtClean="0">
                <a:solidFill>
                  <a:schemeClr val="bg1"/>
                </a:solidFill>
                <a:hlinkClick r:id="rId2" action="ppaction://hlinkfile"/>
              </a:rPr>
              <a:t> Urea</a:t>
            </a:r>
            <a:r>
              <a:rPr lang="en-US" dirty="0" smtClean="0">
                <a:solidFill>
                  <a:schemeClr val="bg1"/>
                </a:solidFill>
              </a:rPr>
              <a:t> - blue skin</a:t>
            </a:r>
          </a:p>
          <a:p>
            <a:r>
              <a:rPr lang="en-US" dirty="0" smtClean="0">
                <a:solidFill>
                  <a:schemeClr val="bg1"/>
                </a:solidFill>
                <a:hlinkClick r:id="rId3" action="ppaction://hlinkfile"/>
              </a:rPr>
              <a:t>Chemical poisoning -- </a:t>
            </a:r>
            <a:r>
              <a:rPr lang="en-US" dirty="0" err="1" smtClean="0">
                <a:solidFill>
                  <a:schemeClr val="bg1"/>
                </a:solidFill>
                <a:hlinkClick r:id="rId3" action="ppaction://hlinkfile"/>
              </a:rPr>
              <a:t>Nitrotoluene</a:t>
            </a:r>
            <a:r>
              <a:rPr lang="en-US" dirty="0" smtClean="0">
                <a:solidFill>
                  <a:schemeClr val="bg1"/>
                </a:solidFill>
              </a:rPr>
              <a:t> - bluish skin</a:t>
            </a:r>
          </a:p>
          <a:p>
            <a:r>
              <a:rPr lang="en-US" dirty="0" smtClean="0">
                <a:solidFill>
                  <a:schemeClr val="bg1"/>
                </a:solidFill>
                <a:hlinkClick r:id="rId4" action="ppaction://hlinkfile"/>
              </a:rPr>
              <a:t>Chemical poisoning -- o-</a:t>
            </a:r>
            <a:r>
              <a:rPr lang="en-US" dirty="0" err="1" smtClean="0">
                <a:solidFill>
                  <a:schemeClr val="bg1"/>
                </a:solidFill>
                <a:hlinkClick r:id="rId4" action="ppaction://hlinkfile"/>
              </a:rPr>
              <a:t>Anisidine</a:t>
            </a:r>
            <a:r>
              <a:rPr lang="en-US" dirty="0" smtClean="0">
                <a:solidFill>
                  <a:schemeClr val="bg1"/>
                </a:solidFill>
              </a:rPr>
              <a:t> - bluish skin</a:t>
            </a:r>
          </a:p>
          <a:p>
            <a:r>
              <a:rPr lang="en-US" dirty="0" smtClean="0">
                <a:solidFill>
                  <a:schemeClr val="bg1"/>
                </a:solidFill>
                <a:hlinkClick r:id="rId5" action="ppaction://hlinkfile"/>
              </a:rPr>
              <a:t>Chemical poisoning -- p-</a:t>
            </a:r>
            <a:r>
              <a:rPr lang="en-US" dirty="0" err="1" smtClean="0">
                <a:solidFill>
                  <a:schemeClr val="bg1"/>
                </a:solidFill>
                <a:hlinkClick r:id="rId5" action="ppaction://hlinkfile"/>
              </a:rPr>
              <a:t>Anisidine</a:t>
            </a:r>
            <a:r>
              <a:rPr lang="en-US" dirty="0" smtClean="0">
                <a:solidFill>
                  <a:schemeClr val="bg1"/>
                </a:solidFill>
              </a:rPr>
              <a:t> - bluish skin</a:t>
            </a:r>
          </a:p>
          <a:p>
            <a:r>
              <a:rPr lang="en-US" dirty="0" smtClean="0">
                <a:solidFill>
                  <a:schemeClr val="bg1"/>
                </a:solidFill>
                <a:hlinkClick r:id="rId6" action="ppaction://hlinkfile"/>
              </a:rPr>
              <a:t>Chemical poisoning -- </a:t>
            </a:r>
            <a:r>
              <a:rPr lang="en-US" dirty="0" err="1" smtClean="0">
                <a:solidFill>
                  <a:schemeClr val="bg1"/>
                </a:solidFill>
                <a:hlinkClick r:id="rId6" action="ppaction://hlinkfile"/>
              </a:rPr>
              <a:t>Paraphenylenediamine</a:t>
            </a:r>
            <a:r>
              <a:rPr lang="en-US" dirty="0" smtClean="0">
                <a:solidFill>
                  <a:schemeClr val="bg1"/>
                </a:solidFill>
              </a:rPr>
              <a:t> - bluish skin</a:t>
            </a:r>
          </a:p>
          <a:p>
            <a:r>
              <a:rPr lang="en-US" dirty="0" smtClean="0">
                <a:solidFill>
                  <a:schemeClr val="bg1"/>
                </a:solidFill>
                <a:hlinkClick r:id="rId7" action="ppaction://hlinkfile"/>
              </a:rPr>
              <a:t>Chemical poisoning -- Parathion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8" action="ppaction://hlinkfile"/>
              </a:rPr>
              <a:t>Chemical poisoning -- Pepper Spray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9" action="ppaction://hlinkfile"/>
              </a:rPr>
              <a:t>Chemical poisoning -- Petroleum Distillates -- Naphtha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0" action="ppaction://hlinkfile"/>
              </a:rPr>
              <a:t>Chemical poisoning -- Phenol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1" action="ppaction://hlinkfile"/>
              </a:rPr>
              <a:t>Chemical poisoning -- </a:t>
            </a:r>
            <a:r>
              <a:rPr lang="en-US" dirty="0" err="1" smtClean="0">
                <a:solidFill>
                  <a:schemeClr val="bg1"/>
                </a:solidFill>
                <a:hlinkClick r:id="rId11" action="ppaction://hlinkfile"/>
              </a:rPr>
              <a:t>Phosdrin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2" action="ppaction://hlinkfile"/>
              </a:rPr>
              <a:t>Chemical poisoning -- </a:t>
            </a:r>
            <a:r>
              <a:rPr lang="en-US" dirty="0" err="1" smtClean="0">
                <a:solidFill>
                  <a:schemeClr val="bg1"/>
                </a:solidFill>
                <a:hlinkClick r:id="rId12" action="ppaction://hlinkfile"/>
              </a:rPr>
              <a:t>Profenofos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3" action="ppaction://hlinkfile"/>
              </a:rPr>
              <a:t>Chemical poisoning -- Propane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4" action="ppaction://hlinkfile"/>
              </a:rPr>
              <a:t>Chemical poisoning -- Propylene Glycol </a:t>
            </a:r>
            <a:r>
              <a:rPr lang="en-US" dirty="0" err="1" smtClean="0">
                <a:solidFill>
                  <a:schemeClr val="bg1"/>
                </a:solidFill>
                <a:hlinkClick r:id="rId14" action="ppaction://hlinkfile"/>
              </a:rPr>
              <a:t>Dinitrate</a:t>
            </a:r>
            <a:r>
              <a:rPr lang="en-US" dirty="0" smtClean="0">
                <a:solidFill>
                  <a:schemeClr val="bg1"/>
                </a:solidFill>
              </a:rPr>
              <a:t> - bluish skin</a:t>
            </a:r>
          </a:p>
          <a:p>
            <a:r>
              <a:rPr lang="en-US" dirty="0" smtClean="0">
                <a:solidFill>
                  <a:schemeClr val="bg1"/>
                </a:solidFill>
                <a:hlinkClick r:id="rId15" action="ppaction://hlinkfile"/>
              </a:rPr>
              <a:t>Chemical poisoning -- Strychnine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6" action="ppaction://hlinkfile"/>
              </a:rPr>
              <a:t>Chemical poisoning -- Sulfur Dioxide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7" action="ppaction://hlinkfile"/>
              </a:rPr>
              <a:t>Chemical poisoning -- </a:t>
            </a:r>
            <a:r>
              <a:rPr lang="en-US" dirty="0" err="1" smtClean="0">
                <a:solidFill>
                  <a:schemeClr val="bg1"/>
                </a:solidFill>
                <a:hlinkClick r:id="rId17" action="ppaction://hlinkfile"/>
              </a:rPr>
              <a:t>Terbufos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8" action="ppaction://hlinkfile"/>
              </a:rPr>
              <a:t>Chemical poisoning -- Tetraethyl Pyrophosphate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9" action="ppaction://hlinkfile"/>
              </a:rPr>
              <a:t>Chemical poisoning -- </a:t>
            </a:r>
            <a:r>
              <a:rPr lang="en-US" dirty="0" err="1" smtClean="0">
                <a:solidFill>
                  <a:schemeClr val="bg1"/>
                </a:solidFill>
                <a:hlinkClick r:id="rId19" action="ppaction://hlinkfile"/>
              </a:rPr>
              <a:t>Thioglycolic</a:t>
            </a:r>
            <a:r>
              <a:rPr lang="en-US" dirty="0" smtClean="0">
                <a:solidFill>
                  <a:schemeClr val="bg1"/>
                </a:solidFill>
                <a:hlinkClick r:id="rId19" action="ppaction://hlinkfile"/>
              </a:rPr>
              <a:t> Acid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20" action="ppaction://hlinkfile"/>
              </a:rPr>
              <a:t>Chemical poisoning -- Trichloroethylene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21" action="ppaction://hlinkfile"/>
              </a:rPr>
              <a:t>Cherry laurel seed poisoning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22" action="ppaction://hlinkfile"/>
              </a:rPr>
              <a:t>Cherry seed poisoning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23" action="ppaction://hlinkfile"/>
              </a:rPr>
              <a:t>Chokecherry seed poisoning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64770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  <a:hlinkClick r:id="rId2" action="ppaction://hlinkfile"/>
              </a:rPr>
              <a:t>Choking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  <a:hlinkClick r:id="rId3" action="ppaction://hlinkfile"/>
              </a:rPr>
              <a:t>Cholesterol pneumonia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4" action="ppaction://hlinkfile"/>
              </a:rPr>
              <a:t>Chromosome 22, </a:t>
            </a:r>
            <a:r>
              <a:rPr lang="en-US" dirty="0" err="1" smtClean="0">
                <a:solidFill>
                  <a:schemeClr val="bg1"/>
                </a:solidFill>
                <a:hlinkClick r:id="rId4" action="ppaction://hlinkfile"/>
              </a:rPr>
              <a:t>trisomy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5" action="ppaction://hlinkfile"/>
              </a:rPr>
              <a:t>Chromosome 22q11 Deletion Spectrum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6" action="ppaction://hlinkfile"/>
              </a:rPr>
              <a:t>Chronic </a:t>
            </a:r>
            <a:r>
              <a:rPr lang="en-US" dirty="0" err="1" smtClean="0">
                <a:solidFill>
                  <a:schemeClr val="bg1"/>
                </a:solidFill>
                <a:hlinkClick r:id="rId6" action="ppaction://hlinkfile"/>
              </a:rPr>
              <a:t>berylliosis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7" action="ppaction://hlinkfile"/>
              </a:rPr>
              <a:t>Chronic bronchitis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8" action="ppaction://hlinkfile"/>
              </a:rPr>
              <a:t>Chronic lower respiratory diseases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9" action="ppaction://hlinkfile"/>
              </a:rPr>
              <a:t>Chronic obstructive lung disease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  <a:hlinkClick r:id="rId10" action="ppaction://hlinkfile"/>
              </a:rPr>
              <a:t>Chronic obstructive pulmonary disease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  <a:hlinkClick r:id="rId11" action="ppaction://hlinkfile"/>
              </a:rPr>
              <a:t>Chronic </a:t>
            </a:r>
            <a:r>
              <a:rPr lang="en-US" dirty="0" err="1" smtClean="0">
                <a:solidFill>
                  <a:schemeClr val="bg1"/>
                </a:solidFill>
                <a:hlinkClick r:id="rId11" action="ppaction://hlinkfile"/>
              </a:rPr>
              <a:t>pneumonitis</a:t>
            </a:r>
            <a:r>
              <a:rPr lang="en-US" dirty="0" smtClean="0">
                <a:solidFill>
                  <a:schemeClr val="bg1"/>
                </a:solidFill>
                <a:hlinkClick r:id="rId11" action="ppaction://hlinkfile"/>
              </a:rPr>
              <a:t> of infancy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2" action="ppaction://hlinkfile"/>
              </a:rPr>
              <a:t>Chronic respiratory conditions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3" action="ppaction://hlinkfile"/>
              </a:rPr>
              <a:t>Circulatory disorder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4" action="ppaction://hlinkfile"/>
              </a:rPr>
              <a:t>Circulatory system conditions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5" action="ppaction://hlinkfile"/>
              </a:rPr>
              <a:t>Coal worker's pneumoconiosis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6" action="ppaction://hlinkfile"/>
              </a:rPr>
              <a:t>Codeine overdose</a:t>
            </a:r>
            <a:r>
              <a:rPr lang="en-US" dirty="0" smtClean="0">
                <a:solidFill>
                  <a:schemeClr val="bg1"/>
                </a:solidFill>
              </a:rPr>
              <a:t> - bluish skin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Cold exposure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Cold weather</a:t>
            </a:r>
          </a:p>
          <a:p>
            <a:r>
              <a:rPr lang="en-US" dirty="0" smtClean="0">
                <a:solidFill>
                  <a:schemeClr val="bg1"/>
                </a:solidFill>
                <a:hlinkClick r:id="rId17" action="ppaction://hlinkfile"/>
              </a:rPr>
              <a:t>Congenital </a:t>
            </a:r>
            <a:r>
              <a:rPr lang="en-US" dirty="0" err="1" smtClean="0">
                <a:solidFill>
                  <a:schemeClr val="bg1"/>
                </a:solidFill>
                <a:hlinkClick r:id="rId17" action="ppaction://hlinkfile"/>
              </a:rPr>
              <a:t>arteriovenous</a:t>
            </a:r>
            <a:r>
              <a:rPr lang="en-US" dirty="0" smtClean="0">
                <a:solidFill>
                  <a:schemeClr val="bg1"/>
                </a:solidFill>
                <a:hlinkClick r:id="rId17" action="ppaction://hlinkfile"/>
              </a:rPr>
              <a:t> shunt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8" action="ppaction://hlinkfile"/>
              </a:rPr>
              <a:t>Congenital cardiovascular malformations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9" action="ppaction://hlinkfile"/>
              </a:rPr>
              <a:t>Congenital diaphragmatic hernia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20" action="ppaction://hlinkfile"/>
              </a:rPr>
              <a:t>Congenital heart defects</a:t>
            </a:r>
            <a:r>
              <a:rPr lang="en-US" dirty="0" smtClean="0">
                <a:solidFill>
                  <a:schemeClr val="bg1"/>
                </a:solidFill>
              </a:rPr>
              <a:t> - blue skin</a:t>
            </a:r>
          </a:p>
          <a:p>
            <a:r>
              <a:rPr lang="en-US" dirty="0" smtClean="0">
                <a:solidFill>
                  <a:schemeClr val="bg1"/>
                </a:solidFill>
                <a:hlinkClick r:id="rId21" action="ppaction://hlinkfile"/>
              </a:rPr>
              <a:t>Congenital heart disease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  <a:hlinkClick r:id="rId22" action="ppaction://hlinkfile"/>
              </a:rPr>
              <a:t>Congenital heart septum defect</a:t>
            </a:r>
            <a:r>
              <a:rPr lang="en-US" dirty="0" smtClean="0">
                <a:solidFill>
                  <a:schemeClr val="bg1"/>
                </a:solidFill>
              </a:rPr>
              <a:t> - bluish skin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0070C0"/>
                </a:solidFill>
              </a:rPr>
              <a:t>PERIPHERAL CYANOSIS</a:t>
            </a:r>
            <a:endParaRPr lang="en-US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334000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Arterial blood is normally saturated(arterial pao2 is normal) but there is oxygen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unsaturation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at venous end of capillary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1026" name="Picture 2" descr="C:\Users\4saer\Documents\Downloads\cyanosis\1048885-1066280-232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2514600"/>
            <a:ext cx="2819400" cy="2133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Picture 10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3276600"/>
            <a:ext cx="2895600" cy="31242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763000" cy="64008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Congenital </a:t>
            </a:r>
            <a:r>
              <a:rPr lang="en-US" dirty="0" err="1" smtClean="0"/>
              <a:t>methaemoglobinaemia</a:t>
            </a:r>
            <a:endParaRPr lang="en-US" dirty="0" smtClean="0"/>
          </a:p>
          <a:p>
            <a:r>
              <a:rPr lang="en-US" dirty="0" smtClean="0">
                <a:solidFill>
                  <a:schemeClr val="bg1"/>
                </a:solidFill>
                <a:hlinkClick r:id="rId2" action="ppaction://hlinkfile"/>
              </a:rPr>
              <a:t>Congenital mitral malformation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3" action="ppaction://hlinkfile"/>
              </a:rPr>
              <a:t>Congenital tracheal </a:t>
            </a:r>
            <a:r>
              <a:rPr lang="en-US" dirty="0" err="1" smtClean="0">
                <a:solidFill>
                  <a:schemeClr val="bg1"/>
                </a:solidFill>
                <a:hlinkClick r:id="rId3" action="ppaction://hlinkfile"/>
              </a:rPr>
              <a:t>stenosis</a:t>
            </a:r>
            <a:r>
              <a:rPr lang="en-US" dirty="0" smtClean="0">
                <a:solidFill>
                  <a:schemeClr val="bg1"/>
                </a:solidFill>
              </a:rPr>
              <a:t> - cyanotic episodes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4" action="ppaction://hlinkfile"/>
              </a:rPr>
              <a:t>Conotruncal</a:t>
            </a:r>
            <a:r>
              <a:rPr lang="en-US" dirty="0" smtClean="0">
                <a:solidFill>
                  <a:schemeClr val="bg1"/>
                </a:solidFill>
                <a:hlinkClick r:id="rId4" action="ppaction://hlinkfile"/>
              </a:rPr>
              <a:t> heart malformations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5" action="ppaction://hlinkfile"/>
              </a:rPr>
              <a:t>Convulsions, benign familial infantile, 1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6" action="ppaction://hlinkfile"/>
              </a:rPr>
              <a:t>Convulsions, benign familial infantile, 3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7" action="ppaction://hlinkfile"/>
              </a:rPr>
              <a:t>Convulsions, benign familial infantile, 4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8" action="ppaction://hlinkfile"/>
              </a:rPr>
              <a:t>COPD</a:t>
            </a:r>
            <a:r>
              <a:rPr lang="en-US" dirty="0" smtClean="0">
                <a:solidFill>
                  <a:schemeClr val="bg1"/>
                </a:solidFill>
              </a:rPr>
              <a:t> - blue nails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9" action="ppaction://hlinkfile"/>
              </a:rPr>
              <a:t>Cor</a:t>
            </a:r>
            <a:r>
              <a:rPr lang="en-US" dirty="0" smtClean="0">
                <a:solidFill>
                  <a:schemeClr val="bg1"/>
                </a:solidFill>
                <a:hlinkClick r:id="rId9" action="ppaction://hlinkfile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hlinkClick r:id="rId9" action="ppaction://hlinkfile"/>
              </a:rPr>
              <a:t>biloculare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10" action="ppaction://hlinkfile"/>
              </a:rPr>
              <a:t>Cor</a:t>
            </a:r>
            <a:r>
              <a:rPr lang="en-US" dirty="0" smtClean="0">
                <a:solidFill>
                  <a:schemeClr val="bg1"/>
                </a:solidFill>
                <a:hlinkClick r:id="rId10" action="ppaction://hlinkfile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hlinkClick r:id="rId10" action="ppaction://hlinkfile"/>
              </a:rPr>
              <a:t>Triatriatum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1" action="ppaction://hlinkfile"/>
              </a:rPr>
              <a:t>Coral snake poisoning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2" action="ppaction://hlinkfile"/>
              </a:rPr>
              <a:t>Coronary arteries -- congenital malformation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3" action="ppaction://hlinkfile"/>
              </a:rPr>
              <a:t>Croup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4" action="ppaction://hlinkfile"/>
              </a:rPr>
              <a:t>Cutis </a:t>
            </a:r>
            <a:r>
              <a:rPr lang="en-US" dirty="0" err="1" smtClean="0">
                <a:solidFill>
                  <a:schemeClr val="bg1"/>
                </a:solidFill>
                <a:hlinkClick r:id="rId14" action="ppaction://hlinkfile"/>
              </a:rPr>
              <a:t>Marmorata</a:t>
            </a:r>
            <a:r>
              <a:rPr lang="en-US" dirty="0" smtClean="0">
                <a:solidFill>
                  <a:schemeClr val="bg1"/>
                </a:solidFill>
                <a:hlinkClick r:id="rId14" action="ppaction://hlinkfile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hlinkClick r:id="rId14" action="ppaction://hlinkfile"/>
              </a:rPr>
              <a:t>Telangiectatica</a:t>
            </a:r>
            <a:r>
              <a:rPr lang="en-US" dirty="0" smtClean="0">
                <a:solidFill>
                  <a:schemeClr val="bg1"/>
                </a:solidFill>
                <a:hlinkClick r:id="rId14" action="ppaction://hlinkfile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hlinkClick r:id="rId14" action="ppaction://hlinkfile"/>
              </a:rPr>
              <a:t>Congenita</a:t>
            </a:r>
            <a:r>
              <a:rPr lang="en-US" dirty="0" smtClean="0">
                <a:solidFill>
                  <a:schemeClr val="bg1"/>
                </a:solidFill>
              </a:rPr>
              <a:t> - blue marbled skin appearance</a:t>
            </a:r>
          </a:p>
          <a:p>
            <a:r>
              <a:rPr lang="en-US" dirty="0" smtClean="0">
                <a:solidFill>
                  <a:schemeClr val="bg1"/>
                </a:solidFill>
                <a:hlinkClick r:id="rId15" action="ppaction://hlinkfile"/>
              </a:rPr>
              <a:t>Cyanosis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  <a:hlinkClick r:id="rId15" action="ppaction://hlinkfile"/>
              </a:rPr>
              <a:t>Cyanotic congenital heart disease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  <a:hlinkClick r:id="rId16" action="ppaction://hlinkfile"/>
              </a:rPr>
              <a:t>Darvocet</a:t>
            </a:r>
            <a:r>
              <a:rPr lang="en-US" dirty="0" smtClean="0">
                <a:solidFill>
                  <a:schemeClr val="bg1"/>
                </a:solidFill>
                <a:hlinkClick r:id="rId16" action="ppaction://hlinkfile"/>
              </a:rPr>
              <a:t> overdose</a:t>
            </a:r>
            <a:r>
              <a:rPr lang="en-US" dirty="0" smtClean="0">
                <a:solidFill>
                  <a:schemeClr val="bg1"/>
                </a:solidFill>
              </a:rPr>
              <a:t> - bluish skin</a:t>
            </a:r>
          </a:p>
          <a:p>
            <a:r>
              <a:rPr lang="en-US" dirty="0" smtClean="0">
                <a:solidFill>
                  <a:schemeClr val="bg1"/>
                </a:solidFill>
                <a:hlinkClick r:id="rId17" action="ppaction://hlinkfile"/>
              </a:rPr>
              <a:t>Decreased oxygen saturation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8" action="ppaction://hlinkfile"/>
              </a:rPr>
              <a:t>Deletion 22q11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9" action="ppaction://hlinkfile"/>
              </a:rPr>
              <a:t>Demerol overdose</a:t>
            </a:r>
            <a:r>
              <a:rPr lang="en-US" dirty="0" smtClean="0">
                <a:solidFill>
                  <a:schemeClr val="bg1"/>
                </a:solidFill>
              </a:rPr>
              <a:t> - bluish skin</a:t>
            </a:r>
          </a:p>
          <a:p>
            <a:r>
              <a:rPr lang="en-US" dirty="0" smtClean="0">
                <a:solidFill>
                  <a:schemeClr val="bg1"/>
                </a:solidFill>
                <a:hlinkClick r:id="rId20" action="ppaction://hlinkfile"/>
              </a:rPr>
              <a:t>Diaphragmatic hernia, congenital</a:t>
            </a:r>
            <a:r>
              <a:rPr lang="en-US" dirty="0" smtClean="0">
                <a:solidFill>
                  <a:schemeClr val="bg1"/>
                </a:solidFill>
              </a:rPr>
              <a:t> - blue skin</a:t>
            </a:r>
          </a:p>
          <a:p>
            <a:r>
              <a:rPr lang="en-US" dirty="0" smtClean="0">
                <a:solidFill>
                  <a:schemeClr val="bg1"/>
                </a:solidFill>
                <a:hlinkClick r:id="rId21" action="ppaction://hlinkfile"/>
              </a:rPr>
              <a:t>Diaphragmatic paralysis</a:t>
            </a:r>
            <a:r>
              <a:rPr lang="en-US" dirty="0" smtClean="0">
                <a:solidFill>
                  <a:schemeClr val="bg1"/>
                </a:solidFill>
              </a:rPr>
              <a:t> - blue fingers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Diffuse lung disease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610600" cy="6248400"/>
          </a:xfrm>
        </p:spPr>
        <p:txBody>
          <a:bodyPr>
            <a:normAutofit fontScale="47500" lnSpcReduction="20000"/>
          </a:bodyPr>
          <a:lstStyle/>
          <a:p>
            <a:r>
              <a:rPr lang="en-US" dirty="0" err="1" smtClean="0">
                <a:solidFill>
                  <a:schemeClr val="bg1"/>
                </a:solidFill>
                <a:hlinkClick r:id="rId2" action="ppaction://hlinkfile"/>
              </a:rPr>
              <a:t>Dilaudid</a:t>
            </a:r>
            <a:r>
              <a:rPr lang="en-US" dirty="0" smtClean="0">
                <a:solidFill>
                  <a:schemeClr val="bg1"/>
                </a:solidFill>
                <a:hlinkClick r:id="rId2" action="ppaction://hlinkfile"/>
              </a:rPr>
              <a:t> overdose</a:t>
            </a:r>
            <a:r>
              <a:rPr lang="en-US" dirty="0" smtClean="0">
                <a:solidFill>
                  <a:schemeClr val="bg1"/>
                </a:solidFill>
              </a:rPr>
              <a:t> - bluish skin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3" action="ppaction://hlinkfile"/>
              </a:rPr>
              <a:t>Diphosphoglycerate</a:t>
            </a:r>
            <a:r>
              <a:rPr lang="en-US" dirty="0" smtClean="0">
                <a:solidFill>
                  <a:schemeClr val="bg1"/>
                </a:solidFill>
                <a:hlinkClick r:id="rId3" action="ppaction://hlinkfile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hlinkClick r:id="rId3" action="ppaction://hlinkfile"/>
              </a:rPr>
              <a:t>mutase</a:t>
            </a:r>
            <a:r>
              <a:rPr lang="en-US" dirty="0" smtClean="0">
                <a:solidFill>
                  <a:schemeClr val="bg1"/>
                </a:solidFill>
                <a:hlinkClick r:id="rId3" action="ppaction://hlinkfile"/>
              </a:rPr>
              <a:t> deficiency of erythrocyte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4" action="ppaction://hlinkfile"/>
              </a:rPr>
              <a:t>Double outlet -- right ventricle II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5" action="ppaction://hlinkfile"/>
              </a:rPr>
              <a:t>Double outlet -- right ventricle IV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6" action="ppaction://hlinkfile"/>
              </a:rPr>
              <a:t>Double outlet right ventricle</a:t>
            </a:r>
            <a:r>
              <a:rPr lang="en-US" dirty="0" smtClean="0">
                <a:solidFill>
                  <a:schemeClr val="bg1"/>
                </a:solidFill>
              </a:rPr>
              <a:t> - bluish skin</a:t>
            </a:r>
          </a:p>
          <a:p>
            <a:r>
              <a:rPr lang="en-US" dirty="0" smtClean="0">
                <a:solidFill>
                  <a:schemeClr val="bg1"/>
                </a:solidFill>
                <a:hlinkClick r:id="rId7" action="ppaction://hlinkfile"/>
              </a:rPr>
              <a:t>Drowning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8" action="ppaction://hlinkfile"/>
              </a:rPr>
              <a:t>Drug overdose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  <a:hlinkClick r:id="rId9" action="ppaction://hlinkfile"/>
              </a:rPr>
              <a:t>Ductus</a:t>
            </a:r>
            <a:r>
              <a:rPr lang="en-US" dirty="0" smtClean="0">
                <a:solidFill>
                  <a:schemeClr val="bg1"/>
                </a:solidFill>
                <a:hlinkClick r:id="rId9" action="ppaction://hlinkfile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hlinkClick r:id="rId9" action="ppaction://hlinkfile"/>
              </a:rPr>
              <a:t>arteriosus</a:t>
            </a:r>
            <a:r>
              <a:rPr lang="en-US" dirty="0" smtClean="0">
                <a:solidFill>
                  <a:schemeClr val="bg1"/>
                </a:solidFill>
                <a:hlinkClick r:id="rId9" action="ppaction://hlinkfile"/>
              </a:rPr>
              <a:t>, patent reversed flow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0" action="ppaction://hlinkfile"/>
              </a:rPr>
              <a:t>Duodenal </a:t>
            </a:r>
            <a:r>
              <a:rPr lang="en-US" dirty="0" err="1" smtClean="0">
                <a:solidFill>
                  <a:schemeClr val="bg1"/>
                </a:solidFill>
                <a:hlinkClick r:id="rId10" action="ppaction://hlinkfile"/>
              </a:rPr>
              <a:t>atresia</a:t>
            </a:r>
            <a:r>
              <a:rPr lang="en-US" dirty="0" smtClean="0">
                <a:solidFill>
                  <a:schemeClr val="bg1"/>
                </a:solidFill>
                <a:hlinkClick r:id="rId10" action="ppaction://hlinkfile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hlinkClick r:id="rId10" action="ppaction://hlinkfile"/>
              </a:rPr>
              <a:t>tetralogy</a:t>
            </a:r>
            <a:r>
              <a:rPr lang="en-US" dirty="0" smtClean="0">
                <a:solidFill>
                  <a:schemeClr val="bg1"/>
                </a:solidFill>
                <a:hlinkClick r:id="rId10" action="ppaction://hlinkfile"/>
              </a:rPr>
              <a:t> of </a:t>
            </a:r>
            <a:r>
              <a:rPr lang="en-US" dirty="0" err="1" smtClean="0">
                <a:solidFill>
                  <a:schemeClr val="bg1"/>
                </a:solidFill>
                <a:hlinkClick r:id="rId10" action="ppaction://hlinkfile"/>
              </a:rPr>
              <a:t>Fallot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11" action="ppaction://hlinkfile"/>
              </a:rPr>
              <a:t>Ebstein's</a:t>
            </a:r>
            <a:r>
              <a:rPr lang="en-US" dirty="0" smtClean="0">
                <a:solidFill>
                  <a:schemeClr val="bg1"/>
                </a:solidFill>
                <a:hlinkClick r:id="rId11" action="ppaction://hlinkfile"/>
              </a:rPr>
              <a:t> anomaly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12" action="ppaction://hlinkfile"/>
              </a:rPr>
              <a:t>Eisenmenger</a:t>
            </a:r>
            <a:r>
              <a:rPr lang="en-US" dirty="0" smtClean="0">
                <a:solidFill>
                  <a:schemeClr val="bg1"/>
                </a:solidFill>
                <a:hlinkClick r:id="rId12" action="ppaction://hlinkfile"/>
              </a:rPr>
              <a:t> Syndrome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12" action="ppaction://hlinkfile"/>
              </a:rPr>
              <a:t>Eisenmenger's</a:t>
            </a:r>
            <a:r>
              <a:rPr lang="en-US" dirty="0" smtClean="0">
                <a:solidFill>
                  <a:schemeClr val="bg1"/>
                </a:solidFill>
                <a:hlinkClick r:id="rId12" action="ppaction://hlinkfile"/>
              </a:rPr>
              <a:t> syndrome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  <a:hlinkClick r:id="rId13" action="ppaction://hlinkfile"/>
              </a:rPr>
              <a:t>Emphysema</a:t>
            </a:r>
            <a:r>
              <a:rPr lang="en-US" dirty="0" smtClean="0">
                <a:solidFill>
                  <a:schemeClr val="bg1"/>
                </a:solidFill>
              </a:rPr>
              <a:t> - blue skin</a:t>
            </a:r>
          </a:p>
          <a:p>
            <a:r>
              <a:rPr lang="en-US" dirty="0" smtClean="0">
                <a:solidFill>
                  <a:schemeClr val="bg1"/>
                </a:solidFill>
                <a:hlinkClick r:id="rId14" action="ppaction://hlinkfile"/>
              </a:rPr>
              <a:t>Emphysema, congenital lobar</a:t>
            </a:r>
            <a:r>
              <a:rPr lang="en-US" dirty="0" smtClean="0">
                <a:solidFill>
                  <a:schemeClr val="bg1"/>
                </a:solidFill>
              </a:rPr>
              <a:t> - cyanosis in severe forms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15" action="ppaction://hlinkfile"/>
              </a:rPr>
              <a:t>Epiglotitis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6" action="ppaction://hlinkfile"/>
              </a:rPr>
              <a:t>Esophageal </a:t>
            </a:r>
            <a:r>
              <a:rPr lang="en-US" dirty="0" err="1" smtClean="0">
                <a:solidFill>
                  <a:schemeClr val="bg1"/>
                </a:solidFill>
                <a:hlinkClick r:id="rId16" action="ppaction://hlinkfile"/>
              </a:rPr>
              <a:t>Atresia</a:t>
            </a:r>
            <a:r>
              <a:rPr lang="en-US" dirty="0" smtClean="0">
                <a:solidFill>
                  <a:schemeClr val="bg1"/>
                </a:solidFill>
                <a:hlinkClick r:id="rId16" action="ppaction://hlinkfile"/>
              </a:rPr>
              <a:t> and/or </a:t>
            </a:r>
            <a:r>
              <a:rPr lang="en-US" dirty="0" err="1" smtClean="0">
                <a:solidFill>
                  <a:schemeClr val="bg1"/>
                </a:solidFill>
                <a:hlinkClick r:id="rId16" action="ppaction://hlinkfile"/>
              </a:rPr>
              <a:t>Tracheoesophageal</a:t>
            </a:r>
            <a:r>
              <a:rPr lang="en-US" dirty="0" smtClean="0">
                <a:solidFill>
                  <a:schemeClr val="bg1"/>
                </a:solidFill>
                <a:hlinkClick r:id="rId16" action="ppaction://hlinkfile"/>
              </a:rPr>
              <a:t> Fistula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7" action="ppaction://hlinkfile"/>
              </a:rPr>
              <a:t>Esophageal </a:t>
            </a:r>
            <a:r>
              <a:rPr lang="en-US" dirty="0" err="1" smtClean="0">
                <a:solidFill>
                  <a:schemeClr val="bg1"/>
                </a:solidFill>
                <a:hlinkClick r:id="rId17" action="ppaction://hlinkfile"/>
              </a:rPr>
              <a:t>atresia</a:t>
            </a:r>
            <a:r>
              <a:rPr lang="en-US" dirty="0" smtClean="0">
                <a:solidFill>
                  <a:schemeClr val="bg1"/>
                </a:solidFill>
                <a:hlinkClick r:id="rId17" action="ppaction://hlinkfile"/>
              </a:rPr>
              <a:t> with </a:t>
            </a:r>
            <a:r>
              <a:rPr lang="en-US" dirty="0" err="1" smtClean="0">
                <a:solidFill>
                  <a:schemeClr val="bg1"/>
                </a:solidFill>
                <a:hlinkClick r:id="rId17" action="ppaction://hlinkfile"/>
              </a:rPr>
              <a:t>tracheoesophageal</a:t>
            </a:r>
            <a:r>
              <a:rPr lang="en-US" dirty="0" smtClean="0">
                <a:solidFill>
                  <a:schemeClr val="bg1"/>
                </a:solidFill>
                <a:hlinkClick r:id="rId17" action="ppaction://hlinkfile"/>
              </a:rPr>
              <a:t> fistula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8" action="ppaction://hlinkfile"/>
              </a:rPr>
              <a:t>Eucalyptus Oil poisoning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19" action="ppaction://hlinkfile"/>
              </a:rPr>
              <a:t>Fallot</a:t>
            </a:r>
            <a:r>
              <a:rPr lang="en-US" dirty="0" smtClean="0">
                <a:solidFill>
                  <a:schemeClr val="bg1"/>
                </a:solidFill>
                <a:hlinkClick r:id="rId19" action="ppaction://hlinkfile"/>
              </a:rPr>
              <a:t> syndrome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20" action="ppaction://hlinkfile"/>
              </a:rPr>
              <a:t>Fallot's</a:t>
            </a:r>
            <a:r>
              <a:rPr lang="en-US" dirty="0" smtClean="0">
                <a:solidFill>
                  <a:schemeClr val="bg1"/>
                </a:solidFill>
                <a:hlinkClick r:id="rId20" action="ppaction://hlinkfile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hlinkClick r:id="rId20" action="ppaction://hlinkfile"/>
              </a:rPr>
              <a:t>tetralogy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  <a:hlinkClick r:id="rId21" action="ppaction://hlinkfile"/>
              </a:rPr>
              <a:t>Familial emphysema</a:t>
            </a:r>
            <a:r>
              <a:rPr lang="en-US" dirty="0" smtClean="0">
                <a:solidFill>
                  <a:schemeClr val="bg1"/>
                </a:solidFill>
              </a:rPr>
              <a:t> - blue skin</a:t>
            </a:r>
          </a:p>
          <a:p>
            <a:r>
              <a:rPr lang="en-US" dirty="0" smtClean="0">
                <a:solidFill>
                  <a:schemeClr val="bg1"/>
                </a:solidFill>
                <a:hlinkClick r:id="rId22" action="ppaction://hlinkfile"/>
              </a:rPr>
              <a:t>Familial interstitial fibrosis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23" action="ppaction://hlinkfile"/>
              </a:rPr>
              <a:t>Farmer's lung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24" action="ppaction://hlinkfile"/>
              </a:rPr>
              <a:t>Fibrosing</a:t>
            </a:r>
            <a:r>
              <a:rPr lang="en-US" dirty="0" smtClean="0">
                <a:solidFill>
                  <a:schemeClr val="bg1"/>
                </a:solidFill>
                <a:hlinkClick r:id="rId24" action="ppaction://hlinkfile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hlinkClick r:id="rId24" action="ppaction://hlinkfile"/>
              </a:rPr>
              <a:t>alveolitis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25" action="ppaction://hlinkfile"/>
              </a:rPr>
              <a:t>Grand mal epilepsy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26" action="ppaction://hlinkfile"/>
              </a:rPr>
              <a:t>Grand mal seizures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10600" cy="6629400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 smtClean="0"/>
              <a:t>Haemoglobin</a:t>
            </a:r>
            <a:r>
              <a:rPr lang="en-US" dirty="0" smtClean="0"/>
              <a:t> M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2" action="ppaction://hlinkfile"/>
              </a:rPr>
              <a:t>Hamman</a:t>
            </a:r>
            <a:r>
              <a:rPr lang="en-US" dirty="0" smtClean="0">
                <a:solidFill>
                  <a:schemeClr val="bg1"/>
                </a:solidFill>
                <a:hlinkClick r:id="rId2" action="ppaction://hlinkfile"/>
              </a:rPr>
              <a:t>-Rich syndrome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3" action="ppaction://hlinkfile"/>
              </a:rPr>
              <a:t>Heart attack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4" action="ppaction://hlinkfile"/>
              </a:rPr>
              <a:t>Heart failure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  <a:hlinkClick r:id="rId5" action="ppaction://hlinkfile"/>
              </a:rPr>
              <a:t>Hemangiomatosis</a:t>
            </a:r>
            <a:r>
              <a:rPr lang="en-US" dirty="0" smtClean="0">
                <a:solidFill>
                  <a:schemeClr val="bg1"/>
                </a:solidFill>
                <a:hlinkClick r:id="rId5" action="ppaction://hlinkfile"/>
              </a:rPr>
              <a:t>, familial pulmonary capillary</a:t>
            </a:r>
            <a:r>
              <a:rPr lang="en-US" dirty="0" smtClean="0">
                <a:solidFill>
                  <a:schemeClr val="bg1"/>
                </a:solidFill>
              </a:rPr>
              <a:t> - bluish skin</a:t>
            </a:r>
          </a:p>
          <a:p>
            <a:r>
              <a:rPr lang="en-US" dirty="0" smtClean="0">
                <a:solidFill>
                  <a:schemeClr val="bg1"/>
                </a:solidFill>
                <a:hlinkClick r:id="rId6" action="ppaction://hlinkfile"/>
              </a:rPr>
              <a:t>Heroin overdose</a:t>
            </a:r>
            <a:r>
              <a:rPr lang="en-US" dirty="0" smtClean="0">
                <a:solidFill>
                  <a:schemeClr val="bg1"/>
                </a:solidFill>
              </a:rPr>
              <a:t> - bluish skin</a:t>
            </a:r>
          </a:p>
          <a:p>
            <a:r>
              <a:rPr lang="en-US" dirty="0" smtClean="0">
                <a:solidFill>
                  <a:schemeClr val="bg1"/>
                </a:solidFill>
                <a:hlinkClick r:id="rId7" action="ppaction://hlinkfile"/>
              </a:rPr>
              <a:t>Herring poisoning (</a:t>
            </a:r>
            <a:r>
              <a:rPr lang="en-US" dirty="0" err="1" smtClean="0">
                <a:solidFill>
                  <a:schemeClr val="bg1"/>
                </a:solidFill>
                <a:hlinkClick r:id="rId7" action="ppaction://hlinkfile"/>
              </a:rPr>
              <a:t>clupeotoxin</a:t>
            </a:r>
            <a:r>
              <a:rPr lang="en-US" dirty="0" smtClean="0">
                <a:solidFill>
                  <a:schemeClr val="bg1"/>
                </a:solidFill>
                <a:hlinkClick r:id="rId7" action="ppaction://hlinkfile"/>
              </a:rPr>
              <a:t>)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8" action="ppaction://hlinkfile"/>
              </a:rPr>
              <a:t>HMG-</a:t>
            </a:r>
            <a:r>
              <a:rPr lang="en-US" dirty="0" err="1" smtClean="0">
                <a:solidFill>
                  <a:schemeClr val="bg1"/>
                </a:solidFill>
                <a:hlinkClick r:id="rId8" action="ppaction://hlinkfile"/>
              </a:rPr>
              <a:t>CoA</a:t>
            </a:r>
            <a:r>
              <a:rPr lang="en-US" dirty="0" smtClean="0">
                <a:solidFill>
                  <a:schemeClr val="bg1"/>
                </a:solidFill>
                <a:hlinkClick r:id="rId8" action="ppaction://hlinkfile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hlinkClick r:id="rId8" action="ppaction://hlinkfile"/>
              </a:rPr>
              <a:t>lyase</a:t>
            </a:r>
            <a:r>
              <a:rPr lang="en-US" dirty="0" smtClean="0">
                <a:solidFill>
                  <a:schemeClr val="bg1"/>
                </a:solidFill>
                <a:hlinkClick r:id="rId8" action="ppaction://hlinkfile"/>
              </a:rPr>
              <a:t> deficiency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9" action="ppaction://hlinkfile"/>
              </a:rPr>
              <a:t>Hydrocodone</a:t>
            </a:r>
            <a:r>
              <a:rPr lang="en-US" dirty="0" smtClean="0">
                <a:solidFill>
                  <a:schemeClr val="bg1"/>
                </a:solidFill>
                <a:hlinkClick r:id="rId9" action="ppaction://hlinkfile"/>
              </a:rPr>
              <a:t> overdose</a:t>
            </a:r>
            <a:r>
              <a:rPr lang="en-US" dirty="0" smtClean="0">
                <a:solidFill>
                  <a:schemeClr val="bg1"/>
                </a:solidFill>
              </a:rPr>
              <a:t> - bluish skin</a:t>
            </a:r>
          </a:p>
          <a:p>
            <a:r>
              <a:rPr lang="en-US" dirty="0" smtClean="0">
                <a:solidFill>
                  <a:schemeClr val="bg1"/>
                </a:solidFill>
                <a:hlinkClick r:id="rId10" action="ppaction://hlinkfile"/>
              </a:rPr>
              <a:t>Hydrogen sulfide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  <a:hlinkClick r:id="rId11" action="ppaction://hlinkfile"/>
              </a:rPr>
              <a:t>Hyperekplexia</a:t>
            </a:r>
            <a:r>
              <a:rPr lang="en-US" dirty="0" smtClean="0">
                <a:solidFill>
                  <a:schemeClr val="bg1"/>
                </a:solidFill>
                <a:hlinkClick r:id="rId11" action="ppaction://hlinkfile"/>
              </a:rPr>
              <a:t> and epilepsy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2" action="ppaction://hlinkfile"/>
              </a:rPr>
              <a:t>Iatrogenic </a:t>
            </a:r>
            <a:r>
              <a:rPr lang="en-US" dirty="0" err="1" smtClean="0">
                <a:solidFill>
                  <a:schemeClr val="bg1"/>
                </a:solidFill>
                <a:hlinkClick r:id="rId12" action="ppaction://hlinkfile"/>
              </a:rPr>
              <a:t>pneumothorax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3" action="ppaction://hlinkfile"/>
              </a:rPr>
              <a:t>Idiopathic diffuse interstitial fibrosis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4" action="ppaction://hlinkfile"/>
              </a:rPr>
              <a:t>Idiopathic pulmonary hypertension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5" action="ppaction://hlinkfile"/>
              </a:rPr>
              <a:t>Idiopathic </a:t>
            </a:r>
            <a:r>
              <a:rPr lang="en-US" dirty="0" err="1" smtClean="0">
                <a:solidFill>
                  <a:schemeClr val="bg1"/>
                </a:solidFill>
                <a:hlinkClick r:id="rId15" action="ppaction://hlinkfile"/>
              </a:rPr>
              <a:t>subglottic</a:t>
            </a:r>
            <a:r>
              <a:rPr lang="en-US" dirty="0" smtClean="0">
                <a:solidFill>
                  <a:schemeClr val="bg1"/>
                </a:solidFill>
                <a:hlinkClick r:id="rId15" action="ppaction://hlinkfile"/>
              </a:rPr>
              <a:t> tracheal </a:t>
            </a:r>
            <a:r>
              <a:rPr lang="en-US" dirty="0" err="1" smtClean="0">
                <a:solidFill>
                  <a:schemeClr val="bg1"/>
                </a:solidFill>
                <a:hlinkClick r:id="rId15" action="ppaction://hlinkfile"/>
              </a:rPr>
              <a:t>stenosis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6" action="ppaction://hlinkfile"/>
              </a:rPr>
              <a:t>Infantile apnea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Inhaled foreign body</a:t>
            </a:r>
          </a:p>
          <a:p>
            <a:r>
              <a:rPr lang="en-US" dirty="0" smtClean="0">
                <a:solidFill>
                  <a:schemeClr val="bg1"/>
                </a:solidFill>
                <a:hlinkClick r:id="rId17" action="ppaction://hlinkfile"/>
              </a:rPr>
              <a:t>Insect sting allergies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8" action="ppaction://hlinkfile"/>
              </a:rPr>
              <a:t>Iron poisoning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9" action="ppaction://hlinkfile"/>
              </a:rPr>
              <a:t>Isaacs syndrome</a:t>
            </a:r>
            <a:r>
              <a:rPr lang="en-US" dirty="0" smtClean="0">
                <a:solidFill>
                  <a:schemeClr val="bg1"/>
                </a:solidFill>
              </a:rPr>
              <a:t> - cyanotic episodes</a:t>
            </a:r>
          </a:p>
          <a:p>
            <a:r>
              <a:rPr lang="en-US" dirty="0" smtClean="0">
                <a:solidFill>
                  <a:schemeClr val="bg1"/>
                </a:solidFill>
                <a:hlinkClick r:id="rId20" action="ppaction://hlinkfile"/>
              </a:rPr>
              <a:t>Ischemic heart disease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>
            <a:normAutofit fontScale="47500" lnSpcReduction="20000"/>
          </a:bodyPr>
          <a:lstStyle/>
          <a:p>
            <a:r>
              <a:rPr lang="en-US" dirty="0" err="1" smtClean="0">
                <a:solidFill>
                  <a:schemeClr val="bg1"/>
                </a:solidFill>
                <a:hlinkClick r:id="rId2" action="ppaction://hlinkfile"/>
              </a:rPr>
              <a:t>Ivemark</a:t>
            </a:r>
            <a:r>
              <a:rPr lang="en-US" dirty="0" smtClean="0">
                <a:solidFill>
                  <a:schemeClr val="bg1"/>
                </a:solidFill>
                <a:hlinkClick r:id="rId2" action="ppaction://hlinkfile"/>
              </a:rPr>
              <a:t> Syndrome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3" action="ppaction://hlinkfile"/>
              </a:rPr>
              <a:t>Jervell</a:t>
            </a:r>
            <a:r>
              <a:rPr lang="en-US" dirty="0" smtClean="0">
                <a:solidFill>
                  <a:schemeClr val="bg1"/>
                </a:solidFill>
                <a:hlinkClick r:id="rId3" action="ppaction://hlinkfile"/>
              </a:rPr>
              <a:t> and Lange-Nielsen Syndrome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4" action="ppaction://hlinkfile"/>
              </a:rPr>
              <a:t>Kugel-Stoloff</a:t>
            </a:r>
            <a:r>
              <a:rPr lang="en-US" dirty="0" smtClean="0">
                <a:solidFill>
                  <a:schemeClr val="bg1"/>
                </a:solidFill>
                <a:hlinkClick r:id="rId4" action="ppaction://hlinkfile"/>
              </a:rPr>
              <a:t> syndrome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5" action="ppaction://hlinkfile"/>
              </a:rPr>
              <a:t>Lantana poisoning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6" action="ppaction://hlinkfile"/>
              </a:rPr>
              <a:t>Laryngeal cleft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7" action="ppaction://hlinkfile"/>
              </a:rPr>
              <a:t>Laryngeal </a:t>
            </a:r>
            <a:r>
              <a:rPr lang="en-US" dirty="0" err="1" smtClean="0">
                <a:solidFill>
                  <a:schemeClr val="bg1"/>
                </a:solidFill>
                <a:hlinkClick r:id="rId7" action="ppaction://hlinkfile"/>
              </a:rPr>
              <a:t>oedema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  <a:hlinkClick r:id="rId8" action="ppaction://hlinkfile"/>
              </a:rPr>
              <a:t>Larynx obstruction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  <a:hlinkClick r:id="rId9" action="ppaction://hlinkfile"/>
              </a:rPr>
              <a:t>Left heart failure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  <a:hlinkClick r:id="rId10" action="ppaction://hlinkfile"/>
              </a:rPr>
              <a:t>Left ventricular failure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  <a:hlinkClick r:id="rId11" action="ppaction://hlinkfile"/>
              </a:rPr>
              <a:t>Legionella</a:t>
            </a:r>
            <a:r>
              <a:rPr lang="en-US" dirty="0" smtClean="0">
                <a:solidFill>
                  <a:schemeClr val="bg1"/>
                </a:solidFill>
                <a:hlinkClick r:id="rId11" action="ppaction://hlinkfile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hlinkClick r:id="rId11" action="ppaction://hlinkfile"/>
              </a:rPr>
              <a:t>adelaidensis</a:t>
            </a:r>
            <a:r>
              <a:rPr lang="en-US" dirty="0" smtClean="0">
                <a:solidFill>
                  <a:schemeClr val="bg1"/>
                </a:solidFill>
                <a:hlinkClick r:id="rId11" action="ppaction://hlinkfile"/>
              </a:rPr>
              <a:t> infection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12" action="ppaction://hlinkfile"/>
              </a:rPr>
              <a:t>Legionella</a:t>
            </a:r>
            <a:r>
              <a:rPr lang="en-US" dirty="0" smtClean="0">
                <a:solidFill>
                  <a:schemeClr val="bg1"/>
                </a:solidFill>
                <a:hlinkClick r:id="rId12" action="ppaction://hlinkfile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hlinkClick r:id="rId12" action="ppaction://hlinkfile"/>
              </a:rPr>
              <a:t>anisa</a:t>
            </a:r>
            <a:r>
              <a:rPr lang="en-US" dirty="0" smtClean="0">
                <a:solidFill>
                  <a:schemeClr val="bg1"/>
                </a:solidFill>
                <a:hlinkClick r:id="rId12" action="ppaction://hlinkfile"/>
              </a:rPr>
              <a:t> infection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13" action="ppaction://hlinkfile"/>
              </a:rPr>
              <a:t>Legionella</a:t>
            </a:r>
            <a:r>
              <a:rPr lang="en-US" dirty="0" smtClean="0">
                <a:solidFill>
                  <a:schemeClr val="bg1"/>
                </a:solidFill>
                <a:hlinkClick r:id="rId13" action="ppaction://hlinkfile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hlinkClick r:id="rId13" action="ppaction://hlinkfile"/>
              </a:rPr>
              <a:t>beliardensis</a:t>
            </a:r>
            <a:r>
              <a:rPr lang="en-US" dirty="0" smtClean="0">
                <a:solidFill>
                  <a:schemeClr val="bg1"/>
                </a:solidFill>
                <a:hlinkClick r:id="rId13" action="ppaction://hlinkfile"/>
              </a:rPr>
              <a:t> infection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14" action="ppaction://hlinkfile"/>
              </a:rPr>
              <a:t>Legionella</a:t>
            </a:r>
            <a:r>
              <a:rPr lang="en-US" dirty="0" smtClean="0">
                <a:solidFill>
                  <a:schemeClr val="bg1"/>
                </a:solidFill>
                <a:hlinkClick r:id="rId14" action="ppaction://hlinkfile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hlinkClick r:id="rId14" action="ppaction://hlinkfile"/>
              </a:rPr>
              <a:t>birminghamensis</a:t>
            </a:r>
            <a:r>
              <a:rPr lang="en-US" dirty="0" smtClean="0">
                <a:solidFill>
                  <a:schemeClr val="bg1"/>
                </a:solidFill>
                <a:hlinkClick r:id="rId14" action="ppaction://hlinkfile"/>
              </a:rPr>
              <a:t> infection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15" action="ppaction://hlinkfile"/>
              </a:rPr>
              <a:t>Legionella</a:t>
            </a:r>
            <a:r>
              <a:rPr lang="en-US" dirty="0" smtClean="0">
                <a:solidFill>
                  <a:schemeClr val="bg1"/>
                </a:solidFill>
                <a:hlinkClick r:id="rId15" action="ppaction://hlinkfile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hlinkClick r:id="rId15" action="ppaction://hlinkfile"/>
              </a:rPr>
              <a:t>bozemanii</a:t>
            </a:r>
            <a:r>
              <a:rPr lang="en-US" dirty="0" smtClean="0">
                <a:solidFill>
                  <a:schemeClr val="bg1"/>
                </a:solidFill>
                <a:hlinkClick r:id="rId15" action="ppaction://hlinkfile"/>
              </a:rPr>
              <a:t> infection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16" action="ppaction://hlinkfile"/>
              </a:rPr>
              <a:t>Legionella</a:t>
            </a:r>
            <a:r>
              <a:rPr lang="en-US" dirty="0" smtClean="0">
                <a:solidFill>
                  <a:schemeClr val="bg1"/>
                </a:solidFill>
                <a:hlinkClick r:id="rId16" action="ppaction://hlinkfile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hlinkClick r:id="rId16" action="ppaction://hlinkfile"/>
              </a:rPr>
              <a:t>bruneiensis</a:t>
            </a:r>
            <a:r>
              <a:rPr lang="en-US" dirty="0" smtClean="0">
                <a:solidFill>
                  <a:schemeClr val="bg1"/>
                </a:solidFill>
                <a:hlinkClick r:id="rId16" action="ppaction://hlinkfile"/>
              </a:rPr>
              <a:t> infection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17" action="ppaction://hlinkfile"/>
              </a:rPr>
              <a:t>Legionella</a:t>
            </a:r>
            <a:r>
              <a:rPr lang="en-US" dirty="0" smtClean="0">
                <a:solidFill>
                  <a:schemeClr val="bg1"/>
                </a:solidFill>
                <a:hlinkClick r:id="rId17" action="ppaction://hlinkfile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hlinkClick r:id="rId17" action="ppaction://hlinkfile"/>
              </a:rPr>
              <a:t>brunensis</a:t>
            </a:r>
            <a:r>
              <a:rPr lang="en-US" dirty="0" smtClean="0">
                <a:solidFill>
                  <a:schemeClr val="bg1"/>
                </a:solidFill>
                <a:hlinkClick r:id="rId17" action="ppaction://hlinkfile"/>
              </a:rPr>
              <a:t> infection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18" action="ppaction://hlinkfile"/>
              </a:rPr>
              <a:t>Legionella</a:t>
            </a:r>
            <a:r>
              <a:rPr lang="en-US" dirty="0" smtClean="0">
                <a:solidFill>
                  <a:schemeClr val="bg1"/>
                </a:solidFill>
                <a:hlinkClick r:id="rId18" action="ppaction://hlinkfile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hlinkClick r:id="rId18" action="ppaction://hlinkfile"/>
              </a:rPr>
              <a:t>busanensis</a:t>
            </a:r>
            <a:r>
              <a:rPr lang="en-US" dirty="0" smtClean="0">
                <a:solidFill>
                  <a:schemeClr val="bg1"/>
                </a:solidFill>
                <a:hlinkClick r:id="rId18" action="ppaction://hlinkfile"/>
              </a:rPr>
              <a:t> infection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19" action="ppaction://hlinkfile"/>
              </a:rPr>
              <a:t>Legionella</a:t>
            </a:r>
            <a:r>
              <a:rPr lang="en-US" dirty="0" smtClean="0">
                <a:solidFill>
                  <a:schemeClr val="bg1"/>
                </a:solidFill>
                <a:hlinkClick r:id="rId19" action="ppaction://hlinkfile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hlinkClick r:id="rId19" action="ppaction://hlinkfile"/>
              </a:rPr>
              <a:t>cherrii</a:t>
            </a:r>
            <a:r>
              <a:rPr lang="en-US" dirty="0" smtClean="0">
                <a:solidFill>
                  <a:schemeClr val="bg1"/>
                </a:solidFill>
                <a:hlinkClick r:id="rId19" action="ppaction://hlinkfile"/>
              </a:rPr>
              <a:t> infection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20" action="ppaction://hlinkfile"/>
              </a:rPr>
              <a:t>Legionella</a:t>
            </a:r>
            <a:r>
              <a:rPr lang="en-US" dirty="0" smtClean="0">
                <a:solidFill>
                  <a:schemeClr val="bg1"/>
                </a:solidFill>
                <a:hlinkClick r:id="rId20" action="ppaction://hlinkfile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hlinkClick r:id="rId20" action="ppaction://hlinkfile"/>
              </a:rPr>
              <a:t>cincinnatiensis</a:t>
            </a:r>
            <a:r>
              <a:rPr lang="en-US" dirty="0" smtClean="0">
                <a:solidFill>
                  <a:schemeClr val="bg1"/>
                </a:solidFill>
                <a:hlinkClick r:id="rId20" action="ppaction://hlinkfile"/>
              </a:rPr>
              <a:t> infection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21" action="ppaction://hlinkfile"/>
              </a:rPr>
              <a:t>Legionella</a:t>
            </a:r>
            <a:r>
              <a:rPr lang="en-US" dirty="0" smtClean="0">
                <a:solidFill>
                  <a:schemeClr val="bg1"/>
                </a:solidFill>
                <a:hlinkClick r:id="rId21" action="ppaction://hlinkfile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hlinkClick r:id="rId21" action="ppaction://hlinkfile"/>
              </a:rPr>
              <a:t>donaldsonii</a:t>
            </a:r>
            <a:r>
              <a:rPr lang="en-US" dirty="0" smtClean="0">
                <a:solidFill>
                  <a:schemeClr val="bg1"/>
                </a:solidFill>
                <a:hlinkClick r:id="rId21" action="ppaction://hlinkfile"/>
              </a:rPr>
              <a:t> infection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22" action="ppaction://hlinkfile"/>
              </a:rPr>
              <a:t>Legionella</a:t>
            </a:r>
            <a:r>
              <a:rPr lang="en-US" dirty="0" smtClean="0">
                <a:solidFill>
                  <a:schemeClr val="bg1"/>
                </a:solidFill>
                <a:hlinkClick r:id="rId22" action="ppaction://hlinkfile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hlinkClick r:id="rId22" action="ppaction://hlinkfile"/>
              </a:rPr>
              <a:t>donaldsonil</a:t>
            </a:r>
            <a:r>
              <a:rPr lang="en-US" dirty="0" smtClean="0">
                <a:solidFill>
                  <a:schemeClr val="bg1"/>
                </a:solidFill>
                <a:hlinkClick r:id="rId22" action="ppaction://hlinkfile"/>
              </a:rPr>
              <a:t> infection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23" action="ppaction://hlinkfile"/>
              </a:rPr>
              <a:t>Legionella</a:t>
            </a:r>
            <a:r>
              <a:rPr lang="en-US" dirty="0" smtClean="0">
                <a:solidFill>
                  <a:schemeClr val="bg1"/>
                </a:solidFill>
                <a:hlinkClick r:id="rId23" action="ppaction://hlinkfile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hlinkClick r:id="rId23" action="ppaction://hlinkfile"/>
              </a:rPr>
              <a:t>drancourtii</a:t>
            </a:r>
            <a:r>
              <a:rPr lang="en-US" dirty="0" smtClean="0">
                <a:solidFill>
                  <a:schemeClr val="bg1"/>
                </a:solidFill>
                <a:hlinkClick r:id="rId23" action="ppaction://hlinkfile"/>
              </a:rPr>
              <a:t> infection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24" action="ppaction://hlinkfile"/>
              </a:rPr>
              <a:t>Legionella</a:t>
            </a:r>
            <a:r>
              <a:rPr lang="en-US" dirty="0" smtClean="0">
                <a:solidFill>
                  <a:schemeClr val="bg1"/>
                </a:solidFill>
                <a:hlinkClick r:id="rId24" action="ppaction://hlinkfile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hlinkClick r:id="rId24" action="ppaction://hlinkfile"/>
              </a:rPr>
              <a:t>drozanskii</a:t>
            </a:r>
            <a:r>
              <a:rPr lang="en-US" dirty="0" smtClean="0">
                <a:solidFill>
                  <a:schemeClr val="bg1"/>
                </a:solidFill>
                <a:hlinkClick r:id="rId24" action="ppaction://hlinkfile"/>
              </a:rPr>
              <a:t> infection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25" action="ppaction://hlinkfile"/>
              </a:rPr>
              <a:t>Legionella</a:t>
            </a:r>
            <a:r>
              <a:rPr lang="en-US" dirty="0" smtClean="0">
                <a:solidFill>
                  <a:schemeClr val="bg1"/>
                </a:solidFill>
                <a:hlinkClick r:id="rId25" action="ppaction://hlinkfile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hlinkClick r:id="rId25" action="ppaction://hlinkfile"/>
              </a:rPr>
              <a:t>dumofii</a:t>
            </a:r>
            <a:r>
              <a:rPr lang="en-US" dirty="0" smtClean="0">
                <a:solidFill>
                  <a:schemeClr val="bg1"/>
                </a:solidFill>
                <a:hlinkClick r:id="rId25" action="ppaction://hlinkfile"/>
              </a:rPr>
              <a:t> infection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26" action="ppaction://hlinkfile"/>
              </a:rPr>
              <a:t>Legionella</a:t>
            </a:r>
            <a:r>
              <a:rPr lang="en-US" dirty="0" smtClean="0">
                <a:solidFill>
                  <a:schemeClr val="bg1"/>
                </a:solidFill>
                <a:hlinkClick r:id="rId26" action="ppaction://hlinkfile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hlinkClick r:id="rId26" action="ppaction://hlinkfile"/>
              </a:rPr>
              <a:t>erythra</a:t>
            </a:r>
            <a:r>
              <a:rPr lang="en-US" dirty="0" smtClean="0">
                <a:solidFill>
                  <a:schemeClr val="bg1"/>
                </a:solidFill>
                <a:hlinkClick r:id="rId26" action="ppaction://hlinkfile"/>
              </a:rPr>
              <a:t> infection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27" action="ppaction://hlinkfile"/>
              </a:rPr>
              <a:t>Legionella</a:t>
            </a:r>
            <a:r>
              <a:rPr lang="en-US" dirty="0" smtClean="0">
                <a:solidFill>
                  <a:schemeClr val="bg1"/>
                </a:solidFill>
                <a:hlinkClick r:id="rId27" action="ppaction://hlinkfile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hlinkClick r:id="rId27" action="ppaction://hlinkfile"/>
              </a:rPr>
              <a:t>fairfieldensis</a:t>
            </a:r>
            <a:r>
              <a:rPr lang="en-US" dirty="0" smtClean="0">
                <a:solidFill>
                  <a:schemeClr val="bg1"/>
                </a:solidFill>
                <a:hlinkClick r:id="rId27" action="ppaction://hlinkfile"/>
              </a:rPr>
              <a:t> infection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458200" cy="6477000"/>
          </a:xfrm>
        </p:spPr>
        <p:txBody>
          <a:bodyPr>
            <a:normAutofit fontScale="47500" lnSpcReduction="20000"/>
          </a:bodyPr>
          <a:lstStyle/>
          <a:p>
            <a:r>
              <a:rPr lang="en-US" dirty="0" err="1" smtClean="0">
                <a:solidFill>
                  <a:schemeClr val="bg1"/>
                </a:solidFill>
                <a:hlinkClick r:id="rId2" action="ppaction://hlinkfile"/>
              </a:rPr>
              <a:t>Legionella</a:t>
            </a:r>
            <a:r>
              <a:rPr lang="en-US" dirty="0" smtClean="0">
                <a:solidFill>
                  <a:schemeClr val="bg1"/>
                </a:solidFill>
                <a:hlinkClick r:id="rId2" action="ppaction://hlinkfile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hlinkClick r:id="rId2" action="ppaction://hlinkfile"/>
              </a:rPr>
              <a:t>tauriensis</a:t>
            </a:r>
            <a:r>
              <a:rPr lang="en-US" dirty="0" smtClean="0">
                <a:solidFill>
                  <a:schemeClr val="bg1"/>
                </a:solidFill>
                <a:hlinkClick r:id="rId2" action="ppaction://hlinkfile"/>
              </a:rPr>
              <a:t> infection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3" action="ppaction://hlinkfile"/>
              </a:rPr>
              <a:t>Legionella</a:t>
            </a:r>
            <a:r>
              <a:rPr lang="en-US" dirty="0" smtClean="0">
                <a:solidFill>
                  <a:schemeClr val="bg1"/>
                </a:solidFill>
                <a:hlinkClick r:id="rId3" action="ppaction://hlinkfile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hlinkClick r:id="rId3" action="ppaction://hlinkfile"/>
              </a:rPr>
              <a:t>tusconensis</a:t>
            </a:r>
            <a:r>
              <a:rPr lang="en-US" dirty="0" smtClean="0">
                <a:solidFill>
                  <a:schemeClr val="bg1"/>
                </a:solidFill>
                <a:hlinkClick r:id="rId3" action="ppaction://hlinkfile"/>
              </a:rPr>
              <a:t> infection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4" action="ppaction://hlinkfile"/>
              </a:rPr>
              <a:t>Legionella</a:t>
            </a:r>
            <a:r>
              <a:rPr lang="en-US" dirty="0" smtClean="0">
                <a:solidFill>
                  <a:schemeClr val="bg1"/>
                </a:solidFill>
                <a:hlinkClick r:id="rId4" action="ppaction://hlinkfile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hlinkClick r:id="rId4" action="ppaction://hlinkfile"/>
              </a:rPr>
              <a:t>wadsorthii</a:t>
            </a:r>
            <a:r>
              <a:rPr lang="en-US" dirty="0" smtClean="0">
                <a:solidFill>
                  <a:schemeClr val="bg1"/>
                </a:solidFill>
                <a:hlinkClick r:id="rId4" action="ppaction://hlinkfile"/>
              </a:rPr>
              <a:t> infection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5" action="ppaction://hlinkfile"/>
              </a:rPr>
              <a:t>Legionella</a:t>
            </a:r>
            <a:r>
              <a:rPr lang="en-US" dirty="0" smtClean="0">
                <a:solidFill>
                  <a:schemeClr val="bg1"/>
                </a:solidFill>
                <a:hlinkClick r:id="rId5" action="ppaction://hlinkfile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hlinkClick r:id="rId5" action="ppaction://hlinkfile"/>
              </a:rPr>
              <a:t>wadsworthii</a:t>
            </a:r>
            <a:r>
              <a:rPr lang="en-US" dirty="0" smtClean="0">
                <a:solidFill>
                  <a:schemeClr val="bg1"/>
                </a:solidFill>
                <a:hlinkClick r:id="rId5" action="ppaction://hlinkfile"/>
              </a:rPr>
              <a:t> infection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6" action="ppaction://hlinkfile"/>
              </a:rPr>
              <a:t>Legionella</a:t>
            </a:r>
            <a:r>
              <a:rPr lang="en-US" dirty="0" smtClean="0">
                <a:solidFill>
                  <a:schemeClr val="bg1"/>
                </a:solidFill>
                <a:hlinkClick r:id="rId6" action="ppaction://hlinkfile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hlinkClick r:id="rId6" action="ppaction://hlinkfile"/>
              </a:rPr>
              <a:t>waltersii</a:t>
            </a:r>
            <a:r>
              <a:rPr lang="en-US" dirty="0" smtClean="0">
                <a:solidFill>
                  <a:schemeClr val="bg1"/>
                </a:solidFill>
                <a:hlinkClick r:id="rId6" action="ppaction://hlinkfile"/>
              </a:rPr>
              <a:t> infection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7" action="ppaction://hlinkfile"/>
              </a:rPr>
              <a:t>Legionella</a:t>
            </a:r>
            <a:r>
              <a:rPr lang="en-US" dirty="0" smtClean="0">
                <a:solidFill>
                  <a:schemeClr val="bg1"/>
                </a:solidFill>
                <a:hlinkClick r:id="rId7" action="ppaction://hlinkfile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hlinkClick r:id="rId7" action="ppaction://hlinkfile"/>
              </a:rPr>
              <a:t>worsliensis</a:t>
            </a:r>
            <a:r>
              <a:rPr lang="en-US" dirty="0" smtClean="0">
                <a:solidFill>
                  <a:schemeClr val="bg1"/>
                </a:solidFill>
                <a:hlinkClick r:id="rId7" action="ppaction://hlinkfile"/>
              </a:rPr>
              <a:t> infection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8" action="ppaction://hlinkfile"/>
              </a:rPr>
              <a:t>Legionella</a:t>
            </a:r>
            <a:r>
              <a:rPr lang="en-US" dirty="0" smtClean="0">
                <a:solidFill>
                  <a:schemeClr val="bg1"/>
                </a:solidFill>
                <a:hlinkClick r:id="rId8" action="ppaction://hlinkfile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hlinkClick r:id="rId8" action="ppaction://hlinkfile"/>
              </a:rPr>
              <a:t>yabuuchiae</a:t>
            </a:r>
            <a:r>
              <a:rPr lang="en-US" dirty="0" smtClean="0">
                <a:solidFill>
                  <a:schemeClr val="bg1"/>
                </a:solidFill>
                <a:hlinkClick r:id="rId8" action="ppaction://hlinkfile"/>
              </a:rPr>
              <a:t> infection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9" action="ppaction://hlinkfile"/>
              </a:rPr>
              <a:t>Lethal </a:t>
            </a:r>
            <a:r>
              <a:rPr lang="en-US" dirty="0" err="1" smtClean="0">
                <a:solidFill>
                  <a:schemeClr val="bg1"/>
                </a:solidFill>
                <a:hlinkClick r:id="rId9" action="ppaction://hlinkfile"/>
              </a:rPr>
              <a:t>chondrodysplasia</a:t>
            </a:r>
            <a:r>
              <a:rPr lang="en-US" dirty="0" smtClean="0">
                <a:solidFill>
                  <a:schemeClr val="bg1"/>
                </a:solidFill>
                <a:hlinkClick r:id="rId9" action="ppaction://hlinkfile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hlinkClick r:id="rId9" action="ppaction://hlinkfile"/>
              </a:rPr>
              <a:t>Moerman</a:t>
            </a:r>
            <a:r>
              <a:rPr lang="en-US" dirty="0" smtClean="0">
                <a:solidFill>
                  <a:schemeClr val="bg1"/>
                </a:solidFill>
                <a:hlinkClick r:id="rId9" action="ppaction://hlinkfile"/>
              </a:rPr>
              <a:t> type</a:t>
            </a:r>
            <a:r>
              <a:rPr lang="en-US" dirty="0" smtClean="0">
                <a:solidFill>
                  <a:schemeClr val="bg1"/>
                </a:solidFill>
              </a:rPr>
              <a:t> - cyanotic heart disease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10" action="ppaction://hlinkfile"/>
              </a:rPr>
              <a:t>Levotransposition</a:t>
            </a:r>
            <a:r>
              <a:rPr lang="en-US" dirty="0" smtClean="0">
                <a:solidFill>
                  <a:schemeClr val="bg1"/>
                </a:solidFill>
                <a:hlinkClick r:id="rId10" action="ppaction://hlinkfile"/>
              </a:rPr>
              <a:t> of the great arteries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1" action="ppaction://hlinkfile"/>
              </a:rPr>
              <a:t>Lichen </a:t>
            </a:r>
            <a:r>
              <a:rPr lang="en-US" dirty="0" err="1" smtClean="0">
                <a:solidFill>
                  <a:schemeClr val="bg1"/>
                </a:solidFill>
                <a:hlinkClick r:id="rId11" action="ppaction://hlinkfile"/>
              </a:rPr>
              <a:t>planus</a:t>
            </a:r>
            <a:r>
              <a:rPr lang="en-US" dirty="0" smtClean="0">
                <a:solidFill>
                  <a:schemeClr val="bg1"/>
                </a:solidFill>
              </a:rPr>
              <a:t> - blue areas inside cheeks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2" action="ppaction://hlinkfile"/>
              </a:rPr>
              <a:t>Limb transversal defect -- cardiac anomaly</a:t>
            </a:r>
            <a:r>
              <a:rPr lang="en-US" dirty="0" smtClean="0">
                <a:solidFill>
                  <a:schemeClr val="bg1"/>
                </a:solidFill>
              </a:rPr>
              <a:t> - cyanotic heart disease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13" action="ppaction://hlinkfile"/>
              </a:rPr>
              <a:t>Lissencephaly</a:t>
            </a:r>
            <a:r>
              <a:rPr lang="en-US" dirty="0" smtClean="0">
                <a:solidFill>
                  <a:schemeClr val="bg1"/>
                </a:solidFill>
              </a:rPr>
              <a:t> - cyanotic infant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Local vasoconstriction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Long-standing </a:t>
            </a:r>
            <a:r>
              <a:rPr lang="en-US" dirty="0" err="1" smtClean="0">
                <a:solidFill>
                  <a:schemeClr val="bg1"/>
                </a:solidFill>
              </a:rPr>
              <a:t>hypopnoea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Long-standing sleep </a:t>
            </a:r>
            <a:r>
              <a:rPr lang="en-US" dirty="0" err="1" smtClean="0">
                <a:solidFill>
                  <a:schemeClr val="bg1"/>
                </a:solidFill>
              </a:rPr>
              <a:t>apnoea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  <a:hlinkClick r:id="rId14" action="ppaction://hlinkfile"/>
              </a:rPr>
              <a:t>Lortab</a:t>
            </a:r>
            <a:r>
              <a:rPr lang="en-US" dirty="0" smtClean="0">
                <a:solidFill>
                  <a:schemeClr val="bg1"/>
                </a:solidFill>
                <a:hlinkClick r:id="rId14" action="ppaction://hlinkfile"/>
              </a:rPr>
              <a:t> overdose</a:t>
            </a:r>
            <a:r>
              <a:rPr lang="en-US" dirty="0" smtClean="0">
                <a:solidFill>
                  <a:schemeClr val="bg1"/>
                </a:solidFill>
              </a:rPr>
              <a:t> - bluish skin</a:t>
            </a:r>
          </a:p>
          <a:p>
            <a:r>
              <a:rPr lang="en-US" dirty="0" smtClean="0">
                <a:solidFill>
                  <a:schemeClr val="bg1"/>
                </a:solidFill>
                <a:hlinkClick r:id="rId15" action="ppaction://hlinkfile"/>
              </a:rPr>
              <a:t>Lung cancer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  <a:hlinkClick r:id="rId16" action="ppaction://hlinkfile"/>
              </a:rPr>
              <a:t>Lung diseases</a:t>
            </a:r>
            <a:r>
              <a:rPr lang="en-US" dirty="0" smtClean="0">
                <a:solidFill>
                  <a:schemeClr val="bg1"/>
                </a:solidFill>
              </a:rPr>
              <a:t> - causing </a:t>
            </a:r>
            <a:r>
              <a:rPr lang="en-US" dirty="0" smtClean="0">
                <a:solidFill>
                  <a:schemeClr val="bg1"/>
                </a:solidFill>
                <a:hlinkClick r:id="rId17" action="ppaction://hlinkfile"/>
              </a:rPr>
              <a:t>cyanosis</a:t>
            </a:r>
            <a:r>
              <a:rPr lang="en-US" dirty="0" smtClean="0">
                <a:solidFill>
                  <a:schemeClr val="bg1"/>
                </a:solidFill>
              </a:rPr>
              <a:t> include:</a:t>
            </a:r>
          </a:p>
          <a:p>
            <a:r>
              <a:rPr lang="en-US" dirty="0" smtClean="0">
                <a:solidFill>
                  <a:schemeClr val="bg1"/>
                </a:solidFill>
                <a:hlinkClick r:id="rId18" action="ppaction://hlinkfile"/>
              </a:rPr>
              <a:t>Lung disorders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Lung trauma</a:t>
            </a:r>
          </a:p>
          <a:p>
            <a:r>
              <a:rPr lang="en-US" dirty="0" smtClean="0">
                <a:solidFill>
                  <a:schemeClr val="bg1"/>
                </a:solidFill>
                <a:hlinkClick r:id="rId19" action="ppaction://hlinkfile"/>
              </a:rPr>
              <a:t>Lupus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20" action="ppaction://hlinkfile"/>
              </a:rPr>
              <a:t>Lymphangiomatosis</a:t>
            </a:r>
            <a:r>
              <a:rPr lang="en-US" dirty="0" smtClean="0">
                <a:solidFill>
                  <a:schemeClr val="bg1"/>
                </a:solidFill>
                <a:hlinkClick r:id="rId20" action="ppaction://hlinkfile"/>
              </a:rPr>
              <a:t>, pulmonary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21" action="ppaction://hlinkfile"/>
              </a:rPr>
              <a:t>Marie-Bamberg syndrome</a:t>
            </a:r>
            <a:r>
              <a:rPr lang="en-US" dirty="0" smtClean="0">
                <a:solidFill>
                  <a:schemeClr val="bg1"/>
                </a:solidFill>
              </a:rPr>
              <a:t> - cyanotic nails</a:t>
            </a:r>
          </a:p>
          <a:p>
            <a:r>
              <a:rPr lang="en-US" dirty="0" smtClean="0">
                <a:solidFill>
                  <a:schemeClr val="bg1"/>
                </a:solidFill>
                <a:hlinkClick r:id="rId22" action="ppaction://hlinkfile"/>
              </a:rPr>
              <a:t>Meadows syndrome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23" action="ppaction://hlinkfile"/>
              </a:rPr>
              <a:t>Meconium</a:t>
            </a:r>
            <a:r>
              <a:rPr lang="en-US" dirty="0" smtClean="0">
                <a:solidFill>
                  <a:schemeClr val="bg1"/>
                </a:solidFill>
                <a:hlinkClick r:id="rId23" action="ppaction://hlinkfile"/>
              </a:rPr>
              <a:t> aspiration syndrome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24" action="ppaction://hlinkfile"/>
              </a:rPr>
              <a:t>Melioidosis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25" action="ppaction://hlinkfile"/>
              </a:rPr>
              <a:t>Mendelson</a:t>
            </a:r>
            <a:r>
              <a:rPr lang="en-US" dirty="0" smtClean="0">
                <a:solidFill>
                  <a:schemeClr val="bg1"/>
                </a:solidFill>
                <a:hlinkClick r:id="rId25" action="ppaction://hlinkfile"/>
              </a:rPr>
              <a:t> syndrome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77000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  <a:hlinkClick r:id="rId2" action="ppaction://hlinkfile"/>
              </a:rPr>
              <a:t>Methadone overdose</a:t>
            </a:r>
            <a:r>
              <a:rPr lang="en-US" dirty="0" smtClean="0">
                <a:solidFill>
                  <a:schemeClr val="bg1"/>
                </a:solidFill>
              </a:rPr>
              <a:t> - bluish skin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3" action="ppaction://hlinkfile"/>
              </a:rPr>
              <a:t>Methaemoglobinaemia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  <a:hlinkClick r:id="rId4" action="ppaction://hlinkfile"/>
              </a:rPr>
              <a:t>Methaemoglobinemia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5" action="ppaction://hlinkfile"/>
              </a:rPr>
              <a:t>Methahemoglobinemia</a:t>
            </a:r>
            <a:r>
              <a:rPr lang="en-US" dirty="0" smtClean="0">
                <a:solidFill>
                  <a:schemeClr val="bg1"/>
                </a:solidFill>
              </a:rPr>
              <a:t> - blue nails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3" action="ppaction://hlinkfile"/>
              </a:rPr>
              <a:t>Methemoglobinemia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  <a:hlinkClick r:id="rId6" action="ppaction://hlinkfile"/>
              </a:rPr>
              <a:t>Methemoglobinemia</a:t>
            </a:r>
            <a:r>
              <a:rPr lang="en-US" dirty="0" smtClean="0">
                <a:solidFill>
                  <a:schemeClr val="bg1"/>
                </a:solidFill>
                <a:hlinkClick r:id="rId6" action="ppaction://hlinkfile"/>
              </a:rPr>
              <a:t>, beta-</a:t>
            </a:r>
            <a:r>
              <a:rPr lang="en-US" dirty="0" err="1" smtClean="0">
                <a:solidFill>
                  <a:schemeClr val="bg1"/>
                </a:solidFill>
                <a:hlinkClick r:id="rId6" action="ppaction://hlinkfile"/>
              </a:rPr>
              <a:t>globin</a:t>
            </a:r>
            <a:r>
              <a:rPr lang="en-US" dirty="0" smtClean="0">
                <a:solidFill>
                  <a:schemeClr val="bg1"/>
                </a:solidFill>
                <a:hlinkClick r:id="rId6" action="ppaction://hlinkfile"/>
              </a:rPr>
              <a:t> type</a:t>
            </a:r>
            <a:r>
              <a:rPr lang="en-US" dirty="0" smtClean="0">
                <a:solidFill>
                  <a:schemeClr val="bg1"/>
                </a:solidFill>
              </a:rPr>
              <a:t> - bluish area under fingernails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7" action="ppaction://hlinkfile"/>
              </a:rPr>
              <a:t>Microcephalic</a:t>
            </a:r>
            <a:r>
              <a:rPr lang="en-US" dirty="0" smtClean="0">
                <a:solidFill>
                  <a:schemeClr val="bg1"/>
                </a:solidFill>
                <a:hlinkClick r:id="rId7" action="ppaction://hlinkfile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hlinkClick r:id="rId7" action="ppaction://hlinkfile"/>
              </a:rPr>
              <a:t>osteodysplastic</a:t>
            </a:r>
            <a:r>
              <a:rPr lang="en-US" dirty="0" smtClean="0">
                <a:solidFill>
                  <a:schemeClr val="bg1"/>
                </a:solidFill>
                <a:hlinkClick r:id="rId7" action="ppaction://hlinkfile"/>
              </a:rPr>
              <a:t> primordial dwarfism, type 1</a:t>
            </a:r>
            <a:r>
              <a:rPr lang="en-US" dirty="0" smtClean="0">
                <a:solidFill>
                  <a:schemeClr val="bg1"/>
                </a:solidFill>
              </a:rPr>
              <a:t> - cyanotic attacks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8" action="ppaction://hlinkfile"/>
              </a:rPr>
              <a:t>Microphthalmia</a:t>
            </a:r>
            <a:r>
              <a:rPr lang="en-US" dirty="0" smtClean="0">
                <a:solidFill>
                  <a:schemeClr val="bg1"/>
                </a:solidFill>
                <a:hlinkClick r:id="rId8" action="ppaction://hlinkfile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hlinkClick r:id="rId8" action="ppaction://hlinkfile"/>
              </a:rPr>
              <a:t>syndromic</a:t>
            </a:r>
            <a:r>
              <a:rPr lang="en-US" dirty="0" smtClean="0">
                <a:solidFill>
                  <a:schemeClr val="bg1"/>
                </a:solidFill>
                <a:hlinkClick r:id="rId8" action="ppaction://hlinkfile"/>
              </a:rPr>
              <a:t>, type 9</a:t>
            </a:r>
            <a:r>
              <a:rPr lang="en-US" dirty="0" smtClean="0">
                <a:solidFill>
                  <a:schemeClr val="bg1"/>
                </a:solidFill>
              </a:rPr>
              <a:t> - cyanotic heart disease</a:t>
            </a:r>
          </a:p>
          <a:p>
            <a:r>
              <a:rPr lang="en-US" dirty="0" smtClean="0">
                <a:solidFill>
                  <a:schemeClr val="bg1"/>
                </a:solidFill>
                <a:hlinkClick r:id="rId9" action="ppaction://hlinkfile"/>
              </a:rPr>
              <a:t>Mitral </a:t>
            </a:r>
            <a:r>
              <a:rPr lang="en-US" dirty="0" err="1" smtClean="0">
                <a:solidFill>
                  <a:schemeClr val="bg1"/>
                </a:solidFill>
                <a:hlinkClick r:id="rId9" action="ppaction://hlinkfile"/>
              </a:rPr>
              <a:t>atresia</a:t>
            </a:r>
            <a:r>
              <a:rPr lang="en-US" dirty="0" smtClean="0">
                <a:solidFill>
                  <a:schemeClr val="bg1"/>
                </a:solidFill>
              </a:rPr>
              <a:t> - blue nail beds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0" action="ppaction://hlinkfile"/>
              </a:rPr>
              <a:t>Morphine overdose</a:t>
            </a:r>
            <a:r>
              <a:rPr lang="en-US" dirty="0" smtClean="0">
                <a:solidFill>
                  <a:schemeClr val="bg1"/>
                </a:solidFill>
              </a:rPr>
              <a:t> - bluish skin</a:t>
            </a:r>
          </a:p>
          <a:p>
            <a:r>
              <a:rPr lang="en-US" dirty="0" smtClean="0">
                <a:solidFill>
                  <a:schemeClr val="bg1"/>
                </a:solidFill>
                <a:hlinkClick r:id="rId11" action="ppaction://hlinkfile"/>
              </a:rPr>
              <a:t>Mountain sickness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2" action="ppaction://hlinkfile"/>
              </a:rPr>
              <a:t>Neonatal Respiratory Distress Syndrome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3" action="ppaction://hlinkfile"/>
              </a:rPr>
              <a:t>Neonatal sepsis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14" action="ppaction://hlinkfile"/>
              </a:rPr>
              <a:t>Neuromyotonia</a:t>
            </a:r>
            <a:r>
              <a:rPr lang="en-US" dirty="0" smtClean="0">
                <a:solidFill>
                  <a:schemeClr val="bg1"/>
                </a:solidFill>
              </a:rPr>
              <a:t> - Cyanotic episodes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5" action="ppaction://hlinkfile"/>
              </a:rPr>
              <a:t>Non </a:t>
            </a:r>
            <a:r>
              <a:rPr lang="en-US" dirty="0" err="1" smtClean="0">
                <a:solidFill>
                  <a:schemeClr val="bg1"/>
                </a:solidFill>
                <a:hlinkClick r:id="rId15" action="ppaction://hlinkfile"/>
              </a:rPr>
              <a:t>cardiogenic</a:t>
            </a:r>
            <a:r>
              <a:rPr lang="en-US" dirty="0" smtClean="0">
                <a:solidFill>
                  <a:schemeClr val="bg1"/>
                </a:solidFill>
                <a:hlinkClick r:id="rId15" action="ppaction://hlinkfile"/>
              </a:rPr>
              <a:t> pulmonary </a:t>
            </a:r>
            <a:r>
              <a:rPr lang="en-US" dirty="0" err="1" smtClean="0">
                <a:solidFill>
                  <a:schemeClr val="bg1"/>
                </a:solidFill>
                <a:hlinkClick r:id="rId15" action="ppaction://hlinkfile"/>
              </a:rPr>
              <a:t>oedema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16" action="ppaction://hlinkfile"/>
              </a:rPr>
              <a:t>Nosocomial</a:t>
            </a:r>
            <a:r>
              <a:rPr lang="en-US" dirty="0" smtClean="0">
                <a:solidFill>
                  <a:schemeClr val="bg1"/>
                </a:solidFill>
                <a:hlinkClick r:id="rId16" action="ppaction://hlinkfile"/>
              </a:rPr>
              <a:t> pneumonia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7" action="ppaction://hlinkfile"/>
              </a:rPr>
              <a:t>Organophosphate insecticide poisoning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8" action="ppaction://hlinkfile"/>
              </a:rPr>
              <a:t>Osler-</a:t>
            </a:r>
            <a:r>
              <a:rPr lang="en-US" dirty="0" err="1" smtClean="0">
                <a:solidFill>
                  <a:schemeClr val="bg1"/>
                </a:solidFill>
                <a:hlinkClick r:id="rId18" action="ppaction://hlinkfile"/>
              </a:rPr>
              <a:t>Vaquez</a:t>
            </a:r>
            <a:r>
              <a:rPr lang="en-US" dirty="0" smtClean="0">
                <a:solidFill>
                  <a:schemeClr val="bg1"/>
                </a:solidFill>
                <a:hlinkClick r:id="rId18" action="ppaction://hlinkfile"/>
              </a:rPr>
              <a:t> disease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9" action="ppaction://hlinkfile"/>
              </a:rPr>
              <a:t>Partial </a:t>
            </a:r>
            <a:r>
              <a:rPr lang="en-US" dirty="0" err="1" smtClean="0">
                <a:solidFill>
                  <a:schemeClr val="bg1"/>
                </a:solidFill>
                <a:hlinkClick r:id="rId19" action="ppaction://hlinkfile"/>
              </a:rPr>
              <a:t>atrioventricular</a:t>
            </a:r>
            <a:r>
              <a:rPr lang="en-US" dirty="0" smtClean="0">
                <a:solidFill>
                  <a:schemeClr val="bg1"/>
                </a:solidFill>
                <a:hlinkClick r:id="rId19" action="ppaction://hlinkfile"/>
              </a:rPr>
              <a:t> canal</a:t>
            </a:r>
            <a:r>
              <a:rPr lang="en-US" dirty="0" smtClean="0">
                <a:solidFill>
                  <a:schemeClr val="bg1"/>
                </a:solidFill>
              </a:rPr>
              <a:t> - bluish skin</a:t>
            </a:r>
          </a:p>
          <a:p>
            <a:r>
              <a:rPr lang="en-US" dirty="0" smtClean="0">
                <a:solidFill>
                  <a:schemeClr val="bg1"/>
                </a:solidFill>
                <a:hlinkClick r:id="rId20" action="ppaction://hlinkfile"/>
              </a:rPr>
              <a:t>Patent foramen </a:t>
            </a:r>
            <a:r>
              <a:rPr lang="en-US" dirty="0" err="1" smtClean="0">
                <a:solidFill>
                  <a:schemeClr val="bg1"/>
                </a:solidFill>
                <a:hlinkClick r:id="rId20" action="ppaction://hlinkfile"/>
              </a:rPr>
              <a:t>ovale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  <a:hlinkClick r:id="rId21" action="ppaction://hlinkfile"/>
              </a:rPr>
              <a:t>Peach seed poisoning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22" action="ppaction://hlinkfile"/>
              </a:rPr>
              <a:t>Penetrating chest wound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23" action="ppaction://hlinkfile"/>
              </a:rPr>
              <a:t>Penetrating chest wounds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Peripheral arterial occlusion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77000"/>
          </a:xfrm>
        </p:spPr>
        <p:txBody>
          <a:bodyPr>
            <a:normAutofit fontScale="55000" lnSpcReduction="20000"/>
          </a:bodyPr>
          <a:lstStyle/>
          <a:p>
            <a:r>
              <a:rPr lang="en-US" dirty="0" err="1" smtClean="0">
                <a:solidFill>
                  <a:schemeClr val="bg1"/>
                </a:solidFill>
                <a:hlinkClick r:id="rId2" action="ppaction://hlinkfile"/>
              </a:rPr>
              <a:t>Pickwickian</a:t>
            </a:r>
            <a:r>
              <a:rPr lang="en-US" dirty="0" smtClean="0">
                <a:solidFill>
                  <a:schemeClr val="bg1"/>
                </a:solidFill>
                <a:hlinkClick r:id="rId2" action="ppaction://hlinkfile"/>
              </a:rPr>
              <a:t> syndrome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  <a:hlinkClick r:id="rId3" action="ppaction://hlinkfile"/>
              </a:rPr>
              <a:t>Pierre Robin's sequence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4" action="ppaction://hlinkfile"/>
              </a:rPr>
              <a:t>Plant poisoning -- </a:t>
            </a:r>
            <a:r>
              <a:rPr lang="en-US" dirty="0" err="1" smtClean="0">
                <a:solidFill>
                  <a:schemeClr val="bg1"/>
                </a:solidFill>
                <a:hlinkClick r:id="rId4" action="ppaction://hlinkfile"/>
              </a:rPr>
              <a:t>Amygdalin</a:t>
            </a:r>
            <a:r>
              <a:rPr lang="en-US" dirty="0" smtClean="0">
                <a:solidFill>
                  <a:schemeClr val="bg1"/>
                </a:solidFill>
              </a:rPr>
              <a:t> - bluish skin</a:t>
            </a:r>
          </a:p>
          <a:p>
            <a:r>
              <a:rPr lang="en-US" dirty="0" smtClean="0">
                <a:solidFill>
                  <a:schemeClr val="bg1"/>
                </a:solidFill>
                <a:hlinkClick r:id="rId5" action="ppaction://hlinkfile"/>
              </a:rPr>
              <a:t>Plant poisoning -- </a:t>
            </a:r>
            <a:r>
              <a:rPr lang="en-US" dirty="0" err="1" smtClean="0">
                <a:solidFill>
                  <a:schemeClr val="bg1"/>
                </a:solidFill>
                <a:hlinkClick r:id="rId5" action="ppaction://hlinkfile"/>
              </a:rPr>
              <a:t>Cyanogenic</a:t>
            </a:r>
            <a:r>
              <a:rPr lang="en-US" dirty="0" smtClean="0">
                <a:solidFill>
                  <a:schemeClr val="bg1"/>
                </a:solidFill>
                <a:hlinkClick r:id="rId5" action="ppaction://hlinkfile"/>
              </a:rPr>
              <a:t> glycoside</a:t>
            </a:r>
            <a:r>
              <a:rPr lang="en-US" dirty="0" smtClean="0">
                <a:solidFill>
                  <a:schemeClr val="bg1"/>
                </a:solidFill>
              </a:rPr>
              <a:t> - bluish skin</a:t>
            </a:r>
          </a:p>
          <a:p>
            <a:r>
              <a:rPr lang="en-US" dirty="0" smtClean="0">
                <a:solidFill>
                  <a:schemeClr val="bg1"/>
                </a:solidFill>
                <a:hlinkClick r:id="rId6" action="ppaction://hlinkfile"/>
              </a:rPr>
              <a:t>Plant poisoning -- Hydroquinone</a:t>
            </a:r>
            <a:r>
              <a:rPr lang="en-US" dirty="0" smtClean="0">
                <a:solidFill>
                  <a:schemeClr val="bg1"/>
                </a:solidFill>
              </a:rPr>
              <a:t> - bluish skin</a:t>
            </a:r>
          </a:p>
          <a:p>
            <a:r>
              <a:rPr lang="en-US" dirty="0" smtClean="0">
                <a:solidFill>
                  <a:schemeClr val="bg1"/>
                </a:solidFill>
                <a:hlinkClick r:id="rId7" action="ppaction://hlinkfile"/>
              </a:rPr>
              <a:t>Plant poisoning -- </a:t>
            </a:r>
            <a:r>
              <a:rPr lang="en-US" dirty="0" err="1" smtClean="0">
                <a:solidFill>
                  <a:schemeClr val="bg1"/>
                </a:solidFill>
                <a:hlinkClick r:id="rId7" action="ppaction://hlinkfile"/>
              </a:rPr>
              <a:t>Lantadene</a:t>
            </a:r>
            <a:r>
              <a:rPr lang="en-US" dirty="0" smtClean="0">
                <a:solidFill>
                  <a:schemeClr val="bg1"/>
                </a:solidFill>
              </a:rPr>
              <a:t> - bluish skin</a:t>
            </a:r>
          </a:p>
          <a:p>
            <a:r>
              <a:rPr lang="en-US" dirty="0" smtClean="0">
                <a:solidFill>
                  <a:schemeClr val="bg1"/>
                </a:solidFill>
                <a:hlinkClick r:id="rId8" action="ppaction://hlinkfile"/>
              </a:rPr>
              <a:t>Pneumoconiosis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9" action="ppaction://hlinkfile"/>
              </a:rPr>
              <a:t>Pneumonia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0" action="ppaction://hlinkfile"/>
              </a:rPr>
              <a:t>Pneumonia caused by serotype O11 Pseudomonas </a:t>
            </a:r>
            <a:r>
              <a:rPr lang="en-US" dirty="0" err="1" smtClean="0">
                <a:solidFill>
                  <a:schemeClr val="bg1"/>
                </a:solidFill>
                <a:hlinkClick r:id="rId10" action="ppaction://hlinkfile"/>
              </a:rPr>
              <a:t>Aeruginosa</a:t>
            </a:r>
            <a:r>
              <a:rPr lang="en-US" dirty="0" smtClean="0">
                <a:solidFill>
                  <a:schemeClr val="bg1"/>
                </a:solidFill>
              </a:rPr>
              <a:t> - bluish skin</a:t>
            </a:r>
          </a:p>
          <a:p>
            <a:r>
              <a:rPr lang="en-US" dirty="0" smtClean="0">
                <a:solidFill>
                  <a:schemeClr val="bg1"/>
                </a:solidFill>
                <a:hlinkClick r:id="rId11" action="ppaction://hlinkfile"/>
              </a:rPr>
              <a:t>Pneumonia, Aspiration</a:t>
            </a:r>
            <a:r>
              <a:rPr lang="en-US" dirty="0" smtClean="0">
                <a:solidFill>
                  <a:schemeClr val="bg1"/>
                </a:solidFill>
              </a:rPr>
              <a:t> - bluish skin</a:t>
            </a:r>
          </a:p>
          <a:p>
            <a:r>
              <a:rPr lang="en-US" dirty="0" smtClean="0">
                <a:solidFill>
                  <a:schemeClr val="bg1"/>
                </a:solidFill>
                <a:hlinkClick r:id="rId12" action="ppaction://hlinkfile"/>
              </a:rPr>
              <a:t>Pneumonia, Bacterial</a:t>
            </a:r>
            <a:r>
              <a:rPr lang="en-US" dirty="0" smtClean="0">
                <a:solidFill>
                  <a:schemeClr val="bg1"/>
                </a:solidFill>
              </a:rPr>
              <a:t> - bluish skin</a:t>
            </a:r>
          </a:p>
          <a:p>
            <a:r>
              <a:rPr lang="en-US" dirty="0" smtClean="0">
                <a:solidFill>
                  <a:schemeClr val="bg1"/>
                </a:solidFill>
                <a:hlinkClick r:id="rId13" action="ppaction://hlinkfile"/>
              </a:rPr>
              <a:t>Pneumonia, Staphylococcal</a:t>
            </a:r>
            <a:r>
              <a:rPr lang="en-US" dirty="0" smtClean="0">
                <a:solidFill>
                  <a:schemeClr val="bg1"/>
                </a:solidFill>
              </a:rPr>
              <a:t> - bluish skin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14" action="ppaction://hlinkfile"/>
              </a:rPr>
              <a:t>Pneumothorax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  <a:hlinkClick r:id="rId15" action="ppaction://hlinkfile"/>
              </a:rPr>
              <a:t>Polycythaemia</a:t>
            </a:r>
            <a:r>
              <a:rPr lang="en-US" dirty="0" smtClean="0">
                <a:solidFill>
                  <a:schemeClr val="bg1"/>
                </a:solidFill>
                <a:hlinkClick r:id="rId15" action="ppaction://hlinkfile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hlinkClick r:id="rId15" action="ppaction://hlinkfile"/>
              </a:rPr>
              <a:t>rubra</a:t>
            </a:r>
            <a:r>
              <a:rPr lang="en-US" dirty="0" smtClean="0">
                <a:solidFill>
                  <a:schemeClr val="bg1"/>
                </a:solidFill>
                <a:hlinkClick r:id="rId15" action="ppaction://hlinkfile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hlinkClick r:id="rId15" action="ppaction://hlinkfile"/>
              </a:rPr>
              <a:t>vera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  <a:hlinkClick r:id="rId16" action="ppaction://hlinkfile"/>
              </a:rPr>
              <a:t>Polycythemia</a:t>
            </a:r>
            <a:r>
              <a:rPr lang="en-US" dirty="0" smtClean="0">
                <a:solidFill>
                  <a:schemeClr val="bg1"/>
                </a:solidFill>
                <a:hlinkClick r:id="rId16" action="ppaction://hlinkfile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hlinkClick r:id="rId16" action="ppaction://hlinkfile"/>
              </a:rPr>
              <a:t>rubra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7" action="ppaction://hlinkfile"/>
              </a:rPr>
              <a:t>Primary pulmonary hypertension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Primary tracheal tumor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18" action="ppaction://hlinkfile"/>
              </a:rPr>
              <a:t>Pseudohypoaldosteronism</a:t>
            </a:r>
            <a:r>
              <a:rPr lang="en-US" dirty="0" smtClean="0">
                <a:solidFill>
                  <a:schemeClr val="bg1"/>
                </a:solidFill>
                <a:hlinkClick r:id="rId18" action="ppaction://hlinkfile"/>
              </a:rPr>
              <a:t> type 1</a:t>
            </a:r>
            <a:r>
              <a:rPr lang="en-US" dirty="0" smtClean="0">
                <a:solidFill>
                  <a:schemeClr val="bg1"/>
                </a:solidFill>
              </a:rPr>
              <a:t> - cyanotic attacks upon exposure to increased temperature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19" action="ppaction://hlinkfile"/>
              </a:rPr>
              <a:t>Pseudohypoaldosteronism</a:t>
            </a:r>
            <a:r>
              <a:rPr lang="en-US" dirty="0" smtClean="0">
                <a:solidFill>
                  <a:schemeClr val="bg1"/>
                </a:solidFill>
                <a:hlinkClick r:id="rId19" action="ppaction://hlinkfile"/>
              </a:rPr>
              <a:t> type 1, </a:t>
            </a:r>
            <a:r>
              <a:rPr lang="en-US" dirty="0" err="1" smtClean="0">
                <a:solidFill>
                  <a:schemeClr val="bg1"/>
                </a:solidFill>
                <a:hlinkClick r:id="rId19" action="ppaction://hlinkfile"/>
              </a:rPr>
              <a:t>autosomal</a:t>
            </a:r>
            <a:r>
              <a:rPr lang="en-US" dirty="0" smtClean="0">
                <a:solidFill>
                  <a:schemeClr val="bg1"/>
                </a:solidFill>
                <a:hlinkClick r:id="rId19" action="ppaction://hlinkfile"/>
              </a:rPr>
              <a:t> dominant</a:t>
            </a:r>
            <a:r>
              <a:rPr lang="en-US" dirty="0" smtClean="0">
                <a:solidFill>
                  <a:schemeClr val="bg1"/>
                </a:solidFill>
              </a:rPr>
              <a:t> - cyanotic attacks upon exposure to increased temperature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20" action="ppaction://hlinkfile"/>
              </a:rPr>
              <a:t>Pseudohypoaldosteronism</a:t>
            </a:r>
            <a:r>
              <a:rPr lang="en-US" dirty="0" smtClean="0">
                <a:solidFill>
                  <a:schemeClr val="bg1"/>
                </a:solidFill>
                <a:hlinkClick r:id="rId20" action="ppaction://hlinkfile"/>
              </a:rPr>
              <a:t> type 1, </a:t>
            </a:r>
            <a:r>
              <a:rPr lang="en-US" dirty="0" err="1" smtClean="0">
                <a:solidFill>
                  <a:schemeClr val="bg1"/>
                </a:solidFill>
                <a:hlinkClick r:id="rId20" action="ppaction://hlinkfile"/>
              </a:rPr>
              <a:t>autosomal</a:t>
            </a:r>
            <a:r>
              <a:rPr lang="en-US" dirty="0" smtClean="0">
                <a:solidFill>
                  <a:schemeClr val="bg1"/>
                </a:solidFill>
                <a:hlinkClick r:id="rId20" action="ppaction://hlinkfile"/>
              </a:rPr>
              <a:t> recessive</a:t>
            </a:r>
            <a:r>
              <a:rPr lang="en-US" dirty="0" smtClean="0">
                <a:solidFill>
                  <a:schemeClr val="bg1"/>
                </a:solidFill>
              </a:rPr>
              <a:t> - cyanotic attacks upon exposure to increased temperature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686800" cy="6400800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  <a:hlinkClick r:id="rId2" action="ppaction://hlinkfile"/>
              </a:rPr>
              <a:t>Pulmonary Alveolar </a:t>
            </a:r>
            <a:r>
              <a:rPr lang="en-US" dirty="0" err="1" smtClean="0">
                <a:solidFill>
                  <a:schemeClr val="bg1"/>
                </a:solidFill>
                <a:hlinkClick r:id="rId2" action="ppaction://hlinkfile"/>
              </a:rPr>
              <a:t>Proteinosis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3" action="ppaction://hlinkfile"/>
              </a:rPr>
              <a:t>Pulmonary </a:t>
            </a:r>
            <a:r>
              <a:rPr lang="en-US" dirty="0" err="1" smtClean="0">
                <a:solidFill>
                  <a:schemeClr val="bg1"/>
                </a:solidFill>
                <a:hlinkClick r:id="rId3" action="ppaction://hlinkfile"/>
              </a:rPr>
              <a:t>arterio-veinous</a:t>
            </a:r>
            <a:r>
              <a:rPr lang="en-US" dirty="0" smtClean="0">
                <a:solidFill>
                  <a:schemeClr val="bg1"/>
                </a:solidFill>
                <a:hlinkClick r:id="rId3" action="ppaction://hlinkfile"/>
              </a:rPr>
              <a:t> aneurysm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4" action="ppaction://hlinkfile"/>
              </a:rPr>
              <a:t>Pulmonary </a:t>
            </a:r>
            <a:r>
              <a:rPr lang="en-US" dirty="0" err="1" smtClean="0">
                <a:solidFill>
                  <a:schemeClr val="bg1"/>
                </a:solidFill>
                <a:hlinkClick r:id="rId4" action="ppaction://hlinkfile"/>
              </a:rPr>
              <a:t>arteriovenous</a:t>
            </a:r>
            <a:r>
              <a:rPr lang="en-US" dirty="0" smtClean="0">
                <a:solidFill>
                  <a:schemeClr val="bg1"/>
                </a:solidFill>
                <a:hlinkClick r:id="rId4" action="ppaction://hlinkfile"/>
              </a:rPr>
              <a:t> fistula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5" action="ppaction://hlinkfile"/>
              </a:rPr>
              <a:t>Pulmonary </a:t>
            </a:r>
            <a:r>
              <a:rPr lang="en-US" dirty="0" err="1" smtClean="0">
                <a:solidFill>
                  <a:schemeClr val="bg1"/>
                </a:solidFill>
                <a:hlinkClick r:id="rId5" action="ppaction://hlinkfile"/>
              </a:rPr>
              <a:t>arteriovenous</a:t>
            </a:r>
            <a:r>
              <a:rPr lang="en-US" dirty="0" smtClean="0">
                <a:solidFill>
                  <a:schemeClr val="bg1"/>
                </a:solidFill>
                <a:hlinkClick r:id="rId5" action="ppaction://hlinkfile"/>
              </a:rPr>
              <a:t> malformation</a:t>
            </a:r>
            <a:r>
              <a:rPr lang="en-US" dirty="0" smtClean="0">
                <a:solidFill>
                  <a:schemeClr val="bg1"/>
                </a:solidFill>
              </a:rPr>
              <a:t> - blue skin</a:t>
            </a:r>
          </a:p>
          <a:p>
            <a:r>
              <a:rPr lang="en-US" dirty="0" smtClean="0">
                <a:solidFill>
                  <a:schemeClr val="bg1"/>
                </a:solidFill>
                <a:hlinkClick r:id="rId6" action="ppaction://hlinkfile"/>
              </a:rPr>
              <a:t>Pulmonary artery coming from the aorta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7" action="ppaction://hlinkfile"/>
              </a:rPr>
              <a:t>Pulmonary </a:t>
            </a:r>
            <a:r>
              <a:rPr lang="en-US" dirty="0" err="1" smtClean="0">
                <a:solidFill>
                  <a:schemeClr val="bg1"/>
                </a:solidFill>
                <a:hlinkClick r:id="rId7" action="ppaction://hlinkfile"/>
              </a:rPr>
              <a:t>atresia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  <a:hlinkClick r:id="rId8" action="ppaction://hlinkfile"/>
              </a:rPr>
              <a:t>Pulmonary </a:t>
            </a:r>
            <a:r>
              <a:rPr lang="en-US" dirty="0" err="1" smtClean="0">
                <a:solidFill>
                  <a:schemeClr val="bg1"/>
                </a:solidFill>
                <a:hlinkClick r:id="rId8" action="ppaction://hlinkfile"/>
              </a:rPr>
              <a:t>atresia</a:t>
            </a:r>
            <a:r>
              <a:rPr lang="en-US" dirty="0" smtClean="0">
                <a:solidFill>
                  <a:schemeClr val="bg1"/>
                </a:solidFill>
                <a:hlinkClick r:id="rId8" action="ppaction://hlinkfile"/>
              </a:rPr>
              <a:t> -- intact ventricular septum</a:t>
            </a:r>
            <a:r>
              <a:rPr lang="en-US" dirty="0" smtClean="0">
                <a:solidFill>
                  <a:schemeClr val="bg1"/>
                </a:solidFill>
              </a:rPr>
              <a:t> - blue skin</a:t>
            </a:r>
          </a:p>
          <a:p>
            <a:r>
              <a:rPr lang="en-US" dirty="0" smtClean="0">
                <a:solidFill>
                  <a:schemeClr val="bg1"/>
                </a:solidFill>
                <a:hlinkClick r:id="rId9" action="ppaction://hlinkfile"/>
              </a:rPr>
              <a:t>Pulmonary </a:t>
            </a:r>
            <a:r>
              <a:rPr lang="en-US" dirty="0" err="1" smtClean="0">
                <a:solidFill>
                  <a:schemeClr val="bg1"/>
                </a:solidFill>
                <a:hlinkClick r:id="rId9" action="ppaction://hlinkfile"/>
              </a:rPr>
              <a:t>atresia</a:t>
            </a:r>
            <a:r>
              <a:rPr lang="en-US" dirty="0" smtClean="0">
                <a:solidFill>
                  <a:schemeClr val="bg1"/>
                </a:solidFill>
                <a:hlinkClick r:id="rId9" action="ppaction://hlinkfile"/>
              </a:rPr>
              <a:t> with ventricular </a:t>
            </a:r>
            <a:r>
              <a:rPr lang="en-US" dirty="0" err="1" smtClean="0">
                <a:solidFill>
                  <a:schemeClr val="bg1"/>
                </a:solidFill>
                <a:hlinkClick r:id="rId9" action="ppaction://hlinkfile"/>
              </a:rPr>
              <a:t>septal</a:t>
            </a:r>
            <a:r>
              <a:rPr lang="en-US" dirty="0" smtClean="0">
                <a:solidFill>
                  <a:schemeClr val="bg1"/>
                </a:solidFill>
                <a:hlinkClick r:id="rId9" action="ppaction://hlinkfile"/>
              </a:rPr>
              <a:t> defect</a:t>
            </a:r>
            <a:r>
              <a:rPr lang="en-US" dirty="0" smtClean="0">
                <a:solidFill>
                  <a:schemeClr val="bg1"/>
                </a:solidFill>
              </a:rPr>
              <a:t> - blue skin</a:t>
            </a:r>
          </a:p>
          <a:p>
            <a:r>
              <a:rPr lang="en-US" dirty="0" smtClean="0">
                <a:solidFill>
                  <a:schemeClr val="bg1"/>
                </a:solidFill>
                <a:hlinkClick r:id="rId10" action="ppaction://hlinkfile"/>
              </a:rPr>
              <a:t>Pulmonary cystic </a:t>
            </a:r>
            <a:r>
              <a:rPr lang="en-US" dirty="0" err="1" smtClean="0">
                <a:solidFill>
                  <a:schemeClr val="bg1"/>
                </a:solidFill>
                <a:hlinkClick r:id="rId10" action="ppaction://hlinkfile"/>
              </a:rPr>
              <a:t>lymphangiectasis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1" action="ppaction://hlinkfile"/>
              </a:rPr>
              <a:t>Pulmonary edema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2" action="ppaction://hlinkfile"/>
              </a:rPr>
              <a:t>Pulmonary edema of mountaineers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3" action="ppaction://hlinkfile"/>
              </a:rPr>
              <a:t>Pulmonary embolism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4" action="ppaction://hlinkfile"/>
              </a:rPr>
              <a:t>Pulmonary infections related to AIDS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5" action="ppaction://hlinkfile"/>
              </a:rPr>
              <a:t>Pulmonary </a:t>
            </a:r>
            <a:r>
              <a:rPr lang="en-US" dirty="0" err="1" smtClean="0">
                <a:solidFill>
                  <a:schemeClr val="bg1"/>
                </a:solidFill>
                <a:hlinkClick r:id="rId15" action="ppaction://hlinkfile"/>
              </a:rPr>
              <a:t>lymphangiectasia</a:t>
            </a:r>
            <a:r>
              <a:rPr lang="en-US" dirty="0" smtClean="0">
                <a:solidFill>
                  <a:schemeClr val="bg1"/>
                </a:solidFill>
                <a:hlinkClick r:id="rId15" action="ppaction://hlinkfile"/>
              </a:rPr>
              <a:t>, congenital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6" action="ppaction://hlinkfile"/>
              </a:rPr>
              <a:t>Pulmonary valve </a:t>
            </a:r>
            <a:r>
              <a:rPr lang="en-US" dirty="0" err="1" smtClean="0">
                <a:solidFill>
                  <a:schemeClr val="bg1"/>
                </a:solidFill>
                <a:hlinkClick r:id="rId16" action="ppaction://hlinkfile"/>
              </a:rPr>
              <a:t>stenosis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  <a:hlinkClick r:id="rId17" action="ppaction://hlinkfile"/>
              </a:rPr>
              <a:t>Pulmonary venous return anomaly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18" action="ppaction://hlinkfile"/>
              </a:rPr>
              <a:t>Raynaud's</a:t>
            </a:r>
            <a:r>
              <a:rPr lang="en-US" dirty="0" smtClean="0">
                <a:solidFill>
                  <a:schemeClr val="bg1"/>
                </a:solidFill>
                <a:hlinkClick r:id="rId18" action="ppaction://hlinkfile"/>
              </a:rPr>
              <a:t> disease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  <a:hlinkClick r:id="rId19" action="ppaction://hlinkfile"/>
              </a:rPr>
              <a:t>Raynaud's</a:t>
            </a:r>
            <a:r>
              <a:rPr lang="en-US" dirty="0" smtClean="0">
                <a:solidFill>
                  <a:schemeClr val="bg1"/>
                </a:solidFill>
                <a:hlinkClick r:id="rId19" action="ppaction://hlinkfile"/>
              </a:rPr>
              <a:t> phenomenon</a:t>
            </a:r>
            <a:r>
              <a:rPr lang="en-US" dirty="0" smtClean="0">
                <a:solidFill>
                  <a:schemeClr val="bg1"/>
                </a:solidFill>
              </a:rPr>
              <a:t> - Cyanosis (blueness)</a:t>
            </a:r>
          </a:p>
          <a:p>
            <a:r>
              <a:rPr lang="en-US" dirty="0" smtClean="0">
                <a:solidFill>
                  <a:schemeClr val="bg1"/>
                </a:solidFill>
                <a:hlinkClick r:id="rId20" action="ppaction://hlinkfile"/>
              </a:rPr>
              <a:t>Respiratory arrest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21" action="ppaction://hlinkfile"/>
              </a:rPr>
              <a:t>Respiratory depression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22" action="ppaction://hlinkfile"/>
              </a:rPr>
              <a:t>Respiratory disease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  <a:hlinkClick r:id="rId23" action="ppaction://hlinkfile"/>
              </a:rPr>
              <a:t>Respiratory distress syndrome, infant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24" action="ppaction://hlinkfile"/>
              </a:rPr>
              <a:t>Respiratory failure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  <a:hlinkClick r:id="rId25" action="ppaction://hlinkfile"/>
              </a:rPr>
              <a:t>Respiratory muscle paralysis</a:t>
            </a:r>
            <a:r>
              <a:rPr lang="en-US" dirty="0" smtClean="0">
                <a:solidFill>
                  <a:schemeClr val="bg1"/>
                </a:solidFill>
              </a:rPr>
              <a:t> - blue fingers</a:t>
            </a:r>
          </a:p>
          <a:p>
            <a:r>
              <a:rPr lang="en-US" dirty="0" smtClean="0">
                <a:solidFill>
                  <a:schemeClr val="bg1"/>
                </a:solidFill>
                <a:hlinkClick r:id="rId26" action="ppaction://hlinkfile"/>
              </a:rPr>
              <a:t>Respiratory paralysis</a:t>
            </a:r>
            <a:r>
              <a:rPr lang="en-US" dirty="0" smtClean="0">
                <a:solidFill>
                  <a:schemeClr val="bg1"/>
                </a:solidFill>
              </a:rPr>
              <a:t> - blue fingers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458200" cy="64770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Right to left cardiac shunt</a:t>
            </a:r>
          </a:p>
          <a:p>
            <a:r>
              <a:rPr lang="en-US" dirty="0" smtClean="0">
                <a:solidFill>
                  <a:schemeClr val="bg1"/>
                </a:solidFill>
                <a:hlinkClick r:id="rId2" action="ppaction://hlinkfile"/>
              </a:rPr>
              <a:t>Right ventricle </a:t>
            </a:r>
            <a:r>
              <a:rPr lang="en-US" dirty="0" err="1" smtClean="0">
                <a:solidFill>
                  <a:schemeClr val="bg1"/>
                </a:solidFill>
                <a:hlinkClick r:id="rId2" action="ppaction://hlinkfile"/>
              </a:rPr>
              <a:t>hypoplasia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3" action="ppaction://hlinkfile"/>
              </a:rPr>
              <a:t>Sakati</a:t>
            </a:r>
            <a:r>
              <a:rPr lang="en-US" dirty="0" smtClean="0">
                <a:solidFill>
                  <a:schemeClr val="bg1"/>
                </a:solidFill>
                <a:hlinkClick r:id="rId3" action="ppaction://hlinkfile"/>
              </a:rPr>
              <a:t> syndrome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4" action="ppaction://hlinkfile"/>
              </a:rPr>
              <a:t>Sardine poisoning (</a:t>
            </a:r>
            <a:r>
              <a:rPr lang="en-US" dirty="0" err="1" smtClean="0">
                <a:solidFill>
                  <a:schemeClr val="bg1"/>
                </a:solidFill>
                <a:hlinkClick r:id="rId4" action="ppaction://hlinkfile"/>
              </a:rPr>
              <a:t>clupeotoxin</a:t>
            </a:r>
            <a:r>
              <a:rPr lang="en-US" dirty="0" smtClean="0">
                <a:solidFill>
                  <a:schemeClr val="bg1"/>
                </a:solidFill>
                <a:hlinkClick r:id="rId4" action="ppaction://hlinkfile"/>
              </a:rPr>
              <a:t>)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5" action="ppaction://hlinkfile"/>
              </a:rPr>
              <a:t>Sea snake poisoning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See also causes of </a:t>
            </a:r>
            <a:r>
              <a:rPr lang="en-US" dirty="0" smtClean="0">
                <a:solidFill>
                  <a:schemeClr val="bg1"/>
                </a:solidFill>
                <a:hlinkClick r:id="rId6" action="ppaction://hlinkfile"/>
              </a:rPr>
              <a:t>cyanosis</a:t>
            </a:r>
            <a:r>
              <a:rPr lang="en-US" dirty="0" smtClean="0">
                <a:solidFill>
                  <a:schemeClr val="bg1"/>
                </a:solidFill>
              </a:rPr>
              <a:t>, </a:t>
            </a:r>
            <a:r>
              <a:rPr lang="en-US" dirty="0" smtClean="0">
                <a:solidFill>
                  <a:schemeClr val="bg1"/>
                </a:solidFill>
                <a:hlinkClick r:id="rId7" action="ppaction://hlinkfile"/>
              </a:rPr>
              <a:t>blue skin</a:t>
            </a:r>
            <a:r>
              <a:rPr lang="en-US" dirty="0" smtClean="0">
                <a:solidFill>
                  <a:schemeClr val="bg1"/>
                </a:solidFill>
              </a:rPr>
              <a:t>, </a:t>
            </a:r>
            <a:r>
              <a:rPr lang="en-US" dirty="0" smtClean="0">
                <a:solidFill>
                  <a:schemeClr val="bg1"/>
                </a:solidFill>
                <a:hlinkClick r:id="rId8" action="ppaction://hlinkfile"/>
              </a:rPr>
              <a:t>dark skin</a:t>
            </a:r>
            <a:r>
              <a:rPr lang="en-US" dirty="0" smtClean="0">
                <a:solidFill>
                  <a:schemeClr val="bg1"/>
                </a:solidFill>
              </a:rPr>
              <a:t>, </a:t>
            </a:r>
            <a:r>
              <a:rPr lang="en-US" dirty="0" smtClean="0">
                <a:solidFill>
                  <a:schemeClr val="bg1"/>
                </a:solidFill>
                <a:hlinkClick r:id="rId9" action="ppaction://hlinkfile"/>
              </a:rPr>
              <a:t>purple skin</a:t>
            </a:r>
            <a:r>
              <a:rPr lang="en-US" dirty="0" smtClean="0">
                <a:solidFill>
                  <a:schemeClr val="bg1"/>
                </a:solidFill>
              </a:rPr>
              <a:t>, or </a:t>
            </a:r>
            <a:r>
              <a:rPr lang="en-US" dirty="0" smtClean="0">
                <a:solidFill>
                  <a:schemeClr val="bg1"/>
                </a:solidFill>
                <a:hlinkClick r:id="rId10" action="ppaction://hlinkfile"/>
              </a:rPr>
              <a:t>skin color changes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  <a:hlinkClick r:id="rId11" action="ppaction://hlinkfile"/>
              </a:rPr>
              <a:t>Sepsis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2" action="ppaction://hlinkfile"/>
              </a:rPr>
              <a:t>Severe asthma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3" action="ppaction://hlinkfile"/>
              </a:rPr>
              <a:t>Severe heart problems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4" action="ppaction://hlinkfile"/>
              </a:rPr>
              <a:t>Severe shock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  <a:hlinkClick r:id="rId15" action="ppaction://hlinkfile"/>
              </a:rPr>
              <a:t>Shaken Baby Syndrome</a:t>
            </a:r>
            <a:r>
              <a:rPr lang="en-US" dirty="0" smtClean="0">
                <a:solidFill>
                  <a:schemeClr val="bg1"/>
                </a:solidFill>
              </a:rPr>
              <a:t> - bluish skin</a:t>
            </a:r>
          </a:p>
          <a:p>
            <a:r>
              <a:rPr lang="en-US" dirty="0" smtClean="0">
                <a:solidFill>
                  <a:schemeClr val="bg1"/>
                </a:solidFill>
                <a:hlinkClick r:id="rId16" action="ppaction://hlinkfile"/>
              </a:rPr>
              <a:t>Shallow Breathing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7" action="ppaction://hlinkfile"/>
              </a:rPr>
              <a:t>Shaver's disease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8" action="ppaction://hlinkfile"/>
              </a:rPr>
              <a:t>Shock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19" action="ppaction://hlinkfile"/>
              </a:rPr>
              <a:t>Short stature webbed neck heart disease</a:t>
            </a:r>
            <a:r>
              <a:rPr lang="en-US" dirty="0" smtClean="0">
                <a:solidFill>
                  <a:schemeClr val="bg1"/>
                </a:solidFill>
              </a:rPr>
              <a:t> - cyanotic heart disease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20" action="ppaction://hlinkfile"/>
              </a:rPr>
              <a:t>Shprintzen</a:t>
            </a:r>
            <a:r>
              <a:rPr lang="en-US" dirty="0" smtClean="0">
                <a:solidFill>
                  <a:schemeClr val="bg1"/>
                </a:solidFill>
                <a:hlinkClick r:id="rId20" action="ppaction://hlinkfile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hlinkClick r:id="rId20" action="ppaction://hlinkfile"/>
              </a:rPr>
              <a:t>syndorme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21" action="ppaction://hlinkfile"/>
              </a:rPr>
              <a:t>Silicosiderosis</a:t>
            </a:r>
            <a:r>
              <a:rPr lang="en-US" dirty="0" smtClean="0">
                <a:solidFill>
                  <a:schemeClr val="bg1"/>
                </a:solidFill>
              </a:rPr>
              <a:t> - bluish skin</a:t>
            </a:r>
          </a:p>
          <a:p>
            <a:r>
              <a:rPr lang="en-US" dirty="0" smtClean="0">
                <a:solidFill>
                  <a:schemeClr val="bg1"/>
                </a:solidFill>
                <a:hlinkClick r:id="rId22" action="ppaction://hlinkfile"/>
              </a:rPr>
              <a:t>Silicosis</a:t>
            </a:r>
            <a:r>
              <a:rPr lang="en-US" dirty="0" smtClean="0">
                <a:solidFill>
                  <a:schemeClr val="bg1"/>
                </a:solidFill>
              </a:rPr>
              <a:t> - bluish skin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23" action="ppaction://hlinkfile"/>
              </a:rPr>
              <a:t>Slickhead</a:t>
            </a:r>
            <a:r>
              <a:rPr lang="en-US" dirty="0" smtClean="0">
                <a:solidFill>
                  <a:schemeClr val="bg1"/>
                </a:solidFill>
                <a:hlinkClick r:id="rId23" action="ppaction://hlinkfile"/>
              </a:rPr>
              <a:t> poisoning (</a:t>
            </a:r>
            <a:r>
              <a:rPr lang="en-US" dirty="0" err="1" smtClean="0">
                <a:solidFill>
                  <a:schemeClr val="bg1"/>
                </a:solidFill>
                <a:hlinkClick r:id="rId23" action="ppaction://hlinkfile"/>
              </a:rPr>
              <a:t>clupeotoxin</a:t>
            </a:r>
            <a:r>
              <a:rPr lang="en-US" dirty="0" smtClean="0">
                <a:solidFill>
                  <a:schemeClr val="bg1"/>
                </a:solidFill>
                <a:hlinkClick r:id="rId23" action="ppaction://hlinkfile"/>
              </a:rPr>
              <a:t>)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24" action="ppaction://hlinkfile"/>
              </a:rPr>
              <a:t>Sneddon</a:t>
            </a:r>
            <a:r>
              <a:rPr lang="en-US" dirty="0" smtClean="0">
                <a:solidFill>
                  <a:schemeClr val="bg1"/>
                </a:solidFill>
                <a:hlinkClick r:id="rId24" action="ppaction://hlinkfile"/>
              </a:rPr>
              <a:t> Syndrome</a:t>
            </a:r>
            <a:r>
              <a:rPr lang="en-US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dirty="0" smtClean="0">
                <a:solidFill>
                  <a:schemeClr val="bg1"/>
                </a:solidFill>
                <a:hlinkClick r:id="rId25" action="ppaction://hlinkfile"/>
              </a:rPr>
              <a:t>Spontaneous </a:t>
            </a:r>
            <a:r>
              <a:rPr lang="en-US" dirty="0" err="1" smtClean="0">
                <a:solidFill>
                  <a:schemeClr val="bg1"/>
                </a:solidFill>
                <a:hlinkClick r:id="rId25" action="ppaction://hlinkfile"/>
              </a:rPr>
              <a:t>pneumothorax</a:t>
            </a:r>
            <a:r>
              <a:rPr lang="en-US" dirty="0" smtClean="0">
                <a:solidFill>
                  <a:schemeClr val="bg1"/>
                </a:solidFill>
                <a:hlinkClick r:id="rId25" action="ppaction://hlinkfile"/>
              </a:rPr>
              <a:t>, familial type</a:t>
            </a:r>
            <a:r>
              <a:rPr lang="en-US" dirty="0" smtClean="0">
                <a:solidFill>
                  <a:schemeClr val="bg1"/>
                </a:solidFill>
              </a:rPr>
              <a:t> - bluish skin</a:t>
            </a:r>
          </a:p>
          <a:p>
            <a:r>
              <a:rPr lang="en-US" dirty="0" smtClean="0">
                <a:solidFill>
                  <a:schemeClr val="bg1"/>
                </a:solidFill>
                <a:hlinkClick r:id="rId26" action="ppaction://hlinkfile"/>
              </a:rPr>
              <a:t>Streptococcal Group B invasive disease</a:t>
            </a:r>
            <a:r>
              <a:rPr lang="en-US" dirty="0" smtClean="0">
                <a:solidFill>
                  <a:schemeClr val="bg1"/>
                </a:solidFill>
              </a:rPr>
              <a:t> - blue skin</a:t>
            </a:r>
          </a:p>
          <a:p>
            <a:r>
              <a:rPr lang="en-US" dirty="0" err="1" smtClean="0">
                <a:solidFill>
                  <a:schemeClr val="bg1"/>
                </a:solidFill>
                <a:hlinkClick r:id="rId27" action="ppaction://hlinkfile"/>
              </a:rPr>
              <a:t>Subpulmonary</a:t>
            </a:r>
            <a:r>
              <a:rPr lang="en-US" dirty="0" smtClean="0">
                <a:solidFill>
                  <a:schemeClr val="bg1"/>
                </a:solidFill>
                <a:hlinkClick r:id="rId27" action="ppaction://hlinkfile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hlinkClick r:id="rId27" action="ppaction://hlinkfile"/>
              </a:rPr>
              <a:t>stenosis</a:t>
            </a:r>
            <a:r>
              <a:rPr lang="en-US" dirty="0" smtClean="0">
                <a:solidFill>
                  <a:schemeClr val="bg1"/>
                </a:solidFill>
              </a:rPr>
              <a:t> - bluish skin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172200"/>
          </a:xfrm>
        </p:spPr>
        <p:txBody>
          <a:bodyPr>
            <a:no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hlinkClick r:id="rId2" action="ppaction://hlinkfile"/>
              </a:rPr>
              <a:t>Suffocation</a:t>
            </a:r>
            <a:r>
              <a:rPr lang="en-US" sz="14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1400" dirty="0" err="1" smtClean="0">
                <a:solidFill>
                  <a:schemeClr val="bg1"/>
                </a:solidFill>
                <a:hlinkClick r:id="rId3" action="ppaction://hlinkfile"/>
              </a:rPr>
              <a:t>Sulfhemoglobinemia</a:t>
            </a:r>
            <a:endParaRPr lang="en-US" sz="1400" dirty="0" smtClean="0">
              <a:solidFill>
                <a:schemeClr val="bg1"/>
              </a:solidFill>
            </a:endParaRPr>
          </a:p>
          <a:p>
            <a:r>
              <a:rPr lang="en-US" sz="1400" dirty="0" err="1" smtClean="0">
                <a:solidFill>
                  <a:schemeClr val="bg1"/>
                </a:solidFill>
                <a:hlinkClick r:id="rId4" action="ppaction://hlinkfile"/>
              </a:rPr>
              <a:t>Sulphaemoglobinaemia</a:t>
            </a:r>
            <a:endParaRPr lang="en-US" sz="1400" dirty="0" smtClean="0">
              <a:solidFill>
                <a:schemeClr val="bg1"/>
              </a:solidFill>
            </a:endParaRPr>
          </a:p>
          <a:p>
            <a:r>
              <a:rPr lang="en-US" sz="1400" dirty="0" smtClean="0">
                <a:solidFill>
                  <a:schemeClr val="bg1"/>
                </a:solidFill>
                <a:hlinkClick r:id="rId5" action="ppaction://hlinkfile"/>
              </a:rPr>
              <a:t>Superior vena cava syndrome</a:t>
            </a:r>
            <a:r>
              <a:rPr lang="en-US" sz="1400" dirty="0" smtClean="0">
                <a:solidFill>
                  <a:schemeClr val="bg1"/>
                </a:solidFill>
              </a:rPr>
              <a:t> - cyanosis of face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Superior vena </a:t>
            </a:r>
            <a:r>
              <a:rPr lang="en-US" sz="1400" dirty="0" err="1" smtClean="0">
                <a:solidFill>
                  <a:schemeClr val="bg1"/>
                </a:solidFill>
              </a:rPr>
              <a:t>caval</a:t>
            </a:r>
            <a:r>
              <a:rPr lang="en-US" sz="1400" dirty="0" smtClean="0">
                <a:solidFill>
                  <a:schemeClr val="bg1"/>
                </a:solidFill>
              </a:rPr>
              <a:t> obstruction</a:t>
            </a:r>
          </a:p>
          <a:p>
            <a:r>
              <a:rPr lang="en-US" sz="1400" dirty="0" smtClean="0">
                <a:solidFill>
                  <a:schemeClr val="bg1"/>
                </a:solidFill>
                <a:hlinkClick r:id="rId6" action="ppaction://hlinkfile"/>
              </a:rPr>
              <a:t>Surfactant Metabolism Dysfunction</a:t>
            </a:r>
            <a:r>
              <a:rPr lang="en-US" sz="14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1400" dirty="0" smtClean="0">
                <a:solidFill>
                  <a:schemeClr val="bg1"/>
                </a:solidFill>
                <a:hlinkClick r:id="rId7" action="ppaction://hlinkfile"/>
              </a:rPr>
              <a:t>Surfactant Metabolism Dysfunction, Pulmonary, 1</a:t>
            </a:r>
            <a:r>
              <a:rPr lang="en-US" sz="14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1400" dirty="0" smtClean="0">
                <a:solidFill>
                  <a:schemeClr val="bg1"/>
                </a:solidFill>
                <a:hlinkClick r:id="rId8" action="ppaction://hlinkfile"/>
              </a:rPr>
              <a:t>Surfactant Metabolism Dysfunction, Pulmonary, 2</a:t>
            </a:r>
            <a:r>
              <a:rPr lang="en-US" sz="14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1400" dirty="0" smtClean="0">
                <a:solidFill>
                  <a:schemeClr val="bg1"/>
                </a:solidFill>
                <a:hlinkClick r:id="rId9" action="ppaction://hlinkfile"/>
              </a:rPr>
              <a:t>Surfactant Metabolism Dysfunction, Pulmonary, 3</a:t>
            </a:r>
            <a:r>
              <a:rPr lang="en-US" sz="14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1400" dirty="0" smtClean="0">
                <a:solidFill>
                  <a:schemeClr val="bg1"/>
                </a:solidFill>
                <a:hlinkClick r:id="rId10" action="ppaction://hlinkfile"/>
              </a:rPr>
              <a:t>Tarpon poisoning (</a:t>
            </a:r>
            <a:r>
              <a:rPr lang="en-US" sz="1400" dirty="0" err="1" smtClean="0">
                <a:solidFill>
                  <a:schemeClr val="bg1"/>
                </a:solidFill>
                <a:hlinkClick r:id="rId10" action="ppaction://hlinkfile"/>
              </a:rPr>
              <a:t>clupeotoxin</a:t>
            </a:r>
            <a:r>
              <a:rPr lang="en-US" sz="1400" dirty="0" smtClean="0">
                <a:solidFill>
                  <a:schemeClr val="bg1"/>
                </a:solidFill>
                <a:hlinkClick r:id="rId10" action="ppaction://hlinkfile"/>
              </a:rPr>
              <a:t>)</a:t>
            </a:r>
            <a:r>
              <a:rPr lang="en-US" sz="14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1400" dirty="0" err="1" smtClean="0">
                <a:solidFill>
                  <a:schemeClr val="bg1"/>
                </a:solidFill>
                <a:hlinkClick r:id="rId11" action="ppaction://hlinkfile"/>
              </a:rPr>
              <a:t>Taussig</a:t>
            </a:r>
            <a:r>
              <a:rPr lang="en-US" sz="1400" dirty="0" smtClean="0">
                <a:solidFill>
                  <a:schemeClr val="bg1"/>
                </a:solidFill>
                <a:hlinkClick r:id="rId11" action="ppaction://hlinkfile"/>
              </a:rPr>
              <a:t> Bing syndrome</a:t>
            </a:r>
            <a:r>
              <a:rPr lang="en-US" sz="14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1400" dirty="0" err="1" smtClean="0">
                <a:solidFill>
                  <a:schemeClr val="bg1"/>
                </a:solidFill>
                <a:hlinkClick r:id="rId12" action="ppaction://hlinkfile"/>
              </a:rPr>
              <a:t>Tetralogy</a:t>
            </a:r>
            <a:r>
              <a:rPr lang="en-US" sz="1400" dirty="0" smtClean="0">
                <a:solidFill>
                  <a:schemeClr val="bg1"/>
                </a:solidFill>
                <a:hlinkClick r:id="rId12" action="ppaction://hlinkfile"/>
              </a:rPr>
              <a:t> of </a:t>
            </a:r>
            <a:r>
              <a:rPr lang="en-US" sz="1400" dirty="0" err="1" smtClean="0">
                <a:solidFill>
                  <a:schemeClr val="bg1"/>
                </a:solidFill>
                <a:hlinkClick r:id="rId12" action="ppaction://hlinkfile"/>
              </a:rPr>
              <a:t>Fallot</a:t>
            </a:r>
            <a:r>
              <a:rPr lang="en-US" sz="14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1400" dirty="0" smtClean="0">
                <a:solidFill>
                  <a:schemeClr val="bg1"/>
                </a:solidFill>
                <a:hlinkClick r:id="rId13" action="ppaction://hlinkfile"/>
              </a:rPr>
              <a:t>Thyroid carcinoma</a:t>
            </a:r>
            <a:endParaRPr lang="en-US" sz="1400" dirty="0" smtClean="0">
              <a:solidFill>
                <a:schemeClr val="bg1"/>
              </a:solidFill>
            </a:endParaRPr>
          </a:p>
          <a:p>
            <a:r>
              <a:rPr lang="en-US" sz="1400" dirty="0" smtClean="0">
                <a:solidFill>
                  <a:schemeClr val="bg1"/>
                </a:solidFill>
                <a:hlinkClick r:id="rId14" action="ppaction://hlinkfile"/>
              </a:rPr>
              <a:t>Tonic seizure</a:t>
            </a:r>
            <a:r>
              <a:rPr lang="en-US" sz="14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1400" dirty="0" smtClean="0">
                <a:solidFill>
                  <a:schemeClr val="bg1"/>
                </a:solidFill>
                <a:hlinkClick r:id="rId15" action="ppaction://hlinkfile"/>
              </a:rPr>
              <a:t>Tonic-</a:t>
            </a:r>
            <a:r>
              <a:rPr lang="en-US" sz="1400" dirty="0" err="1" smtClean="0">
                <a:solidFill>
                  <a:schemeClr val="bg1"/>
                </a:solidFill>
                <a:hlinkClick r:id="rId15" action="ppaction://hlinkfile"/>
              </a:rPr>
              <a:t>Clonic</a:t>
            </a:r>
            <a:r>
              <a:rPr lang="en-US" sz="1400" dirty="0" smtClean="0">
                <a:solidFill>
                  <a:schemeClr val="bg1"/>
                </a:solidFill>
                <a:hlinkClick r:id="rId15" action="ppaction://hlinkfile"/>
              </a:rPr>
              <a:t> seizure</a:t>
            </a:r>
            <a:r>
              <a:rPr lang="en-US" sz="14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1400" dirty="0" smtClean="0">
                <a:solidFill>
                  <a:schemeClr val="bg1"/>
                </a:solidFill>
                <a:hlinkClick r:id="rId16" action="ppaction://hlinkfile"/>
              </a:rPr>
              <a:t>Tracheal agenesis without </a:t>
            </a:r>
            <a:r>
              <a:rPr lang="en-US" sz="1400" dirty="0" err="1" smtClean="0">
                <a:solidFill>
                  <a:schemeClr val="bg1"/>
                </a:solidFill>
                <a:hlinkClick r:id="rId16" action="ppaction://hlinkfile"/>
              </a:rPr>
              <a:t>tracheoesophageal</a:t>
            </a:r>
            <a:r>
              <a:rPr lang="en-US" sz="1400" dirty="0" smtClean="0">
                <a:solidFill>
                  <a:schemeClr val="bg1"/>
                </a:solidFill>
                <a:hlinkClick r:id="rId16" action="ppaction://hlinkfile"/>
              </a:rPr>
              <a:t> fistula</a:t>
            </a:r>
            <a:r>
              <a:rPr lang="en-US" sz="14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1400" dirty="0" smtClean="0">
                <a:solidFill>
                  <a:schemeClr val="bg1"/>
                </a:solidFill>
                <a:hlinkClick r:id="rId17" action="ppaction://hlinkfile"/>
              </a:rPr>
              <a:t>Tracheal </a:t>
            </a:r>
            <a:r>
              <a:rPr lang="en-US" sz="1400" dirty="0" err="1" smtClean="0">
                <a:solidFill>
                  <a:schemeClr val="bg1"/>
                </a:solidFill>
                <a:hlinkClick r:id="rId17" action="ppaction://hlinkfile"/>
              </a:rPr>
              <a:t>stenosis</a:t>
            </a:r>
            <a:r>
              <a:rPr lang="en-US" sz="1400" dirty="0" smtClean="0">
                <a:solidFill>
                  <a:schemeClr val="bg1"/>
                </a:solidFill>
                <a:hlinkClick r:id="rId17" action="ppaction://hlinkfile"/>
              </a:rPr>
              <a:t> syndrome</a:t>
            </a:r>
            <a:r>
              <a:rPr lang="en-US" sz="1400" dirty="0" smtClean="0">
                <a:solidFill>
                  <a:schemeClr val="bg1"/>
                </a:solidFill>
              </a:rPr>
              <a:t> - cyanotic episodes</a:t>
            </a:r>
          </a:p>
          <a:p>
            <a:r>
              <a:rPr lang="en-US" sz="1400" dirty="0" err="1" smtClean="0">
                <a:solidFill>
                  <a:schemeClr val="bg1"/>
                </a:solidFill>
                <a:hlinkClick r:id="rId18" action="ppaction://hlinkfile"/>
              </a:rPr>
              <a:t>Tracheoesophageal</a:t>
            </a:r>
            <a:r>
              <a:rPr lang="en-US" sz="1400" dirty="0" smtClean="0">
                <a:solidFill>
                  <a:schemeClr val="bg1"/>
                </a:solidFill>
                <a:hlinkClick r:id="rId18" action="ppaction://hlinkfile"/>
              </a:rPr>
              <a:t> fistula without esophageal </a:t>
            </a:r>
            <a:r>
              <a:rPr lang="en-US" sz="1400" dirty="0" err="1" smtClean="0">
                <a:solidFill>
                  <a:schemeClr val="bg1"/>
                </a:solidFill>
                <a:hlinkClick r:id="rId18" action="ppaction://hlinkfile"/>
              </a:rPr>
              <a:t>atresia</a:t>
            </a:r>
            <a:r>
              <a:rPr lang="en-US" sz="1400" dirty="0" smtClean="0">
                <a:solidFill>
                  <a:schemeClr val="bg1"/>
                </a:solidFill>
              </a:rPr>
              <a:t> - cyanosis with feeding</a:t>
            </a:r>
          </a:p>
          <a:p>
            <a:r>
              <a:rPr lang="en-US" sz="1400" dirty="0" smtClean="0">
                <a:solidFill>
                  <a:schemeClr val="bg1"/>
                </a:solidFill>
                <a:hlinkClick r:id="rId19" action="ppaction://hlinkfile"/>
              </a:rPr>
              <a:t>Transposition of great arteries</a:t>
            </a:r>
            <a:endParaRPr lang="en-US" sz="1400" dirty="0" smtClean="0">
              <a:solidFill>
                <a:schemeClr val="bg1"/>
              </a:solidFill>
            </a:endParaRPr>
          </a:p>
          <a:p>
            <a:r>
              <a:rPr lang="en-US" sz="1400" dirty="0" smtClean="0">
                <a:solidFill>
                  <a:schemeClr val="bg1"/>
                </a:solidFill>
                <a:hlinkClick r:id="rId20" action="ppaction://hlinkfile"/>
              </a:rPr>
              <a:t>Tricuspid </a:t>
            </a:r>
            <a:r>
              <a:rPr lang="en-US" sz="1400" dirty="0" err="1" smtClean="0">
                <a:solidFill>
                  <a:schemeClr val="bg1"/>
                </a:solidFill>
                <a:hlinkClick r:id="rId20" action="ppaction://hlinkfile"/>
              </a:rPr>
              <a:t>atresia</a:t>
            </a:r>
            <a:endParaRPr lang="en-US" sz="1400" dirty="0" smtClean="0">
              <a:solidFill>
                <a:schemeClr val="bg1"/>
              </a:solidFill>
            </a:endParaRPr>
          </a:p>
          <a:p>
            <a:r>
              <a:rPr lang="en-US" sz="1400" dirty="0" smtClean="0">
                <a:solidFill>
                  <a:schemeClr val="bg1"/>
                </a:solidFill>
                <a:hlinkClick r:id="rId21" action="ppaction://hlinkfile"/>
              </a:rPr>
              <a:t>Tricuspid valve </a:t>
            </a:r>
            <a:r>
              <a:rPr lang="en-US" sz="1400" dirty="0" err="1" smtClean="0">
                <a:solidFill>
                  <a:schemeClr val="bg1"/>
                </a:solidFill>
                <a:hlinkClick r:id="rId21" action="ppaction://hlinkfile"/>
              </a:rPr>
              <a:t>stenosis</a:t>
            </a:r>
            <a:endParaRPr lang="en-US" sz="1400" dirty="0" smtClean="0">
              <a:solidFill>
                <a:schemeClr val="bg1"/>
              </a:solidFill>
            </a:endParaRPr>
          </a:p>
          <a:p>
            <a:r>
              <a:rPr lang="en-US" sz="1400" dirty="0" err="1" smtClean="0">
                <a:solidFill>
                  <a:schemeClr val="bg1"/>
                </a:solidFill>
                <a:hlinkClick r:id="rId22" action="ppaction://hlinkfile"/>
              </a:rPr>
              <a:t>Truncus</a:t>
            </a:r>
            <a:r>
              <a:rPr lang="en-US" sz="1400" dirty="0" smtClean="0">
                <a:solidFill>
                  <a:schemeClr val="bg1"/>
                </a:solidFill>
                <a:hlinkClick r:id="rId22" action="ppaction://hlinkfile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hlinkClick r:id="rId22" action="ppaction://hlinkfile"/>
              </a:rPr>
              <a:t>Arteriosus</a:t>
            </a:r>
            <a:r>
              <a:rPr lang="en-US" sz="1400" dirty="0" smtClean="0">
                <a:solidFill>
                  <a:schemeClr val="bg1"/>
                </a:solidFill>
              </a:rPr>
              <a:t> - blue skin</a:t>
            </a:r>
          </a:p>
          <a:p>
            <a:r>
              <a:rPr lang="en-US" sz="1400" dirty="0" smtClean="0">
                <a:solidFill>
                  <a:schemeClr val="bg1"/>
                </a:solidFill>
                <a:hlinkClick r:id="rId23" action="ppaction://hlinkfile"/>
              </a:rPr>
              <a:t>Twisted </a:t>
            </a:r>
            <a:r>
              <a:rPr lang="en-US" sz="1400" dirty="0" err="1" smtClean="0">
                <a:solidFill>
                  <a:schemeClr val="bg1"/>
                </a:solidFill>
                <a:hlinkClick r:id="rId23" action="ppaction://hlinkfile"/>
              </a:rPr>
              <a:t>atrioventricular</a:t>
            </a:r>
            <a:r>
              <a:rPr lang="en-US" sz="1400" dirty="0" smtClean="0">
                <a:solidFill>
                  <a:schemeClr val="bg1"/>
                </a:solidFill>
                <a:hlinkClick r:id="rId23" action="ppaction://hlinkfile"/>
              </a:rPr>
              <a:t> connections</a:t>
            </a:r>
            <a:r>
              <a:rPr lang="en-US" sz="14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1400" dirty="0" smtClean="0">
                <a:solidFill>
                  <a:schemeClr val="bg1"/>
                </a:solidFill>
                <a:hlinkClick r:id="rId24" action="ppaction://hlinkfile"/>
              </a:rPr>
              <a:t>Type 1 Tracheal agenesis without </a:t>
            </a:r>
            <a:r>
              <a:rPr lang="en-US" sz="1400" dirty="0" err="1" smtClean="0">
                <a:solidFill>
                  <a:schemeClr val="bg1"/>
                </a:solidFill>
                <a:hlinkClick r:id="rId24" action="ppaction://hlinkfile"/>
              </a:rPr>
              <a:t>tracheoesophageal</a:t>
            </a:r>
            <a:r>
              <a:rPr lang="en-US" sz="1400" dirty="0" smtClean="0">
                <a:solidFill>
                  <a:schemeClr val="bg1"/>
                </a:solidFill>
                <a:hlinkClick r:id="rId24" action="ppaction://hlinkfile"/>
              </a:rPr>
              <a:t> fistula</a:t>
            </a:r>
            <a:r>
              <a:rPr lang="en-US" sz="14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1400" dirty="0" smtClean="0">
                <a:solidFill>
                  <a:schemeClr val="bg1"/>
                </a:solidFill>
                <a:hlinkClick r:id="rId25" action="ppaction://hlinkfile"/>
              </a:rPr>
              <a:t>Type 2 Tracheal agenesis without </a:t>
            </a:r>
            <a:r>
              <a:rPr lang="en-US" sz="1400" dirty="0" err="1" smtClean="0">
                <a:solidFill>
                  <a:schemeClr val="bg1"/>
                </a:solidFill>
                <a:hlinkClick r:id="rId25" action="ppaction://hlinkfile"/>
              </a:rPr>
              <a:t>tracheoesophageal</a:t>
            </a:r>
            <a:r>
              <a:rPr lang="en-US" sz="1400" dirty="0" smtClean="0">
                <a:solidFill>
                  <a:schemeClr val="bg1"/>
                </a:solidFill>
                <a:hlinkClick r:id="rId25" action="ppaction://hlinkfile"/>
              </a:rPr>
              <a:t> fistula</a:t>
            </a:r>
            <a:r>
              <a:rPr lang="en-US" sz="14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1400" dirty="0" smtClean="0">
                <a:solidFill>
                  <a:schemeClr val="bg1"/>
                </a:solidFill>
                <a:hlinkClick r:id="rId26" action="ppaction://hlinkfile"/>
              </a:rPr>
              <a:t>Type 3 Tracheal agenesis without </a:t>
            </a:r>
            <a:r>
              <a:rPr lang="en-US" sz="1400" dirty="0" err="1" smtClean="0">
                <a:solidFill>
                  <a:schemeClr val="bg1"/>
                </a:solidFill>
                <a:hlinkClick r:id="rId26" action="ppaction://hlinkfile"/>
              </a:rPr>
              <a:t>tracheoesophageal</a:t>
            </a:r>
            <a:r>
              <a:rPr lang="en-US" sz="1400" dirty="0" smtClean="0">
                <a:solidFill>
                  <a:schemeClr val="bg1"/>
                </a:solidFill>
                <a:hlinkClick r:id="rId26" action="ppaction://hlinkfile"/>
              </a:rPr>
              <a:t> fistula</a:t>
            </a:r>
            <a:r>
              <a:rPr lang="en-US" sz="14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1400" dirty="0" smtClean="0">
                <a:solidFill>
                  <a:schemeClr val="bg1"/>
                </a:solidFill>
                <a:hlinkClick r:id="rId27" action="ppaction://hlinkfile"/>
              </a:rPr>
              <a:t>Unilateral pulmonary agenesis</a:t>
            </a:r>
            <a:r>
              <a:rPr lang="en-US" sz="1400" dirty="0" smtClean="0">
                <a:solidFill>
                  <a:schemeClr val="bg1"/>
                </a:solidFill>
              </a:rPr>
              <a:t> - cyanosis</a:t>
            </a:r>
          </a:p>
          <a:p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0070C0"/>
                </a:solidFill>
              </a:rPr>
              <a:t>MECHANISMS</a:t>
            </a:r>
            <a:endParaRPr lang="en-US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10200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Reduced cardiac output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Peripheral vasoconstriction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Slow speed of circulation in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extremites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458200" cy="6553200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 err="1" smtClean="0">
                <a:solidFill>
                  <a:schemeClr val="bg1"/>
                </a:solidFill>
                <a:hlinkClick r:id="rId2" action="ppaction://hlinkfile"/>
              </a:rPr>
              <a:t>Vaquez</a:t>
            </a:r>
            <a:r>
              <a:rPr lang="en-US" sz="3000" dirty="0" smtClean="0">
                <a:solidFill>
                  <a:schemeClr val="bg1"/>
                </a:solidFill>
                <a:hlinkClick r:id="rId2" action="ppaction://hlinkfile"/>
              </a:rPr>
              <a:t> disease</a:t>
            </a:r>
            <a:r>
              <a:rPr lang="en-US" sz="30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3000" dirty="0" smtClean="0">
                <a:solidFill>
                  <a:schemeClr val="bg1"/>
                </a:solidFill>
                <a:hlinkClick r:id="rId3" action="ppaction://hlinkfile"/>
              </a:rPr>
              <a:t>Vascular </a:t>
            </a:r>
            <a:r>
              <a:rPr lang="en-US" sz="3000" dirty="0" err="1" smtClean="0">
                <a:solidFill>
                  <a:schemeClr val="bg1"/>
                </a:solidFill>
                <a:hlinkClick r:id="rId3" action="ppaction://hlinkfile"/>
              </a:rPr>
              <a:t>malposition</a:t>
            </a:r>
            <a:r>
              <a:rPr lang="en-US" sz="30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3000" dirty="0" smtClean="0">
                <a:solidFill>
                  <a:schemeClr val="bg1"/>
                </a:solidFill>
                <a:hlinkClick r:id="rId4" action="ppaction://hlinkfile"/>
              </a:rPr>
              <a:t>Vein of Galen aneurysm</a:t>
            </a:r>
            <a:r>
              <a:rPr lang="en-US" sz="30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3000" dirty="0" err="1" smtClean="0">
                <a:solidFill>
                  <a:schemeClr val="bg1"/>
                </a:solidFill>
                <a:hlinkClick r:id="rId5" action="ppaction://hlinkfile"/>
              </a:rPr>
              <a:t>Velocardiofacial</a:t>
            </a:r>
            <a:r>
              <a:rPr lang="en-US" sz="3000" dirty="0" smtClean="0">
                <a:solidFill>
                  <a:schemeClr val="bg1"/>
                </a:solidFill>
                <a:hlinkClick r:id="rId5" action="ppaction://hlinkfile"/>
              </a:rPr>
              <a:t> syndrome</a:t>
            </a:r>
            <a:r>
              <a:rPr lang="en-US" sz="30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3000" dirty="0" smtClean="0">
                <a:solidFill>
                  <a:schemeClr val="bg1"/>
                </a:solidFill>
                <a:hlinkClick r:id="rId6" action="ppaction://hlinkfile"/>
              </a:rPr>
              <a:t>Ventricular </a:t>
            </a:r>
            <a:r>
              <a:rPr lang="en-US" sz="3000" dirty="0" err="1" smtClean="0">
                <a:solidFill>
                  <a:schemeClr val="bg1"/>
                </a:solidFill>
                <a:hlinkClick r:id="rId6" action="ppaction://hlinkfile"/>
              </a:rPr>
              <a:t>septal</a:t>
            </a:r>
            <a:r>
              <a:rPr lang="en-US" sz="3000" dirty="0" smtClean="0">
                <a:solidFill>
                  <a:schemeClr val="bg1"/>
                </a:solidFill>
                <a:hlinkClick r:id="rId6" action="ppaction://hlinkfile"/>
              </a:rPr>
              <a:t> defect</a:t>
            </a:r>
            <a:r>
              <a:rPr lang="en-US" sz="30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3000" dirty="0" err="1" smtClean="0">
                <a:solidFill>
                  <a:schemeClr val="bg1"/>
                </a:solidFill>
                <a:hlinkClick r:id="rId7" action="ppaction://hlinkfile"/>
              </a:rPr>
              <a:t>Ventriculo</a:t>
            </a:r>
            <a:r>
              <a:rPr lang="en-US" sz="3000" dirty="0" smtClean="0">
                <a:solidFill>
                  <a:schemeClr val="bg1"/>
                </a:solidFill>
                <a:hlinkClick r:id="rId7" action="ppaction://hlinkfile"/>
              </a:rPr>
              <a:t>-arterial discordance, isolated</a:t>
            </a:r>
            <a:r>
              <a:rPr lang="en-US" sz="30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3000" dirty="0" err="1" smtClean="0">
                <a:solidFill>
                  <a:schemeClr val="bg1"/>
                </a:solidFill>
                <a:hlinkClick r:id="rId8" action="ppaction://hlinkfile"/>
              </a:rPr>
              <a:t>Vicodin</a:t>
            </a:r>
            <a:r>
              <a:rPr lang="en-US" sz="3000" dirty="0" smtClean="0">
                <a:solidFill>
                  <a:schemeClr val="bg1"/>
                </a:solidFill>
                <a:hlinkClick r:id="rId8" action="ppaction://hlinkfile"/>
              </a:rPr>
              <a:t> overdose</a:t>
            </a:r>
            <a:r>
              <a:rPr lang="en-US" sz="3000" dirty="0" smtClean="0">
                <a:solidFill>
                  <a:schemeClr val="bg1"/>
                </a:solidFill>
              </a:rPr>
              <a:t> - bluish skin</a:t>
            </a:r>
          </a:p>
          <a:p>
            <a:r>
              <a:rPr lang="en-US" sz="3000" dirty="0" smtClean="0">
                <a:solidFill>
                  <a:schemeClr val="bg1"/>
                </a:solidFill>
                <a:hlinkClick r:id="rId9" action="ppaction://hlinkfile"/>
              </a:rPr>
              <a:t>VLCAD deficiency</a:t>
            </a:r>
            <a:r>
              <a:rPr lang="en-US" sz="30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3000" dirty="0" smtClean="0">
                <a:solidFill>
                  <a:schemeClr val="bg1"/>
                </a:solidFill>
                <a:hlinkClick r:id="rId10" action="ppaction://hlinkfile"/>
              </a:rPr>
              <a:t>Waterhouse-</a:t>
            </a:r>
            <a:r>
              <a:rPr lang="en-US" sz="3000" dirty="0" err="1" smtClean="0">
                <a:solidFill>
                  <a:schemeClr val="bg1"/>
                </a:solidFill>
                <a:hlinkClick r:id="rId10" action="ppaction://hlinkfile"/>
              </a:rPr>
              <a:t>Friderichsen</a:t>
            </a:r>
            <a:r>
              <a:rPr lang="en-US" sz="3000" dirty="0" smtClean="0">
                <a:solidFill>
                  <a:schemeClr val="bg1"/>
                </a:solidFill>
                <a:hlinkClick r:id="rId10" action="ppaction://hlinkfile"/>
              </a:rPr>
              <a:t> syndrome</a:t>
            </a:r>
            <a:r>
              <a:rPr lang="en-US" sz="30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3000" dirty="0" smtClean="0">
                <a:solidFill>
                  <a:schemeClr val="bg1"/>
                </a:solidFill>
                <a:hlinkClick r:id="rId11" action="ppaction://hlinkfile"/>
              </a:rPr>
              <a:t>Waterhouse-</a:t>
            </a:r>
            <a:r>
              <a:rPr lang="en-US" sz="3000" dirty="0" err="1" smtClean="0">
                <a:solidFill>
                  <a:schemeClr val="bg1"/>
                </a:solidFill>
                <a:hlinkClick r:id="rId11" action="ppaction://hlinkfile"/>
              </a:rPr>
              <a:t>Friederichsen</a:t>
            </a:r>
            <a:r>
              <a:rPr lang="en-US" sz="3000" dirty="0" smtClean="0">
                <a:solidFill>
                  <a:schemeClr val="bg1"/>
                </a:solidFill>
                <a:hlinkClick r:id="rId11" action="ppaction://hlinkfile"/>
              </a:rPr>
              <a:t> syndrome</a:t>
            </a:r>
            <a:r>
              <a:rPr lang="en-US" sz="30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3000" dirty="0" smtClean="0">
                <a:solidFill>
                  <a:schemeClr val="bg1"/>
                </a:solidFill>
                <a:hlinkClick r:id="rId12" action="ppaction://hlinkfile"/>
              </a:rPr>
              <a:t>Weinstein </a:t>
            </a:r>
            <a:r>
              <a:rPr lang="en-US" sz="3000" dirty="0" err="1" smtClean="0">
                <a:solidFill>
                  <a:schemeClr val="bg1"/>
                </a:solidFill>
                <a:hlinkClick r:id="rId12" action="ppaction://hlinkfile"/>
              </a:rPr>
              <a:t>Kliman</a:t>
            </a:r>
            <a:r>
              <a:rPr lang="en-US" sz="3000" dirty="0" smtClean="0">
                <a:solidFill>
                  <a:schemeClr val="bg1"/>
                </a:solidFill>
                <a:hlinkClick r:id="rId12" action="ppaction://hlinkfile"/>
              </a:rPr>
              <a:t> Scully syndrome</a:t>
            </a:r>
            <a:r>
              <a:rPr lang="en-US" sz="30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3000" dirty="0" smtClean="0">
                <a:solidFill>
                  <a:schemeClr val="bg1"/>
                </a:solidFill>
                <a:hlinkClick r:id="rId13" action="ppaction://hlinkfile"/>
              </a:rPr>
              <a:t>Western equine encephalitis</a:t>
            </a:r>
            <a:r>
              <a:rPr lang="en-US" sz="3000" dirty="0" smtClean="0">
                <a:solidFill>
                  <a:schemeClr val="bg1"/>
                </a:solidFill>
              </a:rPr>
              <a:t> - Cyanosis</a:t>
            </a:r>
          </a:p>
          <a:p>
            <a:r>
              <a:rPr lang="en-US" sz="3000" dirty="0" smtClean="0">
                <a:solidFill>
                  <a:schemeClr val="bg1"/>
                </a:solidFill>
                <a:hlinkClick r:id="rId14" action="ppaction://hlinkfile"/>
              </a:rPr>
              <a:t>Whooping Cough</a:t>
            </a:r>
            <a:r>
              <a:rPr lang="en-US" sz="3000" dirty="0" smtClean="0">
                <a:solidFill>
                  <a:schemeClr val="bg1"/>
                </a:solidFill>
              </a:rPr>
              <a:t> - Blue or purple (cyanosis)</a:t>
            </a:r>
          </a:p>
          <a:p>
            <a:r>
              <a:rPr lang="en-US" sz="3000" dirty="0" smtClean="0">
                <a:solidFill>
                  <a:schemeClr val="bg1"/>
                </a:solidFill>
                <a:hlinkClick r:id="rId15" action="ppaction://hlinkfile"/>
              </a:rPr>
              <a:t>Wild cherry seed poisoning</a:t>
            </a:r>
            <a:r>
              <a:rPr lang="en-US" sz="3000" dirty="0" smtClean="0">
                <a:solidFill>
                  <a:schemeClr val="bg1"/>
                </a:solidFill>
              </a:rPr>
              <a:t> - cyanosis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:\comp extra\pikz\New Folder (3)\jlhg.bmp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991600" cy="914400"/>
          </a:xfrm>
        </p:spPr>
        <p:txBody>
          <a:bodyPr>
            <a:normAutofit fontScale="90000"/>
          </a:bodyPr>
          <a:lstStyle/>
          <a:p>
            <a:r>
              <a:rPr lang="en-US" sz="3600" b="1" u="sng" dirty="0" smtClean="0">
                <a:solidFill>
                  <a:srgbClr val="0070C0"/>
                </a:solidFill>
              </a:rPr>
              <a:t>SITES TO BE LOOKED FOR</a:t>
            </a:r>
            <a:r>
              <a:rPr lang="en-US" sz="3600" b="1" u="sng" dirty="0" smtClean="0">
                <a:solidFill>
                  <a:srgbClr val="92D050"/>
                </a:solidFill>
              </a:rPr>
              <a:t>(in good natural light)</a:t>
            </a:r>
            <a:endParaRPr lang="en-US" sz="3600" b="1" u="sng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5410200"/>
          </a:xfrm>
        </p:spPr>
        <p:txBody>
          <a:bodyPr/>
          <a:lstStyle/>
          <a:p>
            <a:r>
              <a:rPr lang="en-US" dirty="0" smtClean="0"/>
              <a:t>Tip of nose</a:t>
            </a: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Ear lobules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Outer aspect of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lips,chins,cheek</a:t>
            </a: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Tip of fingers and toes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Nail bed of fingers and toes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Palms and soles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0070C0"/>
                </a:solidFill>
              </a:rPr>
              <a:t>CAUSES</a:t>
            </a:r>
            <a:br>
              <a:rPr lang="en-US" b="1" u="sng" dirty="0" smtClean="0">
                <a:solidFill>
                  <a:srgbClr val="0070C0"/>
                </a:solidFill>
              </a:rPr>
            </a:br>
            <a:endParaRPr lang="en-US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715000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Exposure to cold air or cold water(most common cause)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Frost bite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</a:rPr>
              <a:t>Raynauds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 phenomenon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Peripheral vascular disease-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</a:rPr>
              <a:t>atherosclerosis,Buegers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</a:rPr>
              <a:t>disease,atheroembolism</a:t>
            </a:r>
            <a:endParaRPr lang="en-US" sz="2400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Congestive cardiac failure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Shock or peripheral circulatory failure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Venous obstruction-produces local cyanosis SVC syndrome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</a:rPr>
              <a:t>Hyperviscosity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 syndrome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</a:rPr>
              <a:t>eg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: multiple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</a:rPr>
              <a:t>myeloma,polycythemia,macroglobulinaemia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.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</a:rPr>
              <a:t>Cryoglobulinaemia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(abnormal globulin forms gel at lower temp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</a:rPr>
              <a:t>eg:Lymphoma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)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Mitral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</a:rPr>
              <a:t>stenosis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(lips.tip of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</a:rPr>
              <a:t>nose,cheeks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 in mitral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</a:rPr>
              <a:t>facies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7467600" cy="639762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0070C0"/>
                </a:solidFill>
              </a:rPr>
              <a:t>TYPES</a:t>
            </a:r>
            <a:endParaRPr lang="en-US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562600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Generalized-cold </a:t>
            </a: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</a:rPr>
              <a:t>weather,shock,low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cardiac output, right heart failure, severe PAH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Localized – major vein occlusion like </a:t>
            </a: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</a:rPr>
              <a:t>SVC,IVC,femoral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vein</a:t>
            </a:r>
            <a:endParaRPr lang="en-US" sz="28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</TotalTime>
  <Words>1177</Words>
  <Application>Microsoft Office PowerPoint</Application>
  <PresentationFormat>On-screen Show (4:3)</PresentationFormat>
  <Paragraphs>609</Paragraphs>
  <Slides>61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3" baseType="lpstr">
      <vt:lpstr>Office Theme</vt:lpstr>
      <vt:lpstr>Clip</vt:lpstr>
      <vt:lpstr>CYANOSIS</vt:lpstr>
      <vt:lpstr>DEFINITION</vt:lpstr>
      <vt:lpstr>PRINCIPLE</vt:lpstr>
      <vt:lpstr>TYPES</vt:lpstr>
      <vt:lpstr>PERIPHERAL CYANOSIS</vt:lpstr>
      <vt:lpstr>MECHANISMS</vt:lpstr>
      <vt:lpstr>SITES TO BE LOOKED FOR(in good natural light)</vt:lpstr>
      <vt:lpstr>CAUSES </vt:lpstr>
      <vt:lpstr>TYPES</vt:lpstr>
      <vt:lpstr>CENTRAL CYANOSIS</vt:lpstr>
      <vt:lpstr>SITES</vt:lpstr>
      <vt:lpstr>CAUSES</vt:lpstr>
      <vt:lpstr>CARDIAC-CAUSES</vt:lpstr>
      <vt:lpstr>CONGENITAL</vt:lpstr>
      <vt:lpstr>Slide 15</vt:lpstr>
      <vt:lpstr>Slide 16</vt:lpstr>
      <vt:lpstr>GASTRO</vt:lpstr>
      <vt:lpstr>CNS-CAUSES</vt:lpstr>
      <vt:lpstr>OTHER-CAUSES</vt:lpstr>
      <vt:lpstr>Slide 20</vt:lpstr>
      <vt:lpstr>ENTEROGENOUS/PIGMENT CYANOSIS Methemoglobin</vt:lpstr>
      <vt:lpstr>Slide 22</vt:lpstr>
      <vt:lpstr>Sulfhemoglobin</vt:lpstr>
      <vt:lpstr>OTHER SITES FOR CENTRAL CYANOSIS</vt:lpstr>
      <vt:lpstr>MIXED CYANOSIS</vt:lpstr>
      <vt:lpstr>DIFFRENTIAL CYANOSIS</vt:lpstr>
      <vt:lpstr>ACUTE CYANOSIS</vt:lpstr>
      <vt:lpstr>CHRONIC CYANOSIS</vt:lpstr>
      <vt:lpstr>ORTHOCYANOSIS</vt:lpstr>
      <vt:lpstr>DIFFRENTIAL DIAGNOSIS-BLUISH DISCOLOURATION OF BODY(Pseudocyanosis)</vt:lpstr>
      <vt:lpstr>Slide 31</vt:lpstr>
      <vt:lpstr>Certain features are important in arriving at the cause of cyanosis</vt:lpstr>
      <vt:lpstr>History</vt:lpstr>
      <vt:lpstr>Lab tests</vt:lpstr>
      <vt:lpstr>Clubbing </vt:lpstr>
      <vt:lpstr>Slide 36</vt:lpstr>
      <vt:lpstr>Slide 37</vt:lpstr>
      <vt:lpstr>TAPVR1</vt:lpstr>
      <vt:lpstr>Slide 39</vt:lpstr>
      <vt:lpstr>TOF</vt:lpstr>
      <vt:lpstr>Slide 41</vt:lpstr>
      <vt:lpstr>TGA</vt:lpstr>
      <vt:lpstr>List of 439 causes of Cyanosis 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DEFINITION</dc:title>
  <dc:creator>4saer</dc:creator>
  <cp:lastModifiedBy>4saer</cp:lastModifiedBy>
  <cp:revision>36</cp:revision>
  <dcterms:created xsi:type="dcterms:W3CDTF">2006-08-16T00:00:00Z</dcterms:created>
  <dcterms:modified xsi:type="dcterms:W3CDTF">2011-01-27T17:12:14Z</dcterms:modified>
</cp:coreProperties>
</file>