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5" r:id="rId4"/>
    <p:sldId id="266" r:id="rId5"/>
    <p:sldId id="267" r:id="rId6"/>
    <p:sldId id="268" r:id="rId7"/>
    <p:sldId id="269" r:id="rId8"/>
    <p:sldId id="270" r:id="rId9"/>
    <p:sldId id="258" r:id="rId10"/>
    <p:sldId id="259" r:id="rId11"/>
    <p:sldId id="271" r:id="rId12"/>
    <p:sldId id="272" r:id="rId13"/>
    <p:sldId id="260" r:id="rId14"/>
    <p:sldId id="261" r:id="rId15"/>
    <p:sldId id="278" r:id="rId16"/>
    <p:sldId id="262" r:id="rId17"/>
    <p:sldId id="275" r:id="rId18"/>
    <p:sldId id="264" r:id="rId19"/>
    <p:sldId id="263" r:id="rId20"/>
    <p:sldId id="273" r:id="rId21"/>
    <p:sldId id="276" r:id="rId22"/>
    <p:sldId id="280" r:id="rId23"/>
    <p:sldId id="281" r:id="rId24"/>
    <p:sldId id="282" r:id="rId25"/>
    <p:sldId id="283" r:id="rId26"/>
    <p:sldId id="284" r:id="rId27"/>
    <p:sldId id="27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D50B"/>
    <a:srgbClr val="CBD010"/>
    <a:srgbClr val="22D60A"/>
    <a:srgbClr val="FACED5"/>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DFFB54E-2124-4B50-98A7-8D30D651EB24}"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IN"/>
        </a:p>
      </dgm:t>
    </dgm:pt>
    <dgm:pt modelId="{67B3A301-BDE9-452F-9063-CD8AE19F6E19}">
      <dgm:prSet>
        <dgm:style>
          <a:lnRef idx="0">
            <a:schemeClr val="accent5"/>
          </a:lnRef>
          <a:fillRef idx="3">
            <a:schemeClr val="accent5"/>
          </a:fillRef>
          <a:effectRef idx="3">
            <a:schemeClr val="accent5"/>
          </a:effectRef>
          <a:fontRef idx="minor">
            <a:schemeClr val="lt1"/>
          </a:fontRef>
        </dgm:style>
      </dgm:prSet>
      <dgm:spPr/>
      <dgm:t>
        <a:bodyPr/>
        <a:lstStyle/>
        <a:p>
          <a:pPr rtl="0"/>
          <a:r>
            <a:rPr lang="en-US" b="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WHAT IS THE  VALUE OF CHEST X-RAY IN  VIRAL PNEUMONIA???</a:t>
          </a:r>
          <a:endParaRPr lang="en-IN" b="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gm:t>
    </dgm:pt>
    <dgm:pt modelId="{C595C2ED-D607-4F6B-AB15-D88C6A2617D3}" type="parTrans" cxnId="{14683708-A4FB-4E36-BE7D-C62329715175}">
      <dgm:prSet/>
      <dgm:spPr/>
      <dgm:t>
        <a:bodyPr/>
        <a:lstStyle/>
        <a:p>
          <a:endParaRPr lang="en-IN"/>
        </a:p>
      </dgm:t>
    </dgm:pt>
    <dgm:pt modelId="{A8F22447-C222-457E-A6F9-5EB516194FA0}" type="sibTrans" cxnId="{14683708-A4FB-4E36-BE7D-C62329715175}">
      <dgm:prSet/>
      <dgm:spPr/>
      <dgm:t>
        <a:bodyPr/>
        <a:lstStyle/>
        <a:p>
          <a:endParaRPr lang="en-IN"/>
        </a:p>
      </dgm:t>
    </dgm:pt>
    <dgm:pt modelId="{ED044C1C-F865-4EBD-9035-F930099E6B6C}" type="pres">
      <dgm:prSet presAssocID="{BDFFB54E-2124-4B50-98A7-8D30D651EB24}" presName="Name0" presStyleCnt="0">
        <dgm:presLayoutVars>
          <dgm:chMax val="7"/>
          <dgm:dir/>
          <dgm:animLvl val="lvl"/>
          <dgm:resizeHandles val="exact"/>
        </dgm:presLayoutVars>
      </dgm:prSet>
      <dgm:spPr/>
      <dgm:t>
        <a:bodyPr/>
        <a:lstStyle/>
        <a:p>
          <a:endParaRPr lang="en-IN"/>
        </a:p>
      </dgm:t>
    </dgm:pt>
    <dgm:pt modelId="{BF0E32D1-2AA1-4EDE-B3A7-D45BBA975CE6}" type="pres">
      <dgm:prSet presAssocID="{67B3A301-BDE9-452F-9063-CD8AE19F6E19}" presName="circle1" presStyleLbl="node1" presStyleIdx="0" presStyleCnt="1"/>
      <dgm:spPr/>
    </dgm:pt>
    <dgm:pt modelId="{8BD9F5B5-D7D7-474E-B05E-CFD5031794F8}" type="pres">
      <dgm:prSet presAssocID="{67B3A301-BDE9-452F-9063-CD8AE19F6E19}" presName="space" presStyleCnt="0"/>
      <dgm:spPr/>
    </dgm:pt>
    <dgm:pt modelId="{4C28F6E0-0E70-4E97-AF5B-6AD7C903282D}" type="pres">
      <dgm:prSet presAssocID="{67B3A301-BDE9-452F-9063-CD8AE19F6E19}" presName="rect1" presStyleLbl="alignAcc1" presStyleIdx="0" presStyleCnt="1"/>
      <dgm:spPr/>
      <dgm:t>
        <a:bodyPr/>
        <a:lstStyle/>
        <a:p>
          <a:endParaRPr lang="en-IN"/>
        </a:p>
      </dgm:t>
    </dgm:pt>
    <dgm:pt modelId="{316D24D8-8E65-47F5-8B11-362B23459CB2}" type="pres">
      <dgm:prSet presAssocID="{67B3A301-BDE9-452F-9063-CD8AE19F6E19}" presName="rect1ParTxNoCh" presStyleLbl="alignAcc1" presStyleIdx="0" presStyleCnt="1">
        <dgm:presLayoutVars>
          <dgm:chMax val="1"/>
          <dgm:bulletEnabled val="1"/>
        </dgm:presLayoutVars>
      </dgm:prSet>
      <dgm:spPr/>
      <dgm:t>
        <a:bodyPr/>
        <a:lstStyle/>
        <a:p>
          <a:endParaRPr lang="en-IN"/>
        </a:p>
      </dgm:t>
    </dgm:pt>
  </dgm:ptLst>
  <dgm:cxnLst>
    <dgm:cxn modelId="{E9CC2436-AA55-4E74-862C-55982A091680}" type="presOf" srcId="{67B3A301-BDE9-452F-9063-CD8AE19F6E19}" destId="{316D24D8-8E65-47F5-8B11-362B23459CB2}" srcOrd="1" destOrd="0" presId="urn:microsoft.com/office/officeart/2005/8/layout/target3"/>
    <dgm:cxn modelId="{6C6C4AB2-C650-4133-B0E5-D629612F3ACC}" type="presOf" srcId="{BDFFB54E-2124-4B50-98A7-8D30D651EB24}" destId="{ED044C1C-F865-4EBD-9035-F930099E6B6C}" srcOrd="0" destOrd="0" presId="urn:microsoft.com/office/officeart/2005/8/layout/target3"/>
    <dgm:cxn modelId="{3F9169EA-3D47-4DE7-8B99-026BE9ADB6EC}" type="presOf" srcId="{67B3A301-BDE9-452F-9063-CD8AE19F6E19}" destId="{4C28F6E0-0E70-4E97-AF5B-6AD7C903282D}" srcOrd="0" destOrd="0" presId="urn:microsoft.com/office/officeart/2005/8/layout/target3"/>
    <dgm:cxn modelId="{14683708-A4FB-4E36-BE7D-C62329715175}" srcId="{BDFFB54E-2124-4B50-98A7-8D30D651EB24}" destId="{67B3A301-BDE9-452F-9063-CD8AE19F6E19}" srcOrd="0" destOrd="0" parTransId="{C595C2ED-D607-4F6B-AB15-D88C6A2617D3}" sibTransId="{A8F22447-C222-457E-A6F9-5EB516194FA0}"/>
    <dgm:cxn modelId="{C50AB0EB-87AD-492C-B833-438A577B8E06}" type="presParOf" srcId="{ED044C1C-F865-4EBD-9035-F930099E6B6C}" destId="{BF0E32D1-2AA1-4EDE-B3A7-D45BBA975CE6}" srcOrd="0" destOrd="0" presId="urn:microsoft.com/office/officeart/2005/8/layout/target3"/>
    <dgm:cxn modelId="{D2828E21-7120-4F76-8EB0-7AF08435A452}" type="presParOf" srcId="{ED044C1C-F865-4EBD-9035-F930099E6B6C}" destId="{8BD9F5B5-D7D7-474E-B05E-CFD5031794F8}" srcOrd="1" destOrd="0" presId="urn:microsoft.com/office/officeart/2005/8/layout/target3"/>
    <dgm:cxn modelId="{295652A7-2626-4299-9999-7EFA837DE392}" type="presParOf" srcId="{ED044C1C-F865-4EBD-9035-F930099E6B6C}" destId="{4C28F6E0-0E70-4E97-AF5B-6AD7C903282D}" srcOrd="2" destOrd="0" presId="urn:microsoft.com/office/officeart/2005/8/layout/target3"/>
    <dgm:cxn modelId="{4F54DDDB-3DED-4BCF-8891-EF8C325D5639}" type="presParOf" srcId="{ED044C1C-F865-4EBD-9035-F930099E6B6C}" destId="{316D24D8-8E65-47F5-8B11-362B23459CB2}"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F0E32D1-2AA1-4EDE-B3A7-D45BBA975CE6}">
      <dsp:nvSpPr>
        <dsp:cNvPr id="0" name=""/>
        <dsp:cNvSpPr/>
      </dsp:nvSpPr>
      <dsp:spPr>
        <a:xfrm>
          <a:off x="0" y="0"/>
          <a:ext cx="830997" cy="830997"/>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C28F6E0-0E70-4E97-AF5B-6AD7C903282D}">
      <dsp:nvSpPr>
        <dsp:cNvPr id="0" name=""/>
        <dsp:cNvSpPr/>
      </dsp:nvSpPr>
      <dsp:spPr>
        <a:xfrm>
          <a:off x="415498" y="0"/>
          <a:ext cx="8442781" cy="830997"/>
        </a:xfrm>
        <a:prstGeom prst="rect">
          <a:avLst/>
        </a:prstGeom>
        <a:gradFill rotWithShape="1">
          <a:gsLst>
            <a:gs pos="0">
              <a:schemeClr val="accent5">
                <a:tint val="92000"/>
                <a:satMod val="170000"/>
              </a:schemeClr>
            </a:gs>
            <a:gs pos="15000">
              <a:schemeClr val="accent5">
                <a:tint val="92000"/>
                <a:shade val="99000"/>
                <a:satMod val="170000"/>
              </a:schemeClr>
            </a:gs>
            <a:gs pos="62000">
              <a:schemeClr val="accent5">
                <a:tint val="96000"/>
                <a:shade val="80000"/>
                <a:satMod val="170000"/>
              </a:schemeClr>
            </a:gs>
            <a:gs pos="97000">
              <a:schemeClr val="accent5">
                <a:tint val="98000"/>
                <a:shade val="63000"/>
                <a:satMod val="170000"/>
              </a:schemeClr>
            </a:gs>
            <a:gs pos="100000">
              <a:schemeClr val="accent5">
                <a:shade val="62000"/>
                <a:satMod val="170000"/>
              </a:schemeClr>
            </a:gs>
          </a:gsLst>
          <a:path path="circle">
            <a:fillToRect l="50000" t="50000" r="50000" b="50000"/>
          </a:path>
        </a:gradFill>
        <a:ln>
          <a:noFill/>
        </a:ln>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accent5"/>
          </a:contourClr>
        </a:sp3d>
      </dsp:spPr>
      <dsp:style>
        <a:lnRef idx="0">
          <a:schemeClr val="accent5"/>
        </a:lnRef>
        <a:fillRef idx="3">
          <a:schemeClr val="accent5"/>
        </a:fillRef>
        <a:effectRef idx="3">
          <a:schemeClr val="accent5"/>
        </a:effectRef>
        <a:fontRef idx="minor">
          <a:schemeClr val="lt1"/>
        </a:fontRef>
      </dsp:style>
      <dsp:txBody>
        <a:bodyPr spcFirstLastPara="0" vert="horz" wrap="square" lIns="91440" tIns="91440" rIns="91440" bIns="91440" numCol="1" spcCol="1270" anchor="ctr" anchorCtr="0">
          <a:noAutofit/>
        </a:bodyPr>
        <a:lstStyle/>
        <a:p>
          <a:pPr lvl="0" algn="ctr" defTabSz="1066800" rtl="0">
            <a:lnSpc>
              <a:spcPct val="90000"/>
            </a:lnSpc>
            <a:spcBef>
              <a:spcPct val="0"/>
            </a:spcBef>
            <a:spcAft>
              <a:spcPct val="35000"/>
            </a:spcAft>
          </a:pPr>
          <a:r>
            <a:rPr lang="en-US" sz="2400" b="0" kern="1200" cap="none" spc="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WHAT IS THE  VALUE OF CHEST X-RAY IN  VIRAL PNEUMONIA???</a:t>
          </a:r>
          <a:endParaRPr lang="en-IN" sz="2400" b="0" kern="1200" cap="none" spc="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dsp:txBody>
      <dsp:txXfrm>
        <a:off x="415498" y="0"/>
        <a:ext cx="8442781" cy="830997"/>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20" name="Footer Placeholder 19"/>
          <p:cNvSpPr>
            <a:spLocks noGrp="1"/>
          </p:cNvSpPr>
          <p:nvPr>
            <p:ph type="ftr" sz="quarter" idx="11"/>
          </p:nvPr>
        </p:nvSpPr>
        <p:spPr/>
        <p:txBody>
          <a:bodyPr/>
          <a:lstStyle>
            <a:extLst/>
          </a:lstStyle>
          <a:p>
            <a:endParaRPr lang="en-IN" dirty="0"/>
          </a:p>
        </p:txBody>
      </p:sp>
      <p:sp>
        <p:nvSpPr>
          <p:cNvPr id="10" name="Slide Number Placeholder 9"/>
          <p:cNvSpPr>
            <a:spLocks noGrp="1"/>
          </p:cNvSpPr>
          <p:nvPr>
            <p:ph type="sldNum" sz="quarter" idx="12"/>
          </p:nvPr>
        </p:nvSpPr>
        <p:spPr/>
        <p:txBody>
          <a:bodyPr/>
          <a:lstStyle>
            <a:extLst/>
          </a:lstStyle>
          <a:p>
            <a:fld id="{BD867921-3256-4A89-9135-AD1417C13DAB}" type="slidenum">
              <a:rPr lang="en-IN" smtClean="0"/>
              <a:pPr/>
              <a:t>‹#›</a:t>
            </a:fld>
            <a:endParaRPr lang="en-IN"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5" name="Footer Placeholder 4"/>
          <p:cNvSpPr>
            <a:spLocks noGrp="1"/>
          </p:cNvSpPr>
          <p:nvPr>
            <p:ph type="ftr" sz="quarter" idx="11"/>
          </p:nvPr>
        </p:nvSpPr>
        <p:spPr/>
        <p:txBody>
          <a:bodyPr/>
          <a:lstStyle>
            <a:extLst/>
          </a:lstStyle>
          <a:p>
            <a:endParaRPr lang="en-IN" dirty="0"/>
          </a:p>
        </p:txBody>
      </p:sp>
      <p:sp>
        <p:nvSpPr>
          <p:cNvPr id="6" name="Slide Number Placeholder 5"/>
          <p:cNvSpPr>
            <a:spLocks noGrp="1"/>
          </p:cNvSpPr>
          <p:nvPr>
            <p:ph type="sldNum" sz="quarter" idx="12"/>
          </p:nvPr>
        </p:nvSpPr>
        <p:spPr/>
        <p:txBody>
          <a:bodyPr/>
          <a:lstStyle>
            <a:extLst/>
          </a:lstStyle>
          <a:p>
            <a:fld id="{BD867921-3256-4A89-9135-AD1417C13DAB}" type="slidenum">
              <a:rPr lang="en-IN" smtClean="0"/>
              <a:pPr/>
              <a:t>‹#›</a:t>
            </a:fld>
            <a:endParaRPr lang="en-IN"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8" name="Footer Placeholder 7"/>
          <p:cNvSpPr>
            <a:spLocks noGrp="1"/>
          </p:cNvSpPr>
          <p:nvPr>
            <p:ph type="ftr" sz="quarter" idx="11"/>
          </p:nvPr>
        </p:nvSpPr>
        <p:spPr/>
        <p:txBody>
          <a:bodyPr/>
          <a:lstStyle>
            <a:extLst/>
          </a:lstStyle>
          <a:p>
            <a:endParaRPr lang="en-IN" dirty="0"/>
          </a:p>
        </p:txBody>
      </p:sp>
      <p:sp>
        <p:nvSpPr>
          <p:cNvPr id="9" name="Slide Number Placeholder 8"/>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4" name="Footer Placeholder 3"/>
          <p:cNvSpPr>
            <a:spLocks noGrp="1"/>
          </p:cNvSpPr>
          <p:nvPr>
            <p:ph type="ftr" sz="quarter" idx="11"/>
          </p:nvPr>
        </p:nvSpPr>
        <p:spPr/>
        <p:txBody>
          <a:bodyPr/>
          <a:lstStyle>
            <a:extLst/>
          </a:lstStyle>
          <a:p>
            <a:endParaRPr lang="en-IN" dirty="0"/>
          </a:p>
        </p:txBody>
      </p:sp>
      <p:sp>
        <p:nvSpPr>
          <p:cNvPr id="5" name="Slide Number Placeholder 4"/>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3" name="Footer Placeholder 2"/>
          <p:cNvSpPr>
            <a:spLocks noGrp="1"/>
          </p:cNvSpPr>
          <p:nvPr>
            <p:ph type="ftr" sz="quarter" idx="11"/>
          </p:nvPr>
        </p:nvSpPr>
        <p:spPr/>
        <p:txBody>
          <a:bodyPr/>
          <a:lstStyle>
            <a:extLst/>
          </a:lstStyle>
          <a:p>
            <a:endParaRPr lang="en-IN" dirty="0"/>
          </a:p>
        </p:txBody>
      </p:sp>
      <p:sp>
        <p:nvSpPr>
          <p:cNvPr id="4" name="Slide Number Placeholder 3"/>
          <p:cNvSpPr>
            <a:spLocks noGrp="1"/>
          </p:cNvSpPr>
          <p:nvPr>
            <p:ph type="sldNum" sz="quarter" idx="12"/>
          </p:nvPr>
        </p:nvSpPr>
        <p:spPr/>
        <p:txBody>
          <a:bodyPr/>
          <a:lstStyle>
            <a:extLst/>
          </a:lstStyle>
          <a:p>
            <a:fld id="{BD867921-3256-4A89-9135-AD1417C13DAB}" type="slidenum">
              <a:rPr lang="en-IN" smtClean="0"/>
              <a:pPr/>
              <a:t>‹#›</a:t>
            </a:fld>
            <a:endParaRPr lang="en-IN"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BD867921-3256-4A89-9135-AD1417C13DAB}" type="slidenum">
              <a:rPr lang="en-IN" smtClean="0"/>
              <a:pPr/>
              <a:t>‹#›</a:t>
            </a:fld>
            <a:endParaRPr lang="en-IN"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0D873F5-5720-40E4-B372-C947474219F9}" type="datetimeFigureOut">
              <a:rPr lang="en-US" smtClean="0"/>
              <a:pPr/>
              <a:t>12/7/2012</a:t>
            </a:fld>
            <a:endParaRPr lang="en-IN" dirty="0"/>
          </a:p>
        </p:txBody>
      </p:sp>
      <p:sp>
        <p:nvSpPr>
          <p:cNvPr id="6" name="Footer Placeholder 5"/>
          <p:cNvSpPr>
            <a:spLocks noGrp="1"/>
          </p:cNvSpPr>
          <p:nvPr>
            <p:ph type="ftr" sz="quarter" idx="11"/>
          </p:nvPr>
        </p:nvSpPr>
        <p:spPr/>
        <p:txBody>
          <a:bodyPr/>
          <a:lstStyle>
            <a:extLst/>
          </a:lstStyle>
          <a:p>
            <a:endParaRPr lang="en-IN" dirty="0"/>
          </a:p>
        </p:txBody>
      </p:sp>
      <p:sp>
        <p:nvSpPr>
          <p:cNvPr id="7" name="Slide Number Placeholder 6"/>
          <p:cNvSpPr>
            <a:spLocks noGrp="1"/>
          </p:cNvSpPr>
          <p:nvPr>
            <p:ph type="sldNum" sz="quarter" idx="12"/>
          </p:nvPr>
        </p:nvSpPr>
        <p:spPr/>
        <p:txBody>
          <a:bodyPr/>
          <a:lstStyle>
            <a:extLst/>
          </a:lstStyle>
          <a:p>
            <a:fld id="{BD867921-3256-4A89-9135-AD1417C13DAB}" type="slidenum">
              <a:rPr lang="en-IN" smtClean="0"/>
              <a:pPr/>
              <a:t>‹#›</a:t>
            </a:fld>
            <a:endParaRPr lang="en-IN"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0D873F5-5720-40E4-B372-C947474219F9}" type="datetimeFigureOut">
              <a:rPr lang="en-US" smtClean="0"/>
              <a:pPr/>
              <a:t>12/7/2012</a:t>
            </a:fld>
            <a:endParaRPr lang="en-IN"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IN"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D867921-3256-4A89-9135-AD1417C13DAB}" type="slidenum">
              <a:rPr lang="en-IN" smtClean="0"/>
              <a:pPr/>
              <a:t>‹#›</a:t>
            </a:fld>
            <a:endParaRPr lang="en-IN"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8.xml.rels><?xml version="1.0" encoding="UTF-8" standalone="yes"?>
<Relationships xmlns="http://schemas.openxmlformats.org/package/2006/relationships"><Relationship Id="rId2" Type="http://schemas.openxmlformats.org/officeDocument/2006/relationships/image" Target="../media/image28.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31.gif"/><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6.jpeg"/><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8.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b="1" smtClean="0">
                <a:solidFill>
                  <a:schemeClr val="tx2"/>
                </a:solidFill>
                <a:latin typeface="Algerian" pitchFamily="82" charset="0"/>
              </a:rPr>
              <a:t>A CASE PRESENTATION ON VIRAL PNEUMONIA</a:t>
            </a:r>
            <a:endParaRPr lang="en-IN" b="1" dirty="0">
              <a:solidFill>
                <a:schemeClr val="tx2"/>
              </a:solidFill>
              <a:latin typeface="Algerian" pitchFamily="82" charset="0"/>
            </a:endParaRPr>
          </a:p>
        </p:txBody>
      </p:sp>
      <p:sp>
        <p:nvSpPr>
          <p:cNvPr id="3" name="Subtitle 2"/>
          <p:cNvSpPr>
            <a:spLocks noGrp="1"/>
          </p:cNvSpPr>
          <p:nvPr>
            <p:ph type="subTitle" idx="1"/>
          </p:nvPr>
        </p:nvSpPr>
        <p:spPr>
          <a:xfrm>
            <a:off x="4357686" y="5000636"/>
            <a:ext cx="4500594" cy="1643074"/>
          </a:xfrm>
        </p:spPr>
        <p:txBody>
          <a:bodyPr>
            <a:normAutofit fontScale="62500" lnSpcReduction="20000"/>
            <a:scene3d>
              <a:camera prst="orthographicFront"/>
              <a:lightRig rig="glow" dir="tl">
                <a:rot lat="0" lon="0" rev="5400000"/>
              </a:lightRig>
            </a:scene3d>
            <a:sp3d contourW="12700">
              <a:bevelT w="25400" h="25400"/>
              <a:contourClr>
                <a:schemeClr val="accent6">
                  <a:shade val="73000"/>
                </a:schemeClr>
              </a:contourClr>
            </a:sp3d>
          </a:bodyPr>
          <a:lstStyle/>
          <a:p>
            <a:r>
              <a:rPr lang="en-US" sz="3000" b="1" i="1" dirty="0" smtClean="0">
                <a:ln w="11430"/>
                <a:solidFill>
                  <a:srgbClr val="92D050"/>
                </a:solidFill>
                <a:effectLst>
                  <a:outerShdw blurRad="80000" dist="40000" dir="5040000" algn="tl">
                    <a:srgbClr val="000000">
                      <a:alpha val="30000"/>
                    </a:srgbClr>
                  </a:outerShdw>
                </a:effectLst>
              </a:rPr>
              <a:t>     PRESENTED BY:-</a:t>
            </a:r>
          </a:p>
          <a:p>
            <a:r>
              <a:rPr lang="en-US" sz="48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    SR. </a:t>
            </a:r>
            <a:r>
              <a:rPr lang="en-US" sz="48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SARASWATI ROY</a:t>
            </a:r>
            <a:endParaRPr lang="en-US" sz="48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r>
              <a:rPr lang="en-US" sz="3400" b="1" i="1" dirty="0" smtClean="0">
                <a:ln w="11430"/>
                <a:solidFill>
                  <a:schemeClr val="tx1"/>
                </a:solidFill>
                <a:effectLst>
                  <a:outerShdw blurRad="80000" dist="40000" dir="5040000" algn="tl">
                    <a:srgbClr val="000000">
                      <a:alpha val="30000"/>
                    </a:srgbClr>
                  </a:outerShdw>
                </a:effectLst>
              </a:rPr>
              <a:t>     </a:t>
            </a:r>
            <a:r>
              <a:rPr lang="en-US" sz="3400" b="1" i="1" dirty="0" smtClean="0">
                <a:ln w="11430"/>
                <a:solidFill>
                  <a:schemeClr val="tx1"/>
                </a:solidFill>
                <a:effectLst>
                  <a:outerShdw blurRad="80000" dist="40000" dir="5040000" algn="tl">
                    <a:srgbClr val="000000">
                      <a:alpha val="30000"/>
                    </a:srgbClr>
                  </a:outerShdw>
                </a:effectLst>
              </a:rPr>
              <a:t>CONTROLLER NCS</a:t>
            </a:r>
            <a:endParaRPr lang="en-US" sz="3400" b="1" i="1" dirty="0" smtClean="0">
              <a:ln w="11430"/>
              <a:solidFill>
                <a:schemeClr val="tx1"/>
              </a:solidFill>
              <a:effectLst>
                <a:outerShdw blurRad="80000" dist="40000" dir="5040000" algn="tl">
                  <a:srgbClr val="000000">
                    <a:alpha val="30000"/>
                  </a:srgbClr>
                </a:outerShdw>
              </a:effectLst>
            </a:endParaRPr>
          </a:p>
          <a:p>
            <a:r>
              <a:rPr lang="en-US" sz="3400" b="1" i="1" dirty="0" smtClean="0">
                <a:ln w="11430"/>
                <a:solidFill>
                  <a:schemeClr val="accent1">
                    <a:lumMod val="60000"/>
                    <a:lumOff val="40000"/>
                  </a:schemeClr>
                </a:solidFill>
                <a:effectLst>
                  <a:outerShdw blurRad="80000" dist="40000" dir="5040000" algn="tl">
                    <a:srgbClr val="000000">
                      <a:alpha val="30000"/>
                    </a:srgbClr>
                  </a:outerShdw>
                </a:effectLst>
                <a:latin typeface="Adobe Garamond Pro Bold" pitchFamily="18" charset="0"/>
              </a:rPr>
              <a:t>      MSHK</a:t>
            </a:r>
          </a:p>
          <a:p>
            <a:endParaRPr lang="en-US" sz="4800"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a:p>
            <a:endParaRPr lang="en-IN" b="1" i="1"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pic>
        <p:nvPicPr>
          <p:cNvPr id="20482" name="Picture 2" descr="https://encrypted-tbn1.gstatic.com/images?q=tbn:ANd9GcQ-rePGRTED8BvLIqmKp3c8sOsfmL2Fr0B0cc8JCQBFCYFF8ijsQA"/>
          <p:cNvPicPr>
            <a:picLocks noChangeAspect="1" noChangeArrowheads="1"/>
          </p:cNvPicPr>
          <p:nvPr/>
        </p:nvPicPr>
        <p:blipFill>
          <a:blip r:embed="rId2" cstate="print"/>
          <a:srcRect/>
          <a:stretch>
            <a:fillRect/>
          </a:stretch>
        </p:blipFill>
        <p:spPr bwMode="auto">
          <a:xfrm>
            <a:off x="1571603" y="1785927"/>
            <a:ext cx="4256885" cy="310768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1"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SYMPTOMS</a:t>
            </a:r>
            <a:r>
              <a:rPr lang="en-US" dirty="0" smtClean="0"/>
              <a:t> </a:t>
            </a:r>
            <a:endParaRPr lang="en-IN" dirty="0"/>
          </a:p>
        </p:txBody>
      </p:sp>
      <p:sp>
        <p:nvSpPr>
          <p:cNvPr id="2" name="Content Placeholder 1"/>
          <p:cNvSpPr>
            <a:spLocks noGrp="1"/>
          </p:cNvSpPr>
          <p:nvPr>
            <p:ph idx="1"/>
          </p:nvPr>
        </p:nvSpPr>
        <p:spPr>
          <a:xfrm>
            <a:off x="1000100" y="3143248"/>
            <a:ext cx="7643866" cy="3571900"/>
          </a:xfrm>
        </p:spPr>
        <p:txBody>
          <a:bodyPr>
            <a:normAutofit fontScale="77500" lnSpcReduction="20000"/>
          </a:bodyPr>
          <a:lstStyle/>
          <a:p>
            <a:r>
              <a:rPr lang="en-US" dirty="0" smtClean="0"/>
              <a:t>She was getting treated for her high fever in the General Ward.</a:t>
            </a:r>
          </a:p>
          <a:p>
            <a:r>
              <a:rPr lang="en-US" dirty="0" smtClean="0"/>
              <a:t>She was Malaria, Dengue negative but Total Count went down to 3400thou/cm3. </a:t>
            </a:r>
          </a:p>
          <a:p>
            <a:r>
              <a:rPr lang="en-US" dirty="0" smtClean="0"/>
              <a:t>On 12.11.2012, she had sudden SOB</a:t>
            </a:r>
          </a:p>
          <a:p>
            <a:pPr>
              <a:buNone/>
            </a:pPr>
            <a:r>
              <a:rPr lang="en-US" dirty="0" smtClean="0"/>
              <a:t>(RR &gt;40breaths/min) fever(101.8deg F) and respiratory acidosis in spite of all ongoing treatments.</a:t>
            </a:r>
          </a:p>
          <a:p>
            <a:r>
              <a:rPr lang="en-US" dirty="0" smtClean="0"/>
              <a:t>Her condition deteriorated and she was rushed to CCU-1 </a:t>
            </a:r>
            <a:endParaRPr lang="en-IN" dirty="0"/>
          </a:p>
        </p:txBody>
      </p:sp>
      <p:pic>
        <p:nvPicPr>
          <p:cNvPr id="17410" name="Picture 2" descr="https://encrypted-tbn0.gstatic.com/images?q=tbn:ANd9GcSiBYUDPAmE-WPPctWn794yEwcTfF3Q_DI5FLYLAgE40FazhtVt_Q"/>
          <p:cNvPicPr>
            <a:picLocks noChangeAspect="1" noChangeArrowheads="1"/>
          </p:cNvPicPr>
          <p:nvPr/>
        </p:nvPicPr>
        <p:blipFill>
          <a:blip r:embed="rId2" cstate="print"/>
          <a:srcRect/>
          <a:stretch>
            <a:fillRect/>
          </a:stretch>
        </p:blipFill>
        <p:spPr bwMode="auto">
          <a:xfrm>
            <a:off x="5000628" y="357165"/>
            <a:ext cx="2857520" cy="2769791"/>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28662" y="500042"/>
            <a:ext cx="6715171" cy="4555093"/>
          </a:xfrm>
          <a:prstGeom prst="rect">
            <a:avLst/>
          </a:prstGeom>
          <a:noFill/>
        </p:spPr>
        <p:txBody>
          <a:bodyPr wrap="square" rtlCol="0">
            <a:spAutoFit/>
          </a:bodyPr>
          <a:lstStyle/>
          <a:p>
            <a:r>
              <a:rPr lang="en-US" sz="2800" u="sng" dirty="0" smtClean="0">
                <a:solidFill>
                  <a:schemeClr val="tx2">
                    <a:lumMod val="60000"/>
                    <a:lumOff val="40000"/>
                  </a:schemeClr>
                </a:solidFill>
              </a:rPr>
              <a:t>PAST CLINICAL HISTORY</a:t>
            </a:r>
            <a:r>
              <a:rPr lang="en-US" sz="2800" dirty="0" smtClean="0"/>
              <a:t>:-</a:t>
            </a:r>
          </a:p>
          <a:p>
            <a:r>
              <a:rPr lang="en-US" sz="2400" dirty="0" smtClean="0"/>
              <a:t>No surgery or hospitalization ever before. </a:t>
            </a:r>
          </a:p>
          <a:p>
            <a:r>
              <a:rPr lang="en-US" sz="2400" dirty="0" smtClean="0"/>
              <a:t>She had fever one month back.</a:t>
            </a:r>
          </a:p>
          <a:p>
            <a:endParaRPr lang="en-US" sz="2800" dirty="0" smtClean="0"/>
          </a:p>
          <a:p>
            <a:r>
              <a:rPr lang="en-US" sz="2800" u="sng" dirty="0" smtClean="0">
                <a:solidFill>
                  <a:schemeClr val="tx2">
                    <a:lumMod val="60000"/>
                    <a:lumOff val="40000"/>
                  </a:schemeClr>
                </a:solidFill>
              </a:rPr>
              <a:t>FAMILY HISTORY</a:t>
            </a:r>
            <a:r>
              <a:rPr lang="en-US" sz="2800" dirty="0" smtClean="0"/>
              <a:t>:- Nothing significant.</a:t>
            </a:r>
          </a:p>
          <a:p>
            <a:endParaRPr lang="en-US" sz="2800" dirty="0" smtClean="0"/>
          </a:p>
          <a:p>
            <a:r>
              <a:rPr lang="en-US" sz="2800" u="sng" dirty="0" smtClean="0">
                <a:solidFill>
                  <a:schemeClr val="tx2">
                    <a:lumMod val="60000"/>
                    <a:lumOff val="40000"/>
                  </a:schemeClr>
                </a:solidFill>
              </a:rPr>
              <a:t>PRESENT MEDICAL HISTORY</a:t>
            </a:r>
            <a:r>
              <a:rPr lang="en-US" sz="2800" dirty="0" smtClean="0"/>
              <a:t>:-</a:t>
            </a:r>
          </a:p>
          <a:p>
            <a:r>
              <a:rPr lang="en-US" sz="2800" dirty="0" smtClean="0"/>
              <a:t>Fever, head ache and generalized body ache with dry cough since last 7 days.</a:t>
            </a:r>
          </a:p>
          <a:p>
            <a:endParaRPr lang="en-US" sz="2800" dirty="0" smtClean="0"/>
          </a:p>
          <a:p>
            <a:endParaRPr lang="en-IN" dirty="0"/>
          </a:p>
        </p:txBody>
      </p:sp>
      <p:pic>
        <p:nvPicPr>
          <p:cNvPr id="29698" name="Picture 2" descr="https://encrypted-tbn1.gstatic.com/images?q=tbn:ANd9GcTeb8T68rGACzDxuSFhu6C1jgEvPye2zzL_-ODle3NfnGXE27g3DXzAmA"/>
          <p:cNvPicPr>
            <a:picLocks noChangeAspect="1" noChangeArrowheads="1"/>
          </p:cNvPicPr>
          <p:nvPr/>
        </p:nvPicPr>
        <p:blipFill>
          <a:blip r:embed="rId2" cstate="print"/>
          <a:srcRect/>
          <a:stretch>
            <a:fillRect/>
          </a:stretch>
        </p:blipFill>
        <p:spPr bwMode="auto">
          <a:xfrm>
            <a:off x="3357555" y="4354318"/>
            <a:ext cx="3214710" cy="2278144"/>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43108" y="500042"/>
            <a:ext cx="5715040" cy="923330"/>
          </a:xfrm>
          <a:prstGeom prst="rect">
            <a:avLst/>
          </a:prstGeom>
          <a:noFill/>
        </p:spPr>
        <p:txBody>
          <a:bodyPr wrap="square" rtlCol="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r>
              <a:rPr lang="en-US" sz="5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EXAMINATION</a:t>
            </a:r>
            <a:endParaRPr lang="en-IN" sz="5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1214414" y="1714488"/>
            <a:ext cx="6929487" cy="4832092"/>
          </a:xfrm>
          <a:prstGeom prst="rect">
            <a:avLst/>
          </a:prstGeom>
          <a:noFill/>
        </p:spPr>
        <p:txBody>
          <a:bodyPr wrap="square" rtlCol="0">
            <a:spAutoFit/>
          </a:bodyPr>
          <a:lstStyle/>
          <a:p>
            <a:pPr>
              <a:buBlip>
                <a:blip r:embed="rId2"/>
              </a:buBlip>
            </a:pPr>
            <a:r>
              <a:rPr lang="en-US" sz="2800" dirty="0" smtClean="0"/>
              <a:t>Anxious, Confused</a:t>
            </a:r>
          </a:p>
          <a:p>
            <a:pPr>
              <a:buBlip>
                <a:blip r:embed="rId2"/>
              </a:buBlip>
            </a:pPr>
            <a:r>
              <a:rPr lang="en-US" sz="2800" dirty="0" smtClean="0"/>
              <a:t>Temperature :- 101.8deg F</a:t>
            </a:r>
          </a:p>
          <a:p>
            <a:pPr>
              <a:buBlip>
                <a:blip r:embed="rId2"/>
              </a:buBlip>
            </a:pPr>
            <a:r>
              <a:rPr lang="en-US" sz="2800" dirty="0" smtClean="0"/>
              <a:t>Blood pressure :- 148/90 mm of Hg</a:t>
            </a:r>
          </a:p>
          <a:p>
            <a:pPr>
              <a:buBlip>
                <a:blip r:embed="rId2"/>
              </a:buBlip>
            </a:pPr>
            <a:r>
              <a:rPr lang="en-US" sz="2800" dirty="0" smtClean="0"/>
              <a:t>Pulse rate :- 128 bpm</a:t>
            </a:r>
          </a:p>
          <a:p>
            <a:pPr>
              <a:buBlip>
                <a:blip r:embed="rId2"/>
              </a:buBlip>
            </a:pPr>
            <a:r>
              <a:rPr lang="en-US" sz="2800" dirty="0" smtClean="0"/>
              <a:t>Respiratory Rate :- 44 per minute</a:t>
            </a:r>
          </a:p>
          <a:p>
            <a:pPr>
              <a:buBlip>
                <a:blip r:embed="rId2"/>
              </a:buBlip>
            </a:pPr>
            <a:r>
              <a:rPr lang="en-US" sz="2800" dirty="0" smtClean="0"/>
              <a:t>Clinical signs of right upper zone consolidation</a:t>
            </a:r>
          </a:p>
          <a:p>
            <a:r>
              <a:rPr lang="en-US" sz="2800" dirty="0" smtClean="0"/>
              <a:t>and bilateral wheeze</a:t>
            </a:r>
          </a:p>
          <a:p>
            <a:pPr>
              <a:buBlip>
                <a:blip r:embed="rId2"/>
              </a:buBlip>
            </a:pPr>
            <a:r>
              <a:rPr lang="en-US" sz="2800" dirty="0" smtClean="0"/>
              <a:t>No cyanosis</a:t>
            </a:r>
          </a:p>
          <a:p>
            <a:pPr>
              <a:buBlip>
                <a:blip r:embed="rId2"/>
              </a:buBlip>
            </a:pPr>
            <a:r>
              <a:rPr lang="en-US" sz="2800" dirty="0" smtClean="0"/>
              <a:t>Pedal edema :- ++ present </a:t>
            </a:r>
          </a:p>
          <a:p>
            <a:pPr>
              <a:buBlip>
                <a:blip r:embed="rId2"/>
              </a:buBlip>
            </a:pPr>
            <a:r>
              <a:rPr lang="en-US" sz="2800" dirty="0" smtClean="0"/>
              <a:t>Jugular venous distension :- Present</a:t>
            </a:r>
            <a:endParaRPr lang="en-IN" sz="2800" dirty="0"/>
          </a:p>
        </p:txBody>
      </p:sp>
      <p:pic>
        <p:nvPicPr>
          <p:cNvPr id="28674" name="Picture 2" descr="https://encrypted-tbn2.gstatic.com/images?q=tbn:ANd9GcRKVPT97Iw4g5PxabA2bixniHQIfAfMwIHCVhGVCPLnvDXQ40uGvNwgwcA"/>
          <p:cNvPicPr>
            <a:picLocks noChangeAspect="1" noChangeArrowheads="1"/>
          </p:cNvPicPr>
          <p:nvPr/>
        </p:nvPicPr>
        <p:blipFill>
          <a:blip r:embed="rId3" cstate="print"/>
          <a:srcRect/>
          <a:stretch>
            <a:fillRect/>
          </a:stretch>
        </p:blipFill>
        <p:spPr bwMode="auto">
          <a:xfrm>
            <a:off x="6858016" y="1571611"/>
            <a:ext cx="2071702" cy="3201723"/>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Diagnostic tests</a:t>
            </a:r>
            <a:endParaRPr lang="en-IN" dirty="0"/>
          </a:p>
        </p:txBody>
      </p:sp>
      <p:sp>
        <p:nvSpPr>
          <p:cNvPr id="2" name="Content Placeholder 1"/>
          <p:cNvSpPr>
            <a:spLocks noGrp="1"/>
          </p:cNvSpPr>
          <p:nvPr>
            <p:ph idx="1"/>
          </p:nvPr>
        </p:nvSpPr>
        <p:spPr>
          <a:xfrm>
            <a:off x="3357554" y="1928802"/>
            <a:ext cx="5576134" cy="4714908"/>
          </a:xfrm>
        </p:spPr>
        <p:txBody>
          <a:bodyPr/>
          <a:lstStyle/>
          <a:p>
            <a:r>
              <a:rPr lang="en-US" dirty="0" smtClean="0"/>
              <a:t>Various Blood investigations</a:t>
            </a:r>
          </a:p>
          <a:p>
            <a:r>
              <a:rPr lang="en-US" dirty="0" smtClean="0"/>
              <a:t>Sputum: Gram staining and Culture.</a:t>
            </a:r>
          </a:p>
          <a:p>
            <a:r>
              <a:rPr lang="en-US" dirty="0" smtClean="0"/>
              <a:t>Blood &amp; Urine cultures.</a:t>
            </a:r>
          </a:p>
          <a:p>
            <a:r>
              <a:rPr lang="en-US" dirty="0" smtClean="0"/>
              <a:t>Thoraco-centesis.</a:t>
            </a:r>
          </a:p>
          <a:p>
            <a:r>
              <a:rPr lang="en-US" dirty="0" smtClean="0"/>
              <a:t>Chest X-Rays</a:t>
            </a:r>
            <a:endParaRPr lang="en-IN" dirty="0"/>
          </a:p>
        </p:txBody>
      </p:sp>
      <p:pic>
        <p:nvPicPr>
          <p:cNvPr id="16386" name="Picture 2" descr="https://encrypted-tbn1.gstatic.com/images?q=tbn:ANd9GcTm7g9e5X9hQsO3BcJeOPVDCrxVlh-UezrV9ETvJEaZg7CbZ8Wl"/>
          <p:cNvPicPr>
            <a:picLocks noChangeAspect="1" noChangeArrowheads="1"/>
          </p:cNvPicPr>
          <p:nvPr/>
        </p:nvPicPr>
        <p:blipFill>
          <a:blip r:embed="rId2" cstate="print"/>
          <a:srcRect/>
          <a:stretch>
            <a:fillRect/>
          </a:stretch>
        </p:blipFill>
        <p:spPr bwMode="auto">
          <a:xfrm>
            <a:off x="728635" y="1857364"/>
            <a:ext cx="2700355" cy="4500594"/>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3000364" y="2928934"/>
            <a:ext cx="2500330" cy="1500198"/>
          </a:xfrm>
          <a:prstGeom prst="ellipse">
            <a:avLst/>
          </a:prstGeom>
          <a:solidFill>
            <a:srgbClr val="FFC000"/>
          </a:solidFill>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Blood picture</a:t>
            </a:r>
            <a:endParaRPr lang="en-IN" sz="2800" b="1" dirty="0"/>
          </a:p>
        </p:txBody>
      </p:sp>
      <p:cxnSp>
        <p:nvCxnSpPr>
          <p:cNvPr id="6" name="Straight Arrow Connector 5"/>
          <p:cNvCxnSpPr/>
          <p:nvPr/>
        </p:nvCxnSpPr>
        <p:spPr>
          <a:xfrm rot="16200000" flipV="1">
            <a:off x="2285984" y="2071678"/>
            <a:ext cx="1143008"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4107653" y="2107397"/>
            <a:ext cx="1143008"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5500694" y="2928934"/>
            <a:ext cx="142876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86380" y="4429132"/>
            <a:ext cx="1428760"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3571868" y="5072074"/>
            <a:ext cx="1071570"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0800000" flipV="1">
            <a:off x="2143108" y="3929066"/>
            <a:ext cx="928694"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1714480" y="571480"/>
            <a:ext cx="1714512" cy="1285884"/>
          </a:xfrm>
          <a:prstGeom prst="rect">
            <a:avLst/>
          </a:prstGeom>
          <a:ln>
            <a:solidFill>
              <a:srgbClr val="FF0000"/>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Hb- 8.4</a:t>
            </a:r>
          </a:p>
          <a:p>
            <a:pPr algn="ctr"/>
            <a:r>
              <a:rPr lang="en-US" dirty="0" smtClean="0"/>
              <a:t>TC- 6,600</a:t>
            </a:r>
          </a:p>
          <a:p>
            <a:pPr algn="ctr"/>
            <a:r>
              <a:rPr lang="en-US" dirty="0" smtClean="0"/>
              <a:t>(18.11.12)</a:t>
            </a:r>
            <a:endParaRPr lang="en-IN" dirty="0"/>
          </a:p>
        </p:txBody>
      </p:sp>
      <p:sp>
        <p:nvSpPr>
          <p:cNvPr id="22" name="Rectangle 21"/>
          <p:cNvSpPr/>
          <p:nvPr/>
        </p:nvSpPr>
        <p:spPr>
          <a:xfrm>
            <a:off x="4286248" y="428604"/>
            <a:ext cx="1643074" cy="1285884"/>
          </a:xfrm>
          <a:prstGeom prst="rect">
            <a:avLst/>
          </a:prstGeom>
          <a:solidFill>
            <a:srgbClr val="FFFF00"/>
          </a:solidFill>
          <a:ln>
            <a:solidFill>
              <a:schemeClr val="accent1">
                <a:lumMod val="75000"/>
              </a:schemeClr>
            </a:solidFill>
          </a:ln>
          <a:effectLst>
            <a:glow rad="228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SGOT-420</a:t>
            </a:r>
          </a:p>
          <a:p>
            <a:pPr algn="ctr"/>
            <a:r>
              <a:rPr lang="en-US" dirty="0" smtClean="0">
                <a:solidFill>
                  <a:schemeClr val="tx1"/>
                </a:solidFill>
              </a:rPr>
              <a:t>SGPT-247</a:t>
            </a:r>
          </a:p>
          <a:p>
            <a:pPr algn="ctr"/>
            <a:r>
              <a:rPr lang="en-US" dirty="0" smtClean="0">
                <a:solidFill>
                  <a:schemeClr val="tx1"/>
                </a:solidFill>
              </a:rPr>
              <a:t>CRP- 74</a:t>
            </a:r>
          </a:p>
          <a:p>
            <a:pPr algn="ctr"/>
            <a:r>
              <a:rPr lang="en-US" dirty="0" smtClean="0">
                <a:solidFill>
                  <a:schemeClr val="tx1"/>
                </a:solidFill>
              </a:rPr>
              <a:t>(9.11.12)</a:t>
            </a:r>
            <a:endParaRPr lang="en-IN" dirty="0">
              <a:solidFill>
                <a:schemeClr val="tx1"/>
              </a:solidFill>
            </a:endParaRPr>
          </a:p>
        </p:txBody>
      </p:sp>
      <p:sp>
        <p:nvSpPr>
          <p:cNvPr id="23" name="Rectangle 22"/>
          <p:cNvSpPr/>
          <p:nvPr/>
        </p:nvSpPr>
        <p:spPr>
          <a:xfrm>
            <a:off x="6929454" y="2571744"/>
            <a:ext cx="1500198" cy="1000132"/>
          </a:xfrm>
          <a:prstGeom prst="rect">
            <a:avLst/>
          </a:prstGeom>
          <a:solidFill>
            <a:schemeClr val="accent4">
              <a:lumMod val="60000"/>
              <a:lumOff val="40000"/>
            </a:schemeClr>
          </a:solidFill>
          <a:ln>
            <a:solidFill>
              <a:schemeClr val="accent5">
                <a:lumMod val="60000"/>
                <a:lumOff val="4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Hb-8.8</a:t>
            </a:r>
          </a:p>
          <a:p>
            <a:pPr algn="ctr"/>
            <a:r>
              <a:rPr lang="en-US" dirty="0" smtClean="0"/>
              <a:t>TC- 3,400</a:t>
            </a:r>
          </a:p>
          <a:p>
            <a:pPr algn="ctr"/>
            <a:r>
              <a:rPr lang="en-US" dirty="0" smtClean="0"/>
              <a:t>(10.11.12)</a:t>
            </a:r>
            <a:endParaRPr lang="en-IN" dirty="0"/>
          </a:p>
        </p:txBody>
      </p:sp>
      <p:sp>
        <p:nvSpPr>
          <p:cNvPr id="25" name="Rectangle 24"/>
          <p:cNvSpPr/>
          <p:nvPr/>
        </p:nvSpPr>
        <p:spPr>
          <a:xfrm>
            <a:off x="6000760" y="5072074"/>
            <a:ext cx="2357454" cy="1428760"/>
          </a:xfrm>
          <a:prstGeom prst="rect">
            <a:avLst/>
          </a:prstGeom>
          <a:solidFill>
            <a:schemeClr val="tx2">
              <a:lumMod val="20000"/>
              <a:lumOff val="80000"/>
            </a:schemeClr>
          </a:solidFill>
          <a:ln>
            <a:solidFill>
              <a:schemeClr val="accent2">
                <a:lumMod val="75000"/>
              </a:schemeClr>
            </a:solidFill>
          </a:ln>
          <a:effectLst>
            <a:glow rad="228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solidFill>
                  <a:schemeClr val="tx1"/>
                </a:solidFill>
              </a:rPr>
              <a:t>Hb- 9.0</a:t>
            </a:r>
          </a:p>
          <a:p>
            <a:pPr algn="ctr"/>
            <a:r>
              <a:rPr lang="en-US" sz="1600" b="1" dirty="0" smtClean="0">
                <a:solidFill>
                  <a:schemeClr val="tx1"/>
                </a:solidFill>
              </a:rPr>
              <a:t>INR-1.70</a:t>
            </a:r>
          </a:p>
          <a:p>
            <a:pPr algn="ctr"/>
            <a:r>
              <a:rPr lang="en-US" sz="1600" b="1" dirty="0" smtClean="0">
                <a:solidFill>
                  <a:schemeClr val="tx1"/>
                </a:solidFill>
              </a:rPr>
              <a:t>CRP- 196.8</a:t>
            </a:r>
          </a:p>
          <a:p>
            <a:pPr algn="ctr"/>
            <a:r>
              <a:rPr lang="en-US" sz="1600" b="1" dirty="0" smtClean="0">
                <a:solidFill>
                  <a:schemeClr val="tx1"/>
                </a:solidFill>
              </a:rPr>
              <a:t>TRIGLYCERIDES-514</a:t>
            </a:r>
          </a:p>
          <a:p>
            <a:pPr algn="ctr"/>
            <a:r>
              <a:rPr lang="en-US" sz="1600" b="1" dirty="0" smtClean="0">
                <a:solidFill>
                  <a:schemeClr val="tx1"/>
                </a:solidFill>
              </a:rPr>
              <a:t>SGPT-270, SGOT-453</a:t>
            </a:r>
          </a:p>
          <a:p>
            <a:pPr algn="ctr"/>
            <a:r>
              <a:rPr lang="en-US" dirty="0" smtClean="0">
                <a:solidFill>
                  <a:schemeClr val="tx1"/>
                </a:solidFill>
              </a:rPr>
              <a:t>(12.11.12)</a:t>
            </a:r>
            <a:endParaRPr lang="en-IN" dirty="0">
              <a:solidFill>
                <a:schemeClr val="tx1"/>
              </a:solidFill>
            </a:endParaRPr>
          </a:p>
        </p:txBody>
      </p:sp>
      <p:sp>
        <p:nvSpPr>
          <p:cNvPr id="26" name="Rectangle 25"/>
          <p:cNvSpPr/>
          <p:nvPr/>
        </p:nvSpPr>
        <p:spPr>
          <a:xfrm>
            <a:off x="3357554" y="5786454"/>
            <a:ext cx="1714512" cy="1071546"/>
          </a:xfrm>
          <a:prstGeom prst="rect">
            <a:avLst/>
          </a:prstGeom>
          <a:solidFill>
            <a:schemeClr val="accent1">
              <a:lumMod val="20000"/>
              <a:lumOff val="80000"/>
            </a:schemeClr>
          </a:solidFill>
          <a:ln>
            <a:solidFill>
              <a:schemeClr val="bg2">
                <a:lumMod val="90000"/>
              </a:schemeClr>
            </a:solidFill>
          </a:ln>
          <a:effectLst>
            <a:glow rad="228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2">
                    <a:lumMod val="75000"/>
                  </a:schemeClr>
                </a:solidFill>
              </a:rPr>
              <a:t>Hb-7.8</a:t>
            </a:r>
          </a:p>
          <a:p>
            <a:pPr algn="ctr"/>
            <a:r>
              <a:rPr lang="en-US" dirty="0" smtClean="0">
                <a:solidFill>
                  <a:schemeClr val="tx2">
                    <a:lumMod val="75000"/>
                  </a:schemeClr>
                </a:solidFill>
              </a:rPr>
              <a:t>SGOT- 427</a:t>
            </a:r>
          </a:p>
          <a:p>
            <a:pPr algn="ctr"/>
            <a:r>
              <a:rPr lang="en-US" dirty="0" smtClean="0">
                <a:solidFill>
                  <a:schemeClr val="tx2">
                    <a:lumMod val="75000"/>
                  </a:schemeClr>
                </a:solidFill>
              </a:rPr>
              <a:t>SGPT- 236</a:t>
            </a:r>
          </a:p>
          <a:p>
            <a:pPr algn="ctr"/>
            <a:r>
              <a:rPr lang="en-US" dirty="0" smtClean="0">
                <a:solidFill>
                  <a:schemeClr val="tx2">
                    <a:lumMod val="75000"/>
                  </a:schemeClr>
                </a:solidFill>
              </a:rPr>
              <a:t>(13.11.12)</a:t>
            </a:r>
            <a:endParaRPr lang="en-IN" dirty="0">
              <a:solidFill>
                <a:schemeClr val="tx2">
                  <a:lumMod val="75000"/>
                </a:schemeClr>
              </a:solidFill>
            </a:endParaRPr>
          </a:p>
        </p:txBody>
      </p:sp>
      <p:sp>
        <p:nvSpPr>
          <p:cNvPr id="30" name="Rectangle 29"/>
          <p:cNvSpPr/>
          <p:nvPr/>
        </p:nvSpPr>
        <p:spPr>
          <a:xfrm>
            <a:off x="1142976" y="4857760"/>
            <a:ext cx="1643074" cy="1143008"/>
          </a:xfrm>
          <a:prstGeom prst="rect">
            <a:avLst/>
          </a:prstGeom>
          <a:solidFill>
            <a:schemeClr val="accent2">
              <a:lumMod val="40000"/>
              <a:lumOff val="60000"/>
            </a:schemeClr>
          </a:solidFill>
          <a:ln>
            <a:solidFill>
              <a:srgbClr val="00B0F0"/>
            </a:solidFill>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00B050"/>
                </a:solidFill>
              </a:rPr>
              <a:t>Hb- 7.4</a:t>
            </a:r>
          </a:p>
          <a:p>
            <a:pPr algn="ctr"/>
            <a:r>
              <a:rPr lang="en-US" dirty="0" smtClean="0">
                <a:solidFill>
                  <a:srgbClr val="00B050"/>
                </a:solidFill>
              </a:rPr>
              <a:t>SGOT- 453</a:t>
            </a:r>
          </a:p>
          <a:p>
            <a:pPr algn="ctr"/>
            <a:r>
              <a:rPr lang="en-US" dirty="0" smtClean="0">
                <a:solidFill>
                  <a:srgbClr val="00B050"/>
                </a:solidFill>
              </a:rPr>
              <a:t>SGPT- 270</a:t>
            </a:r>
          </a:p>
          <a:p>
            <a:pPr algn="ctr"/>
            <a:r>
              <a:rPr lang="en-US" dirty="0" smtClean="0">
                <a:solidFill>
                  <a:srgbClr val="00B050"/>
                </a:solidFill>
              </a:rPr>
              <a:t>(14.11.12)</a:t>
            </a:r>
            <a:endParaRPr lang="en-IN" dirty="0">
              <a:solidFill>
                <a:srgbClr val="00B050"/>
              </a:solidFill>
            </a:endParaRPr>
          </a:p>
        </p:txBody>
      </p:sp>
      <p:pic>
        <p:nvPicPr>
          <p:cNvPr id="15362" name="Picture 2" descr="https://encrypted-tbn0.gstatic.com/images?q=tbn:ANd9GcT0unNlhcv8jVCco1NfJONUNPELvnAXjXZA0MfUnFjWBp_aWOb7Og"/>
          <p:cNvPicPr>
            <a:picLocks noChangeAspect="1" noChangeArrowheads="1"/>
          </p:cNvPicPr>
          <p:nvPr/>
        </p:nvPicPr>
        <p:blipFill>
          <a:blip r:embed="rId2" cstate="print"/>
          <a:srcRect/>
          <a:stretch>
            <a:fillRect/>
          </a:stretch>
        </p:blipFill>
        <p:spPr bwMode="auto">
          <a:xfrm>
            <a:off x="6429388" y="0"/>
            <a:ext cx="1809748" cy="1883784"/>
          </a:xfrm>
          <a:prstGeom prst="rect">
            <a:avLst/>
          </a:prstGeom>
          <a:noFill/>
        </p:spPr>
      </p:pic>
      <p:cxnSp>
        <p:nvCxnSpPr>
          <p:cNvPr id="19" name="Straight Arrow Connector 18"/>
          <p:cNvCxnSpPr/>
          <p:nvPr/>
        </p:nvCxnSpPr>
        <p:spPr>
          <a:xfrm rot="10800000">
            <a:off x="1928794" y="3357562"/>
            <a:ext cx="1143008"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8" name="Rectangle 27"/>
          <p:cNvSpPr/>
          <p:nvPr/>
        </p:nvSpPr>
        <p:spPr>
          <a:xfrm>
            <a:off x="642910" y="2428868"/>
            <a:ext cx="1285884" cy="1428760"/>
          </a:xfrm>
          <a:prstGeom prst="rect">
            <a:avLst/>
          </a:prstGeom>
          <a:effectLst>
            <a:glow rad="228600">
              <a:schemeClr val="accent4">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effectLst/>
              </a:rPr>
              <a:t>Hb-5.9</a:t>
            </a:r>
          </a:p>
          <a:p>
            <a:pPr algn="ctr"/>
            <a:r>
              <a:rPr lang="en-US" dirty="0" smtClean="0">
                <a:effectLst/>
              </a:rPr>
              <a:t>(15.11.12)</a:t>
            </a:r>
          </a:p>
          <a:p>
            <a:pPr algn="ctr"/>
            <a:r>
              <a:rPr lang="en-US" dirty="0" smtClean="0">
                <a:effectLst/>
              </a:rPr>
              <a:t>SGPT-112</a:t>
            </a:r>
          </a:p>
          <a:p>
            <a:pPr algn="ctr"/>
            <a:r>
              <a:rPr lang="en-US" dirty="0" smtClean="0">
                <a:effectLst/>
              </a:rPr>
              <a:t>SGOT-134</a:t>
            </a:r>
          </a:p>
          <a:p>
            <a:pPr algn="ctr"/>
            <a:r>
              <a:rPr lang="en-US" dirty="0" smtClean="0">
                <a:effectLst/>
              </a:rPr>
              <a:t>(16.11.12)</a:t>
            </a:r>
            <a:endParaRPr lang="en-IN" dirty="0">
              <a:effectLst/>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2786050" y="2643182"/>
            <a:ext cx="3357586" cy="1428760"/>
          </a:xfrm>
          <a:prstGeom prst="cloudCallout">
            <a:avLst/>
          </a:prstGeom>
          <a:ln>
            <a:solidFill>
              <a:schemeClr val="accent3"/>
            </a:solidFill>
          </a:ln>
          <a:scene3d>
            <a:camera prst="orthographicFront"/>
            <a:lightRig rig="threePt" dir="t"/>
          </a:scene3d>
          <a:sp3d>
            <a:bevelT prst="angle"/>
          </a:sp3d>
        </p:spPr>
        <p:style>
          <a:lnRef idx="1">
            <a:schemeClr val="accent4"/>
          </a:lnRef>
          <a:fillRef idx="2">
            <a:schemeClr val="accent4"/>
          </a:fillRef>
          <a:effectRef idx="1">
            <a:schemeClr val="accent4"/>
          </a:effectRef>
          <a:fontRef idx="minor">
            <a:schemeClr val="dk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4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CULTURE REPORTS</a:t>
            </a:r>
            <a:endParaRPr lang="en-IN" sz="24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cxnSp>
        <p:nvCxnSpPr>
          <p:cNvPr id="4" name="Straight Arrow Connector 3"/>
          <p:cNvCxnSpPr/>
          <p:nvPr/>
        </p:nvCxnSpPr>
        <p:spPr>
          <a:xfrm rot="16200000" flipV="1">
            <a:off x="2214546" y="1928802"/>
            <a:ext cx="1071570"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flipH="1" flipV="1">
            <a:off x="5429256" y="1928802"/>
            <a:ext cx="1143008"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endCxn id="19" idx="0"/>
          </p:cNvCxnSpPr>
          <p:nvPr/>
        </p:nvCxnSpPr>
        <p:spPr>
          <a:xfrm rot="5400000">
            <a:off x="2303848" y="3982640"/>
            <a:ext cx="964407" cy="7143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429256" y="3929066"/>
            <a:ext cx="1571636"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Vertical Scroll 16"/>
          <p:cNvSpPr/>
          <p:nvPr/>
        </p:nvSpPr>
        <p:spPr>
          <a:xfrm>
            <a:off x="6072198" y="500042"/>
            <a:ext cx="2214578" cy="2357454"/>
          </a:xfrm>
          <a:prstGeom prst="verticalScroll">
            <a:avLst/>
          </a:prstGeom>
          <a:effectLst>
            <a:glow rad="139700">
              <a:schemeClr val="accent4">
                <a:satMod val="175000"/>
                <a:alpha val="40000"/>
              </a:schemeClr>
            </a:glow>
            <a:outerShdw blurRad="63500" dist="25400" dir="5400000" rotWithShape="0">
              <a:srgbClr val="000000">
                <a:alpha val="43137"/>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u="sng" dirty="0" smtClean="0">
                <a:solidFill>
                  <a:schemeClr val="accent1">
                    <a:lumMod val="50000"/>
                  </a:schemeClr>
                </a:solidFill>
              </a:rPr>
              <a:t>URINE C/S-</a:t>
            </a:r>
          </a:p>
          <a:p>
            <a:pPr algn="ctr"/>
            <a:r>
              <a:rPr lang="en-US" dirty="0" smtClean="0"/>
              <a:t>No Growth</a:t>
            </a:r>
          </a:p>
          <a:p>
            <a:pPr algn="ctr"/>
            <a:r>
              <a:rPr lang="en-US" dirty="0" smtClean="0"/>
              <a:t>(12.11.12)</a:t>
            </a:r>
            <a:endParaRPr lang="en-IN" dirty="0"/>
          </a:p>
        </p:txBody>
      </p:sp>
      <p:sp>
        <p:nvSpPr>
          <p:cNvPr id="18" name="Horizontal Scroll 17"/>
          <p:cNvSpPr/>
          <p:nvPr/>
        </p:nvSpPr>
        <p:spPr>
          <a:xfrm>
            <a:off x="5643570" y="4572008"/>
            <a:ext cx="3214710" cy="2285992"/>
          </a:xfrm>
          <a:prstGeom prst="horizontalScroll">
            <a:avLst/>
          </a:prstGeom>
          <a:effectLst>
            <a:glow rad="101600">
              <a:schemeClr val="accent5">
                <a:satMod val="175000"/>
                <a:alpha val="40000"/>
              </a:schemeClr>
            </a:glow>
            <a:outerShdw blurRad="63500" dist="25400" dir="5400000" rotWithShape="0">
              <a:srgbClr val="000000">
                <a:alpha val="43137"/>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b="1" u="sng" dirty="0" smtClean="0">
                <a:solidFill>
                  <a:schemeClr val="accent4">
                    <a:lumMod val="50000"/>
                  </a:schemeClr>
                </a:solidFill>
              </a:rPr>
              <a:t>PLEURAL FLUID C/S-</a:t>
            </a:r>
          </a:p>
          <a:p>
            <a:pPr algn="ctr"/>
            <a:r>
              <a:rPr lang="en-US" dirty="0" smtClean="0"/>
              <a:t>Few Pus cells, No growth</a:t>
            </a:r>
          </a:p>
          <a:p>
            <a:pPr algn="ctr"/>
            <a:r>
              <a:rPr lang="en-US" dirty="0" smtClean="0"/>
              <a:t>BLOOD C/S -</a:t>
            </a:r>
          </a:p>
          <a:p>
            <a:pPr algn="ctr"/>
            <a:r>
              <a:rPr lang="en-US" sz="1400" b="1" dirty="0" smtClean="0"/>
              <a:t>(From Rt. &amp; Lt. Brachial vein)</a:t>
            </a:r>
          </a:p>
          <a:p>
            <a:pPr algn="ctr"/>
            <a:r>
              <a:rPr lang="en-US" dirty="0" smtClean="0"/>
              <a:t>No growth</a:t>
            </a:r>
          </a:p>
          <a:p>
            <a:pPr algn="ctr"/>
            <a:r>
              <a:rPr lang="en-US" dirty="0" smtClean="0"/>
              <a:t>(13.11.12)</a:t>
            </a:r>
          </a:p>
        </p:txBody>
      </p:sp>
      <p:sp>
        <p:nvSpPr>
          <p:cNvPr id="19" name="Curved Down Ribbon 18"/>
          <p:cNvSpPr/>
          <p:nvPr/>
        </p:nvSpPr>
        <p:spPr>
          <a:xfrm>
            <a:off x="428596" y="4143380"/>
            <a:ext cx="4000528" cy="2714620"/>
          </a:xfrm>
          <a:prstGeom prst="ellipseRibbon">
            <a:avLst/>
          </a:prstGeom>
          <a:effectLst>
            <a:glow rad="228600">
              <a:schemeClr val="accent2">
                <a:satMod val="175000"/>
                <a:alpha val="40000"/>
              </a:schemeClr>
            </a:glow>
            <a:outerShdw blurRad="63500" dist="25400" dir="5400000" rotWithShape="0">
              <a:srgbClr val="000000">
                <a:alpha val="43137"/>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600" b="1" u="sng" dirty="0" smtClean="0">
                <a:solidFill>
                  <a:schemeClr val="tx2">
                    <a:lumMod val="60000"/>
                    <a:lumOff val="40000"/>
                  </a:schemeClr>
                </a:solidFill>
              </a:rPr>
              <a:t>SPUTUM FOR GRAM STAIN-</a:t>
            </a:r>
          </a:p>
          <a:p>
            <a:pPr algn="ctr"/>
            <a:r>
              <a:rPr lang="en-US" dirty="0" smtClean="0"/>
              <a:t>Few Gram Negative Bacilli &amp; Gram Positive Cocci seen.</a:t>
            </a:r>
          </a:p>
          <a:p>
            <a:pPr algn="ctr"/>
            <a:r>
              <a:rPr lang="en-US" dirty="0" smtClean="0"/>
              <a:t>(14.11.12)</a:t>
            </a:r>
            <a:endParaRPr lang="en-IN" dirty="0"/>
          </a:p>
        </p:txBody>
      </p:sp>
      <p:sp>
        <p:nvSpPr>
          <p:cNvPr id="20" name="Curved Up Ribbon 19"/>
          <p:cNvSpPr/>
          <p:nvPr/>
        </p:nvSpPr>
        <p:spPr>
          <a:xfrm>
            <a:off x="857224" y="428604"/>
            <a:ext cx="3643338" cy="1785950"/>
          </a:xfrm>
          <a:prstGeom prst="ellipseRibbon2">
            <a:avLst/>
          </a:prstGeom>
          <a:effectLst>
            <a:glow rad="139700">
              <a:schemeClr val="accent3">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u="sng" dirty="0" smtClean="0">
                <a:solidFill>
                  <a:schemeClr val="accent3">
                    <a:lumMod val="75000"/>
                  </a:schemeClr>
                </a:solidFill>
              </a:rPr>
              <a:t>BLOOD  C/S-</a:t>
            </a:r>
          </a:p>
          <a:p>
            <a:pPr algn="ctr"/>
            <a:r>
              <a:rPr lang="en-US" dirty="0" smtClean="0"/>
              <a:t>No Growth</a:t>
            </a:r>
          </a:p>
          <a:p>
            <a:pPr algn="ctr"/>
            <a:r>
              <a:rPr lang="en-US" dirty="0" smtClean="0"/>
              <a:t>(10.11.12)</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2786050" y="928670"/>
            <a:ext cx="3857652" cy="1071570"/>
          </a:xfrm>
          <a:prstGeom prst="ellipse">
            <a:avLst/>
          </a:prstGeom>
          <a:solidFill>
            <a:srgbClr val="FFC000"/>
          </a:solidFill>
          <a:effectLst>
            <a:glow rad="228600">
              <a:schemeClr val="accent6">
                <a:satMod val="175000"/>
                <a:alpha val="40000"/>
              </a:schemeClr>
            </a:glow>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85000"/>
                    <a:lumOff val="15000"/>
                  </a:schemeClr>
                </a:solidFill>
              </a:rPr>
              <a:t>CHEST X-RAY</a:t>
            </a:r>
          </a:p>
          <a:p>
            <a:pPr algn="ctr"/>
            <a:r>
              <a:rPr lang="en-US" b="1" dirty="0">
                <a:solidFill>
                  <a:schemeClr val="tx1">
                    <a:lumMod val="85000"/>
                    <a:lumOff val="15000"/>
                  </a:schemeClr>
                </a:solidFill>
              </a:rPr>
              <a:t> </a:t>
            </a:r>
            <a:r>
              <a:rPr lang="en-US" b="1" dirty="0" smtClean="0">
                <a:solidFill>
                  <a:schemeClr val="tx1">
                    <a:lumMod val="85000"/>
                    <a:lumOff val="15000"/>
                  </a:schemeClr>
                </a:solidFill>
              </a:rPr>
              <a:t>               REVEALED</a:t>
            </a:r>
            <a:endParaRPr lang="en-IN" b="1" dirty="0">
              <a:solidFill>
                <a:schemeClr val="tx1">
                  <a:lumMod val="85000"/>
                  <a:lumOff val="15000"/>
                </a:schemeClr>
              </a:solidFill>
            </a:endParaRPr>
          </a:p>
        </p:txBody>
      </p:sp>
      <p:cxnSp>
        <p:nvCxnSpPr>
          <p:cNvPr id="4" name="Straight Arrow Connector 3"/>
          <p:cNvCxnSpPr>
            <a:stCxn id="2" idx="4"/>
          </p:cNvCxnSpPr>
          <p:nvPr/>
        </p:nvCxnSpPr>
        <p:spPr>
          <a:xfrm rot="5400000">
            <a:off x="2893207" y="2035959"/>
            <a:ext cx="1857388" cy="17859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stCxn id="2" idx="4"/>
            <a:endCxn id="10" idx="0"/>
          </p:cNvCxnSpPr>
          <p:nvPr/>
        </p:nvCxnSpPr>
        <p:spPr>
          <a:xfrm rot="16200000" flipH="1">
            <a:off x="4625578" y="2089537"/>
            <a:ext cx="1857388" cy="167879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Isosceles Triangle 9"/>
          <p:cNvSpPr/>
          <p:nvPr/>
        </p:nvSpPr>
        <p:spPr>
          <a:xfrm>
            <a:off x="4643438" y="3857628"/>
            <a:ext cx="3500462" cy="1928826"/>
          </a:xfrm>
          <a:prstGeom prst="triangle">
            <a:avLst/>
          </a:prstGeom>
          <a:solidFill>
            <a:schemeClr val="accent2">
              <a:lumMod val="20000"/>
              <a:lumOff val="80000"/>
            </a:schemeClr>
          </a:solidFill>
          <a:ln>
            <a:solidFill>
              <a:schemeClr val="accent3">
                <a:lumMod val="60000"/>
                <a:lumOff val="40000"/>
              </a:schemeClr>
            </a:solidFill>
          </a:ln>
          <a:effectLst>
            <a:glow rad="228600">
              <a:schemeClr val="accent6">
                <a:satMod val="175000"/>
                <a:alpha val="40000"/>
              </a:schemeClr>
            </a:glow>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5">
                    <a:lumMod val="50000"/>
                  </a:schemeClr>
                </a:solidFill>
              </a:rPr>
              <a:t>B/L PLEURAL EFFUSION</a:t>
            </a:r>
            <a:endParaRPr lang="en-IN" b="1" dirty="0">
              <a:solidFill>
                <a:schemeClr val="accent5">
                  <a:lumMod val="50000"/>
                </a:schemeClr>
              </a:solidFill>
            </a:endParaRPr>
          </a:p>
        </p:txBody>
      </p:sp>
      <p:sp>
        <p:nvSpPr>
          <p:cNvPr id="12" name="Isosceles Triangle 11"/>
          <p:cNvSpPr/>
          <p:nvPr/>
        </p:nvSpPr>
        <p:spPr>
          <a:xfrm>
            <a:off x="1214414" y="3857628"/>
            <a:ext cx="3214710" cy="1857388"/>
          </a:xfrm>
          <a:prstGeom prst="triangle">
            <a:avLst/>
          </a:prstGeom>
          <a:solidFill>
            <a:srgbClr val="FFFF00"/>
          </a:solidFill>
          <a:ln>
            <a:solidFill>
              <a:schemeClr val="tx2">
                <a:lumMod val="60000"/>
                <a:lumOff val="40000"/>
              </a:schemeClr>
            </a:solidFill>
          </a:ln>
          <a:effectLst>
            <a:glow rad="228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chemeClr val="tx2">
                    <a:lumMod val="60000"/>
                    <a:lumOff val="40000"/>
                  </a:schemeClr>
                </a:solidFill>
                <a:latin typeface="Aharoni" pitchFamily="2" charset="-79"/>
                <a:cs typeface="Aharoni" pitchFamily="2" charset="-79"/>
              </a:rPr>
              <a:t>B/L LUNG OPACITY</a:t>
            </a:r>
            <a:endParaRPr lang="en-IN" b="1" dirty="0">
              <a:solidFill>
                <a:schemeClr val="tx2">
                  <a:lumMod val="60000"/>
                  <a:lumOff val="40000"/>
                </a:schemeClr>
              </a:solidFill>
              <a:latin typeface="Aharoni" pitchFamily="2" charset="-79"/>
              <a:cs typeface="Aharoni" pitchFamily="2" charset="-79"/>
            </a:endParaRPr>
          </a:p>
        </p:txBody>
      </p:sp>
      <p:pic>
        <p:nvPicPr>
          <p:cNvPr id="2050" name="Picture 2" descr="https://encrypted-tbn3.gstatic.com/images?q=tbn:ANd9GcRoeulu3Y41ep4GCY1g_VOQtC1R2t_S_w7pNc1vC9weo2pD0W-uJg"/>
          <p:cNvPicPr>
            <a:picLocks noChangeAspect="1" noChangeArrowheads="1"/>
          </p:cNvPicPr>
          <p:nvPr/>
        </p:nvPicPr>
        <p:blipFill>
          <a:blip r:embed="rId2" cstate="print"/>
          <a:srcRect/>
          <a:stretch>
            <a:fillRect/>
          </a:stretch>
        </p:blipFill>
        <p:spPr bwMode="auto">
          <a:xfrm>
            <a:off x="428596" y="428604"/>
            <a:ext cx="2219325" cy="2057401"/>
          </a:xfrm>
          <a:prstGeom prst="rect">
            <a:avLst/>
          </a:prstGeom>
          <a:noFill/>
        </p:spPr>
      </p:pic>
      <p:pic>
        <p:nvPicPr>
          <p:cNvPr id="2052" name="Picture 4" descr="https://encrypted-tbn1.gstatic.com/images?q=tbn:ANd9GcTKazzDS88kPPq8qGfL6k66sICorRxyGkOr3xnKZwvfKmZ8gOoj"/>
          <p:cNvPicPr>
            <a:picLocks noChangeAspect="1" noChangeArrowheads="1"/>
          </p:cNvPicPr>
          <p:nvPr/>
        </p:nvPicPr>
        <p:blipFill>
          <a:blip r:embed="rId3" cstate="print"/>
          <a:srcRect/>
          <a:stretch>
            <a:fillRect/>
          </a:stretch>
        </p:blipFill>
        <p:spPr bwMode="auto">
          <a:xfrm>
            <a:off x="6786579" y="1571612"/>
            <a:ext cx="2357422" cy="2432093"/>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285720" y="357167"/>
          <a:ext cx="8858280" cy="8309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5" name="Straight Arrow Connector 4"/>
          <p:cNvCxnSpPr/>
          <p:nvPr/>
        </p:nvCxnSpPr>
        <p:spPr>
          <a:xfrm rot="10800000" flipV="1">
            <a:off x="1857356" y="1285860"/>
            <a:ext cx="1714512" cy="12144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rot="5400000">
            <a:off x="2464579" y="2393149"/>
            <a:ext cx="2857520" cy="6429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rot="16200000" flipH="1">
            <a:off x="4607719" y="2035959"/>
            <a:ext cx="2643206"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flipH="1">
            <a:off x="6179355" y="1464455"/>
            <a:ext cx="1500198" cy="11430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Wave 15"/>
          <p:cNvSpPr/>
          <p:nvPr/>
        </p:nvSpPr>
        <p:spPr>
          <a:xfrm>
            <a:off x="1142976" y="2428868"/>
            <a:ext cx="1571636" cy="1285884"/>
          </a:xfrm>
          <a:prstGeom prst="wave">
            <a:avLst/>
          </a:prstGeom>
          <a:solidFill>
            <a:schemeClr val="accent2">
              <a:lumMod val="60000"/>
              <a:lumOff val="40000"/>
            </a:schemeClr>
          </a:solidFill>
          <a:effectLst>
            <a:glow rad="101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lumMod val="50000"/>
                    <a:lumOff val="50000"/>
                  </a:schemeClr>
                </a:solidFill>
              </a:rPr>
              <a:t>Establish Dx</a:t>
            </a:r>
            <a:endParaRPr lang="en-IN" b="1" dirty="0">
              <a:solidFill>
                <a:schemeClr val="tx1">
                  <a:lumMod val="50000"/>
                  <a:lumOff val="50000"/>
                </a:schemeClr>
              </a:solidFill>
            </a:endParaRPr>
          </a:p>
        </p:txBody>
      </p:sp>
      <p:sp>
        <p:nvSpPr>
          <p:cNvPr id="17" name="Horizontal Scroll 16"/>
          <p:cNvSpPr/>
          <p:nvPr/>
        </p:nvSpPr>
        <p:spPr>
          <a:xfrm>
            <a:off x="2285984" y="3857628"/>
            <a:ext cx="2643206" cy="1928826"/>
          </a:xfrm>
          <a:prstGeom prst="horizontalScroll">
            <a:avLst/>
          </a:prstGeom>
          <a:solidFill>
            <a:schemeClr val="tx2">
              <a:lumMod val="20000"/>
              <a:lumOff val="80000"/>
            </a:schemeClr>
          </a:solidFill>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smtClean="0">
                <a:solidFill>
                  <a:srgbClr val="0070C0"/>
                </a:solidFill>
              </a:rPr>
              <a:t>Evaluation of severity-</a:t>
            </a:r>
          </a:p>
          <a:p>
            <a:pPr algn="ctr"/>
            <a:r>
              <a:rPr lang="en-US" i="1" dirty="0" smtClean="0">
                <a:solidFill>
                  <a:srgbClr val="FFFF00"/>
                </a:solidFill>
                <a:latin typeface="Arial Rounded MT Bold" pitchFamily="34" charset="0"/>
              </a:rPr>
              <a:t>Multilobar or bilateral,</a:t>
            </a:r>
          </a:p>
          <a:p>
            <a:pPr algn="ctr"/>
            <a:r>
              <a:rPr lang="en-US" i="1" dirty="0" smtClean="0">
                <a:solidFill>
                  <a:srgbClr val="FFFF00"/>
                </a:solidFill>
                <a:latin typeface="Arial Rounded MT Bold" pitchFamily="34" charset="0"/>
              </a:rPr>
              <a:t>Patchy, Pleural Effusion</a:t>
            </a:r>
            <a:endParaRPr lang="en-IN" i="1" dirty="0">
              <a:solidFill>
                <a:srgbClr val="FFFF00"/>
              </a:solidFill>
              <a:latin typeface="Arial Rounded MT Bold" pitchFamily="34" charset="0"/>
            </a:endParaRPr>
          </a:p>
        </p:txBody>
      </p:sp>
      <p:sp>
        <p:nvSpPr>
          <p:cNvPr id="18" name="6-Point Star 17"/>
          <p:cNvSpPr/>
          <p:nvPr/>
        </p:nvSpPr>
        <p:spPr>
          <a:xfrm>
            <a:off x="7358082" y="2071678"/>
            <a:ext cx="1500198" cy="1428760"/>
          </a:xfrm>
          <a:prstGeom prst="star6">
            <a:avLst/>
          </a:prstGeom>
          <a:solidFill>
            <a:srgbClr val="FFFF00"/>
          </a:solidFill>
          <a:effectLst>
            <a:glow rad="101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Pattern</a:t>
            </a:r>
            <a:endParaRPr lang="en-IN" b="1" dirty="0">
              <a:solidFill>
                <a:srgbClr val="FF0000"/>
              </a:solidFill>
            </a:endParaRPr>
          </a:p>
        </p:txBody>
      </p:sp>
      <p:sp>
        <p:nvSpPr>
          <p:cNvPr id="19" name="Double Wave 18"/>
          <p:cNvSpPr/>
          <p:nvPr/>
        </p:nvSpPr>
        <p:spPr>
          <a:xfrm>
            <a:off x="5572132" y="3714752"/>
            <a:ext cx="2643206" cy="1928826"/>
          </a:xfrm>
          <a:prstGeom prst="doubleWave">
            <a:avLst/>
          </a:prstGeom>
          <a:solidFill>
            <a:schemeClr val="bg2">
              <a:lumMod val="90000"/>
            </a:schemeClr>
          </a:solidFill>
          <a:effectLst>
            <a:glow rad="1397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i="1" u="sng" dirty="0" smtClean="0">
                <a:solidFill>
                  <a:schemeClr val="tx1"/>
                </a:solidFill>
              </a:rPr>
              <a:t>Co-existing conditions:-</a:t>
            </a:r>
          </a:p>
          <a:p>
            <a:pPr algn="ctr"/>
            <a:r>
              <a:rPr lang="en-US" b="1" dirty="0" smtClean="0">
                <a:solidFill>
                  <a:srgbClr val="0070C0"/>
                </a:solidFill>
              </a:rPr>
              <a:t>Bronchitis, Bronchial Obstruction, Abscess</a:t>
            </a:r>
            <a:endParaRPr lang="en-IN" b="1" dirty="0">
              <a:solidFill>
                <a:srgbClr val="0070C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descr="data:image/jpeg;base64,/9j/4AAQSkZJRgABAQAAAQABAAD/2wCEAAkGBhQSEBQUEhMWFRUWGRkVFRgVGBUWFxwVGBoWFRQYGBcYHCcfGBokGRUWHy8iIycpLCwtGB8yNTAqNSYrLCkBCQoKDgwOGg8PGjEiHyQ2NTI0MDAyNCw1LzE0LSosLCwsLywsLCksNCwtLywvLCwsNDQsKTQpLC8sLCwtNSwsMf/AABEIAMIBAwMBIgACEQEDEQH/xAAcAAACAgMBAQAAAAAAAAAAAAAABQQGAwcIAgH/xABNEAACAQIDBAQKBQgIBQUBAAABAgMAEQQSIQUGEzEiQVFhBxQjMnFzgZGSsxU0UlOxJDM1QkRicqEWQ4KiwcPR8HSDk7LCVGPS4fEl/8QAGgEBAAIDAQAAAAAAAAAAAAAAAAEDAgQFBv/EADURAAIBAgMECQQCAgIDAAAAAAABAgMRBCExBRIzURMUFTJBUnGBkWFiobEiQtHw4fFDksH/2gAMAwEAAhEDEQA/ANb0UU33a2bBiJlimkkRnZEjyIrC7Eg5iWFh5vK/M16+vWjQpupO9lyV/wAI4cYuTshRRVrG6UUrYlcPLIzYdSTxFjjBcOUbpF7BAATmJHKljbp4gStEUAKIJGYvGIxGfNcyFsuU301rUp7Uws7rfSazaf8AF2sneztzXyWOhNeAnop1h9zcU8kkaxdKPLnuyAAPco2YtYqQCbi4rG+62IETS5VyqC5AkjL8MNkL5A2bJmBGa1uvlVvX8Le3Sxvl4rx08fHw5mPRT5MU0U2xG62ISHjMgChVcjMhcI5sjNGDmVSeRIr3iN0cSmXNGLs6R2Dxllke2RZAGvGTcedaix+Ff/kjy1Wq1/a+UOinyYmoqww7i4kyRqyqgeUQk542yORms4Vrg5QSAdToBqRfzLuXPxpY4wrCN+GGMkShmN+GoJexdhrkBuORtVfamDvbpY6X1Wl7a6ak9DU5MQUU5g3RxLJnEYHngKzojsYriXIjMGbKQQbDqr2N1pHWExA9OJpnMhiRFRWylsxfReXnWPdWb2hhU+JHlqstXny0fwFRnyEdFStpbNeCQxyABgA2hDAgi6kMpIII6xVj3h3SgwxZM+JZ1yANwVEJL5SPKZuxrenSoq7QoU5Qje+/mrZ3StndZeKCpSd3yKlRVgn3NmM0yRISsTiO8rRIxdgCqDp5Wc35KT1dtQp92sQl80drTeLech8sQGCaN2Ea8u+pp7QwtS27Ujd2drq+dmsvdEOlNeAsopyu5+KKytwwFiLrIS8YCtGAXW+bU2Itbn1V8xG6WJQKWi85kTKGRnV5PzaugN0LXFswFStoYVuyqx/9l/kdFPkxPRTfGbq4iJkVlUl34K5JI3HFuAUYqxCtcjQ2qPhNiySYpcNYCQycI3NwGBIa5F7gWJ07KzjjKEoOcZppJu6d8lq/Yjo5J2sQKKtEu7uGkE64WeV5YFeQ8REVJFjPlDGVYkEDUBudKju3iMzLw9UiGIbpJpEbWa+a36w0591U0to4epe8t1rwl/F+GdnbLNZ+2pk6M14X9BZRVl2nuJPFLw1KMBGJXcvEiKLDNmJfoi7WBNs3MacorbsukeJ4iuJIOELLw2XyrWFzmuQRa2UNfrtUQ2nhKkVKFRO9vHm0llrq18h0ZrVCSirLNuTLHhp5Zei8bRKqKyOS0jWKtlJKsAVNv3hS3am7c+HUNKgC5shKuj5XtmyPkJytbWxrKltHC1pbsKibvbXV2Ty55NaCVGcVdoWUU0wO7M80XEjUFbOQC6B2EYvJkQnM+W+thWXD7n4l41kWMFWQyp04wzoPOKJmzNbrAF9R2is547DQbUqkVZ21WvL8P4ZCpTeiYmoqybD3KlmAd+hG0byqcyFyqA2bhk5shOma1tR2il2yNkCaLEuWK8CLigAA3OYLY9nOsO0cPeSUr7tk7Z2be6ll9fjxJ6GeWWosop1itz8VHG7vGAEVXYZ4ywRuT5AxOXqvbqPYaS1sUcRSrpulJSS5O/6MJQlHvKwUUUVcYhU7YWOWHFQyuCVjkR2C2vZWBNrka6VBorCrTVWEoS0at8kxdndD+Hb8Y+kNG/KQRHoNLymTpa6adl9aYz73QSK0TrKIpMNh4WZQmdZMOSwKqWsyEnrINU+iudPZOHm953vk9dGlFJ+27EuVeay/3x/yW7H74RPDiYlRwrxYbDw3yk5IGLEyEHQkE8r9nfWWHe7DrgmgVHQvhjCwVIshm65S9w7FtOfm62BqmUAVU9i4XdUbO11LXxSST/C/1slYid7ln2xvBhp7z8OXxkrEtiVEKtHYFwQczAhV6JAtrrTLaG/UTyK68YZpoZZY8mHCARsrkB1GeU3GhYra+tUfLRlo9jYVqKd3u6Xd7LLJX0tZWtnlrmyenqZ/Ut0e+EStKwRznxyYxRZR5NWLZSb6Nr3jvqRh98sOpmTyyxviPGkcR4dpMzDpoVkJVe5wbi3sqk5aMtYy2JhJXvfO3jytb9flkqvURd9n78whGEwnlBeV2ikXDyxvnJK9IqpiNzrlBBNyAL2qPgN8I08WsZozFA8LNHwzZmfOOg9xKnLRrVUMtGWoew8H/LLX65aNae71+i0SQ6xVG+9O1YsRMHhjyDIqscqIXcXzSMidFSbjQX5VN3n3ubE4lmSSYYcmMiJmIXoBL9AMV85Sf51W8tGWtyOz8PHo8r7iaV89bfnJW5eBW6k3f6myMLjkx7TWSQxjFpiUytCrjoKhEiu4slh5y5ra6aawtpbz4bizpJxGC43xqNocjK2VQmUliLDo3zC/OqJl7qMtcyGwaMZ333upWSWVtLu93e9uS1Zc8RO2mZZ9vb0xzROiBwWxj4oZgtsjLlUGzHpX6uXfU3bG/Ect2TjqZHieSNRh41HDIY2mVDI7ZhdSbZe/lVLy0Za2lsbCJQVu7e2fOz/aX1y1MOnqZ/Ut28W8+HxKorLK54oZ5XjgSVYeRjUx6SHW92tqBpSLZ+0xhsWs0IJWOTMgewYpcgBraAlTY25E0uy0Za2MPs6hQpOjHutNWbyz19PYxlUnKW89S1HbODg8YkwwnMk6PGqyKgSJZPP1ViXIGg09NSZd7cMyStlmEsuD8UItHwwQoAYHNmIJA6hbXnfSmZaMta72Ph5O8pSb5t52ysvTJf8A3VmXT1FovwXUb5Q+M8dTiI2eFInyiFgrIFUdBzaVDY88pHV3Y8RvlAPGeDEUMhwpToooZ8PJxHeRVNkLaaLflVOy0ZaxWxMImnnlZa+EWmk+drLX9tsnp6hdMRvhhlGIeFJuJPNDiCJBHkDRSCUpdWuRfNrbrAsLXMTenemPERssRmHEl4rK6YdEXQ6AxrnkYEnpMRpzBOtVbLRlrKjsbC0pxqK7a5u/hFL4UVbxIlXqSVi57tb34fDwIhSRXAlWUxpCeJnvkdnYh+iNMosOu+lqwbP3tiSTBsVciDDvA9gty7BwCvS1XpDnY91VK1FJbFwspTm73ne+fNST/Enbll4IjrE0kuX/AAXPZ+9uGHBkkWbjRYU4SyBDGQFZUe5YNfWxFuu99LFFsXaqQw4tGDEzQ8JLWsGzA9K50GnVelNFXQ2XQgpRV7St4+WTkkvdmLrydmW7Hb2xPJi2CvafDJAlwtw6hAS3S0Xonlc91VGiir8JgqWFju0/p+Eor8IxnUlPUKKKK3CsK+MwAudK+1J2Z9Yg9dD81KwqS3IOXJGUFvSSIfHXtFHHXtFddWotXD7Vn5Ub/U48zkXjr2ivqYoDk1vQbV1zai1HtSbycUSsKk7ps5J+kD94fiNH0gfvD8Rrra1VXanhDw8ZIj8qQSuYMqx5hzXOTdiLi+UMB1kVh2h9iLujn55fJzn9IH7w/EaPpA/eH4jW+z4UlQ+Vw0gW9gUYPe3MqCFDD0Grbs/bcE8XFjlVk5E3tY9YYHVT3GnaH2IdHPzy+Tlf6QP3h+I0fSB+8PxGuqF25hybDERE8rcVL/8AdUxJFIuCCO43/CnaH2IdHPzy+Tkv6QP3h+I0fSB+8PxGutvf/OvgYXtfX007Q+xDo5+eXyclfSB+8PxGvS4xjycn2mutLVzV4RP0tjfWj5UVbOFxKrVNxwRTW6SnG6m/kReMv9pvea8NjyNDIfiNea214Af270wfhNW3i5RoU99RTKaNSpUlZzfyam+kT94fiNH0ifvD8Rrra1Fq5XaH2I3Ojn55fJyT9In7w/EaPpE/eH4jXW1qLU7Q+xDo5+eXyck/SJ+8PxGj6QP3h+I11talG3NsGOGUxEF0yi5BZFZnVbGxFyA18t+y9r07Q+xDo5+eXycwfSJ+8PxGj6RP3h+I10HNv9wejKvEYNIhMdlB4ZZQwDMdGKgamy3OptXvD79txJFeDRXKLaRbAxrEZwxOhCmQsG0uOoGnaH2IdHPzy+TnZ8WDze/pN6+cdftCuiV8Id1BXDsTcoRxEW0gcoV11y2F81u616sux9oceFZCpQksCpIYgqxXmNDyvWa2pNKyiiqWFUndybOUOOv2hRx1+0K67tRap7Vn5UY9TjzOROOv2hX1ZQdARXXVq1F4fv2H0z/hDVtHaU6lRQcVmYzwsYxbualooortGgFSNm/WIPXQ/NSo9SNm/WIPXQ/NSqa/Cl6P9FlLvr1OsKjbRxohjLlS1rCwsNWIUXJ0AudSdALmpNId7seRBJFGAZHja99QqEZcxA5ksQqjrJ7ASPIHaJUuOnAJ4MaAC+aSayjvNkJ/3zpW+2VJscZI57MJAXX3rHKf71MVgE+IcSdJICqqhF1MhVZDIRyNg6hewhjztZvQGuN4tvyNh3SJsZ07IeNAkZKscrWGRZCOrRevnSSDdqaQ3GGmygWAaMBTa2W6yldAt+YN2Y9Q6W4qKA09teKeEpx4yisALSgBM4vqsiOVXmDYsDpp12+YGHh4iKVBHmLIl5dbl3CMpJ88a3BHYpBHSB3CRUH6Bw9yfF4bnn5OP/SgMCYKXL0nwxHdA2X+c1LZdjBzqmz5TzsYsht6cz++1N/6O4a9/F4b+rT/AEr7Ju9hmBDYeEgixBjj1HYdKASJszDAXfAQldQXgCTqCOdxlD+5TUufCwRRJiMMsaKjKc0SqqtEzBZQcvnCxv8AxKOyneGwyxoqIoVFAVVUWAA0AAqs4uPiQ43J+aleNY7cmkJRJCvcXsL9ZDGgLXXNPhE/S2N9aPlRV0tXNPhE/S2N9aPlRV0dm8f2NbFcMrtbZ8AbAePX01g/CatTVsHwXQB8NjlZQ4MmEupAIIDSHkefK/srpbT4PuamE75vPxhftD3ijxhftD3itTbSwWGjVWOHiVbpmbImik2PId/P0UjbacNi3icAVQASwsM5DE36HIEFb9pFecOob18YX7S+8UeML9pfeK1/hNnQphJikMCsuU5jFE9gcwJAIt1DQ0kgxYkjNxh1dAGs0EWUuMpAPDQEKSwIvppr1igNlnH8Y2jcLH1yAi7dREfYP3/d2iRwYeHwyIylrZTlKkc9QeeuutJYsNhyMKTg4RxxrmijuDkzgWA5mx91Nf6O4b/00H/Sj/8AjQHzEbIw0qhGjiIylFsqXCkZSFsLroBy7BUmLZkSgBYowBoAEUACwWwAGmiqPQB2Uo2rseCMwNHDEjcePpKiKdSQdQL1YKAUx7r4dZhKsShguRQAAgUm5strA3/3emkcYUWAAHYBYdpr1RQBRRRQBWovD9+w+mf8Ia27WovD9+w+mf8ACGtnC8aHqVVu4zUlFFFesOMFSNm/WIPXQ/NSo9SNm/WIPXQ/NSqa/Cl6P9FlLvr1OsKqMOyZ/HQJZcyvI+IcApbJEwGGQ+SDixaM2zkXR+2rdS/G4J+IJYmUOFyFXBKstwwFwbqQb668zcHS3kDtHgrkxoPVLEQf4omBX2lZW+EUwlkyqSeQBPu1pNO8pxGGMkap03W6yFx0opDyKL9inUkYYEHkQQfQdDQHnDsSilhYkAkdhtqPfWSgCoeJJ40Q6umT6QAB/JmoCZUbM3Gtfo5L2/ezf6EVJrC+GBkV+tQy+xspI96qfZQGaoeP2hwyqqpeR75EBAvbViSdFUXFz3gakgGZSOTESHFyMkfEEaLF5wUh28q1swsQQYr63FhoaA+bRZyAMTIqIxtwoQ7vJ15M1szC3MKgNuZtes0cTTNHeMxQxkMFbKGdl0j6Kk5EXztdSQugA1kYDAMGMspDSsMunmonPIl9bX1JOrHsAAE+gCuafCJ+lsb60fKirpauafCJ+lsb60fKiro7N4/sa2K4ZXavPg924uDwmOxDglIpsCXA55DI6sR3gMT7Ko1bB8F2zkngxsMovHJLhEcdzcYe/W4PUQK6W0+D7mphO+X/AGrhwr5o2Yo6h4yCCCpB5Env9xFJ2KsQHDMNBlKobnmLC/O4v/Oou4+KlSHEbKmBbFYFzwbfrwNcoxJ81ADz6gyAAnQz8LhiLFiM1tTl9thc6D8ba15w6hmSPPDPmzEhFZRplHSAPI6tZjr1X07Sj2Dsx42bKJQXjBUxMquypIvLMSChUDo6XvoBcXs2zlBMoZrgxNfS3IqefspSY1EeGYlWHAIfimRkAXgh8wU5lsySAW7B1CgHGCbLHgLKMhlgyEdV8PlKkfaIs3Zq2vbeRVD2NPfC4PMCBG2H1IGrANDcHmR0dCeznrpfKAVbfP5j/iIvxNNL0m3lkt4v1tx4yqgi7WvcC/pqPtnZU08kFmMeVZC5RnsHzQFAtmW7WWQAsCNW01tQFioqj4PF7SQWaMkdFFGVCVN11LG114QJJuTmJHYA63dmxXEkGJzFQseQsqLd7NxLZQNPNPXa5F9CAA+orxBMHVWU3VgGB7QRcH3V7JoArUXh+/YfTP8AhDW2oZg6hlIKsAwI5EEXBHsrUvh+/YfTP+ENbOF40PUqrdxmpKKKK9YcYKkbN+sQeuh+alR6kbN+sQeuh+alU1+FL0f6LKXfXqdYUUUV5A7Qq2+bCBvszxe5zwv8ymopft+EthpLC7KOIoHMtGRIg+JRU2KUMoZTcEAg9x1FAe6wSYcmRGvooYW72y2PsAb31nrzxBe1xe17dduRNuzUe+gPVeJZlUXYhR2kgD+de6iY09KL1n/hIaA9HaMX3qfGv+tL91cQssDTL/Wyyve97gSNGh9GSNK9b0bSMOGlKhuIUZYyEdxxG6Ed8oNuky86W7v7bjhwMXQmIW4AWGXlna2pUKBbtNAWYzDMFuMxBYDrsCATbsuw99EMyuLqQRqLjUaEg/zBFay3w384csxidonURRIScOebOZGZWZmEdmQ5lF+h1jnaty9rjEJeJlaCJEiUqwYPIL8R7kBrWyjpAXObnzoCzVzT4RP0tjfWj5UVdLVzT4RP0tjfWj5UVdHZvH9jWxXDK7WxfBMSIcaQbeUwmvtlrXVbB8FrWgxnrcJ+MtdLafB9zUwnfLHvvN4ricBtiPQKRhcYB1xPpmNuw39uSn+1cLknJDNlYFhZriza6a8udRdo4HxrZ2NwpOYvCXQW/XUZl0uf1lX3VD3M2l41sbCTlunGpw7nrvHdVJ/shT/arzh1BlhXOcrcm6SCxIP6jH8RVR2TFw8c5HELkTLeMjNbIpUr1Xtca8rm1r62/ZQ8slm0OYEW6mBHb3iqTAb42z5SrGSNgwOUqYjbOV1sD1gg/wAqAumUHAo7ZiY5Vy62ZfyjJlkQfw31vYnS1qt+KxpByRjNIRe3Uo+056h/M9XWRSMPiQ2DyxKGAZ8zLmZQplMiZSR0h0g1+rIoPOxveEwixrZes3JOpY9bMes0Ap2pg8nBYnM7TxZmPM2JsAP1VF9B+Juae0p3hb6v34iL/wAqbUAVB25MVw0pXzipVP436Cf3mFTqX7Wa7QJe2eVfdGGm09sY99ATYIQiqo5KAo9AFh+FYNqYjhwSv9lGPtCkge+skOMRyQjqxHMKwJHpsaXYzEiZoo11VndnP7uHaxHtl4Y7xegGOEgyRon2VC+4Af4Vqjw/fsPpn/CGtu1p3w84gMcIBzR51b05IH9ujCtnC8aHqVVu4zVNFFFesOMFSNm/WIPXQ/NSo9SNm/WIPXQ/NSqa/Cl6P9FlLvr1OsKKKK8gdo+EUt3dNoeEdDCzQ2/dQ2jPtjMZ9tM6U7NxCnFYpUcNbhZwCDlkysrA25HKsZt6KAbVCa/jQ7OE3vzr11NqIx/KAP8A22/7loCXUTaGGZshQqGR8/SvY9FlI0/iv7Kl0UBVd4MTOZ8HBaPysjEkZ7ARxOy37emU91M91YsuFReeVpFv/DLIL/yqFtBs20ITbRHRAe94sU7j3CI002ELQ/8AMm+bJQGDbm7iYgE5ij2AzCxvlYSJmBGoDgHQg8xfU172Bs1oUcMEXM5cKhZlW4XN0mAJu+ZtRpmtramlFAFc0+ET9LY31o+VFXS1c0+ET9LY31o+VFXR2bx/Y1sVwyu1fvBmPybG+twZ07jKaoNbC8Fn1fHeswv+dXS2nwfc1MJ3y97CxtsQmpsTlN++47O0iq94MI+Gu2MCf6jEO6ehsyi3/RX4qcLNZujoQQefYR3dtLsAow+9kg/Ux+FzgdWYBSfT+Yf4q84dQbbKk/KI9bWZf+5R2f7vS5cGrNdVF+NbipbikHhRWTTqLq2p1vpzDU8wEGWcCwuHA5nqZRy9lVfbW1XTFvAvm+Mxswy9ZYDR7iylUFxa91FjpQDvADLgMVFlZX8oylwqyExpAwJVeRu392/XV6wUuaJG7VU+8A1r/Y0IbCYu6x3XPlyO0oBEEBCrJzKX4l1J6zz1q/7OS0UYHIIo9wAoCDvAtzhv+IjPuDmm1K9u88P69PwemZNAfaX4lAcVDf8AVjmYem8K/gxqas6nkwPoINVTGb1omMuY5GVI2TMqgglnRhY5uRVQfQQaAcbbwXQaVWytGpYXAIGUE6Hmt+RsbHrB5HFsjDFJIozqYsOMx7XkYZj7WiY0r2rvismHmWOGcsUyaIDYydBb2brJqdsiHxkyTtmVHbya3s1o/JoTY6WZXYAHm9+oUBYTWkfC+2aDZ8liDK2JlN+dpOEyg+hSo9lbS2niZEgmS+diVhiIsHzSgAX6rrmzX00Fa58OyBU2eAMoHGAGmgCwgDTsrZwvGh6lVbuM1TRRRXrDjBUjZv1iD10PzUqPUjZn1iD10PzUqmvwpej/AEWUu+vU6wopbNNiszZYoMtzlLTSXI6rgQ6G3YTXwyYv7vDn/mSj+fDP4V5A7R4lZp5XjDlIo7K5Q5XaRlD5Aw1RQrKSRqS3MWN6nhMNLB5dcyo7yMkoLSXjaSRoxiFN8y6qwkJ0DkXS12Z7Rx02EixkkyIiy55FkSQuqPwY4owwKKQC0Z6XIEqOu4teGgCIqKLKoCqB1ACwHuFAV7D72tkDPEGWwOeF1I1AbzXItoepm1BF9KkLt+HilmEytbh5TDMRcM17MikE5tND1VMxW7uHkuWiW51JW6MT3shBPM++o8u6sR1Dzqbg3E0p1BzA9Jj160B4beyPTLHK1+sqIx16nisumh6qg4/eeYKdIoCb5eIxkY8rWRQOs2vc2sdNKnxboxAi7zNbkDK4Hbrkyk6m+t6ZYTZsUX5uNUvzKqAT6TzPtoCp7PweKOJLBS0XE4wlnJjZisbQheCqXQZWBuQvmctbl3s/C4tFyk4cDMzXAkY9N2fldeWa3PqpvPLlUserXTnXugFYwuLv9Yit3Ydvx41fbYpBfNFN3ZWha3cczgn0gekUzrBNjUVgjOoZrlVJAJA5kDsFxr30AYPFiVAwBF7gg6EMpKspt1hgR7K5w8In6WxvrR8qKugd3GBidlIKvLK621urSMQfb53trn7wifpbG+tHyoq6OzeP7GtiuGV2tg+C/wCrY7+PC9dvvuutfVsLwWn8nx38eG/zq6W0+D7mphO+Wtr/AGgNetmJqDvseFi9h40EWWbxaRu57KPZbi++mDSAE3I9jWHV30u8JqZthNIDrh8RHKpvfXMFGv8Aza84dQuGKhYY6ykC5DC9zY9E6qOYvfrrX+9ayRY+8ksZYsjNlVwmbOVU5Lk6mQjmeXdetsYWMTGHEA6NGGA/jAZT7ia1p4RYiuMkYcyoHInLqj5jbkP1bn7QoCfs3DYq2IdJLtqWiMBiLHLwywjDBbi69etgdTVp2Oca+HidZcPZkUi8cl7EDn06U7tTWmxCtcKMjAmYSkBziQzBx1ZU8xr2I9FWfddMuDhX7K5fhJX/AAoBPtuHG+QvLh78ZLeTk52e1+nyqJt/Dko/jMc7y5Og65nhAvqMsdgvfnXs1qx7d54f16fg9NKAQY2PCXTSIDOb5AAbZX5lNct7Xvp21X9rssc8qqDYMltb/wBXGe8mr/VS2zuhEZY5C8oBkCMFKhQrKUjFsvINwwL3sLUAv2eS0c8gZlWM4eQgWNxE5lOtr/qmmuC2ocPGkTkI0caoySq6g5AFLxSqpDK1r2sTqL5TcV8xe5EYilyyzXZGB6S69FrA9HXmffXzD7Fi4MbvipkzqrayqNSoJtddedATdjpx38Y6XDDPwgwsxa5jaRl5qQq5FU6gXvq1hr7w/fsPpn/CGrvsDY63myTSEJM2UqyMOmqTfZIOspqkeHwW8R69Z/whrZwvGh6lVbuM1LRRRXrDjBUjZv1iD10PzUqPUjZv1iD10PzUqmvwpej/AEWUu+vU6wry63BFyL9Y0Psr1RXkDtC3aWyTLFJHnJWRWRlkAZbMCp5WYc+2s2x8SZMPE7ecUXMOx7WcexgR7KyGF7fnLehR/jeoCYCaFnaEq6MS5ifoWY3LFHF7ZjqVItck3FzQDeilp24F8+KdT2CKST3NEGU++9fTttQLmOYL28GQ/wB0AuPatAMaKWHeXDa3nQEdTHK3wnWvv02G/NRSyehCi/HLlUj0E0BOngDix5XB9xBt6NKwbS2tFh0zzSLGvax59wHNj3Cl7y4xzYxrCnbGySynu6YVE9z+ysuDjhiOYq6uR0pJgxb0GU3AHcDbuoDBh9rHFNlilSJeejRvOQOZCXIiF+s5j3KamR7u4cG5hR2PN5AJHPpd7sffTAWOvur7QEBtgYc/1EX/AE0H8wK5z38w6ptTGKgsolAAHV5OKum65p8In6WxvrR8qKujs3j+xrYrhldrYPgu+r46328N/nVr6tg+C8fk+O/jwv8AnV0tp8H3NTCd8tkt7/8A2B/jX3eKDibF2ijDzYuIOvzAHHyxUYqCbjKRoebcmsVPtGtO8LhDJg8dGeTwMvvjkXt7684dQaeDfGGXZOCY8+Cin+wMn/jS/eiJGmnU2zcEsdFJ4YUhyMynUZ11FrX51j8Cs+bYeF/d4i+6WT/C1JvCoj+MxmOwJja5JYWtqORGYHJqp52tQDHYEbeMTeaFKRh2EfDIdJJSrBSMr2zavcAjU3q07qT58HEdeRHS56EjXU6+2q7u9ODMhbMM0YcFmWQFSIgQFBvGvlrZTqDbmKsO6wtARYDLLMtgCALSPoL9VAZNu88P69PwemlK9u88P69PwemlAFR9oYMSxMhJGYaEcweasO8EAj0VIooBHLtWQxNG0UnHIKWVGMZYi2cSWyiPW+pBA0tfQyN3U8ggaxkiHAZgALmI5Ce4NlDW/eFNLUpllGHxBZjlimt0j5qzKAoueQzoFA6rpbmwoD6qcLFi1gk6kkcvKx21HVdkY39WK1v4fv2H0z/hDWyMXIHxUCqQTHnlaxvZSpjW9uVy+nblPZWt/D9+w+mf8Ia2cLxoepVW7jNSUUUV6w4wVI2b9Yg9dD81Kj18ZQRYi476wqR34OPNGUHuyTOt84oziuRPFU+wvwj/AEqZPu66BiYLqoUsypmQBlV1u4Fho68z11w3syS1kjodbT8Dq/OKM4rk5tguCwOHYFVzsDEwIT7RGXRe86VmG68nD4hw5VNek0ZANkaTS416KNryqOzWv7onrX0Z1XnFGcVygd3ZMwTxZ8xBYLwWzFRoSFy3IHbXvBbsPKrMkAIVihOUaMEeTLy55Y207bDmRUPZzSvvodZ+1nVmcUZxXJj7EZc98ORw7CS8RGQnkHuvRv32r59DnJxOAcnLPwzkvci2a1r3BHPqrLsyXnRHWlyOtM4oziuTm2EwLA4dgUGZwYiCq9TMMvRHeayruy/CMphASxYFlC3UFBmUEdIXkXUd/ZUdmvzonrS5M6sDAcrUZxXJOI2Xw2yyQ5G0NnTKbHkbEXrF4qn2F+Ef6Vktlzf9kY9bXI67ziuavCIf/wCtjfWj5UVVnxVPsL8I/wBKyIgAsAAO7StrC4GVCpvt3Kq2IU47qR9rYHgvcDD44k2HEwtz0tPzov0QT19la/rw0Kk3KgnvANbWLoOvT3E7FNGoqcrs2rNsGB1GbFqSFCC0coWy5QpZcmugYcxfOatO7e0cLhkdGnUqwIJCy3JJJYnyY1OY69daA8WX7K+4Uyl3XZYw+WNriNiqFWkAlAMV0GvSzLyvzFcl7MktZI3Fik9Ebg8Fu0YsBs5cPiJVDq8h6IkYZWOYahO81k3xx8GJZGimUECxzCVevX+rN9Gb/dq0tLu7IsedsOwUMYyTGRZxkuGFrqfKLz53rEuxmN7QMcoJbyZ0CmzE6aAHQ35GnZr86HWl5TcuxsXFDKrPNH+YEd445riUeLlc5ydMZoj0tKsOwd6sLGjq0mXyjsBllYWaxFiUuR1a9lc9psN2y5cOxzglLRMcwGhK2XpAEjlWTA7tyTMypDcoVV7qBlLusS5rjo9JgNeVj2Gj2a1/dE9av/U6Ixm8UE8mHSJ8zcZWsFkGgV7m5UACrLnFcnPsJwWBw7XVc7DhNon2yMui950rxh9il1LLDdRmu2TojKpcgsBYGw5d4p2a9d9EdaXI60zijOK5RxO7MiSPG2GOZMxYCMnoqSpcELqlwely76iwbNVyQqKSAW80cgLnkKLZraupodaXI64zivMgVgQwBBFiDqCDzBB5iuUo93HMqQ+LkSSEBFaPKTc2BAYDTnry0NE+7bpkvhz08uS0ZNywDBRpq9jqvMU7Nem+ietfazqbBYGKFcsUaRqTchFVBftsoGtar8Pp+o+mf8Ia1HLgFVirRhWBsQVAII5ggi4NfEgUahQPQAKvo7OlCcZ7yyKp4pSi42PdFFFdk0QooooAp829bXWyWyiQeeecmHhw19AOXBDe22lr0horCUIy1JUmtC1yb9XZiIALlXBDJm4imVlYnhZbeWbkoY2uXJJJhf0pNnvHcsLDp6AeKvhDpl10fMOVrW9CGisFh6a8DPpZFv2bvdG0rnEZ0VpnxHQJLZmlglCBuoDg/wBq48ywYKsHvFw+LZCS8jSKc2XKWjni6gb6T30I1XvpLRRUIK/1HSyLA29pMHDMeoThqwZb6wxYd810JIKxAgKVtcglhasWA3oaIR5UB4aBFuSVuuKXGBivpULbs1v1Ukoqehha1iOkkWb+mlgVERCixj6UeZWHF6xCAV8s2ihT+9qb/BvmQBli6Vw5LOWTODhjdUyjKv5MvRufOOtgAK1RWPV6fInpZDHbe1+OykKUVQQASrc2ZzqqILXY9V+skkk0uooq6MVFWRg3d3YUUUVJAUUVK2U6CeIygGMOucHNYrcZr5dbW7AT3HlUN2VwiLVow++5RYwI3bIsSZXlLRARqELRxZLRuyg9K5tnbQ3qTjBg+C7rwiGaRdEkz5hBFkWIhVAAmYMWKoCC1ha4PrFy4C68MwZrEFnjxHDyZ05oqBhIULW1Yixu+bKw05zjUtvQZsKLjoyAN8LFfJEhS1gzrYoY40CsEjUdF4Y3BAAGW1useo99muS0d9I2BDKGEqcVmkJZG8+SeVyBY3IswtrF21JhjBEIAuboX88Sfm7SiQFApvJqCHbTlYGwY7VxOCWI8ERPJkdVskg5yYfIcrKAHEfjHMvbrZjao3YZfweYvLzELEb2loinDylo+GxDKBpGsKsFCAjoA3BZudhYaV4w28+XESTGO/EMbWz2s0UkUo1ym4JityHnd1TsS2BbMFaJNSUYJOAIhJCY0fokmbhiYE2INwMxr6cZgi5XJEFFijZJPPJm/OW1aMXiJXsXQE3vK3Ldxj+XmI2C3waNFQx3K2ZWzDNnV55Fa7I2n5QwIFjoCGFzS/B7aMcax5bhfGOsjXEQLh+Vv1Qt++9tKaSbVi8YmIaMq2FSFTkfJxFigVggZcy6xuASB1chUx9p4KWaWR1izNLMVJWVUMZlRkL5Uc52QyWOW/PzTlNMl/R5jN/2MJ366btwCVd3lZWkzeUdw51aM2QZQAAA63JDgk0iwG0lgkzopYGPIQxt0mQByCByzXsOy3pqds7EQGGaJ2C53LR5w7BfJTLGxKqTozKL2vry52my4jBFuGqIUIN2VXVy2eLKFZrZbpxOdhrr1WWjBtKLGcs7i7+kp48MpS5imeaxY9LPIJSt7adl9ed6z4Te0xnSO65Io7M1+hHDLAbXW2YrMxvawPUQSKyb3bMWMpYQqwS8ixh0vmllEfQcBr8NUve2ljre59QYzCEAFYlKrCEYpJYyHDOJjLYEuoxHD0se4Fc15/hKN1G//Y/kna4j2pjuNKz2IvlABIJCqqoouqqOSjkoHcKiU+3kxsLxwrBkshkBCqym7FWJBYXKFs2UE3A0IFIa2KbvFZWKZ6hRRRVhiFFFFAFFFFAFFFFAFFFFAFFFFAFFFFAFFFFAFFFFAFTNjYZZMTBG2qvLGjW0OVnVTr1aE1Dr6rEEEEgjUEaEHqINRJXVkSsmWddhQ8ESgFimHEsiFiAWMuVGFiDkIDIQORyn9YWJ8DD0mTDXKQwS8NXmOYzJEzM12JyIXI6Nj0ludDVa4zfaPLLzPm87ei/VX1MS6sGVmDDkwJBFhYWI1GmlUdFLzFm+uQ7Ox4zNZhJGDhpMRkHSZJFikdVOaxK9AOL65WUH7VT8VufGZJTHKwjjaVWBQFgUMAsl5BnH5QupK+adOVVUYhg2YM2Y3u1zm10OvPW599ekxsinMHcMCSCGYG5Fibg3uRpejp1PCQ34+KHGD3eDjErmu8L5VYBrEJFjJWGU2PSOHUC+ovy6qzHdEBVBlIkdWZVMdlGTDwYpw7l7rpPl80+bc2vpX48Qym6sym4a4JBzC9jp1i517zX3xt73LsTrzJPMBTz7QAD2gAVLhUvlIjejyGO39iDDlLM7Zs988fCIMcjRHTM1wSpIP8rg0pqbtTbEmIKmUg5RlUBVUAXJNgoA5k//AIAKhVZTUlH+WpjK18gooorMxACiiigCiiigCiiigCiiigCiiigCiiigCiiigCiiigCiiigCiiigCiiigCiiigCiiigCiiigCiiigCiiigCiiigCiiigCiiigCiiigP/2Q=="/>
          <p:cNvSpPr>
            <a:spLocks noChangeAspect="1" noChangeArrowheads="1"/>
          </p:cNvSpPr>
          <p:nvPr/>
        </p:nvSpPr>
        <p:spPr bwMode="auto">
          <a:xfrm>
            <a:off x="155575"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08" name="AutoShape 4" descr="data:image/jpeg;base64,/9j/4AAQSkZJRgABAQAAAQABAAD/2wCEAAkGBhQSEBQUEhMWFRUWGRkVFRgVGBUWFxwVGBoWFRQYGBcYHCcfGBokGRUWHy8iIycpLCwtGB8yNTAqNSYrLCkBCQoKDgwOGg8PGjEiHyQ2NTI0MDAyNCw1LzE0LSosLCwsLywsLCksNCwtLywvLCwsNDQsKTQpLC8sLCwtNSwsMf/AABEIAMIBAwMBIgACEQEDEQH/xAAcAAACAgMBAQAAAAAAAAAAAAAABQQGAwcIAgH/xABNEAACAQIDBAQKBQgIBQUBAAABAgMAEQQSIQUGEzEiQVFhBxQjMnFzgZGSsxU0UlOxJDM1QkRicqEWQ4KiwcPR8HSDk7LCVGPS4fEl/8QAGgEBAAIDAQAAAAAAAAAAAAAAAAEDAgQFBv/EADURAAIBAgMECQQCAgIDAAAAAAABAgMRBCExBRIzURMUFTJBUnGBkWFiobEiQtHw4fFDksH/2gAMAwEAAhEDEQA/ANb0UU33a2bBiJlimkkRnZEjyIrC7Eg5iWFh5vK/M16+vWjQpupO9lyV/wAI4cYuTshRRVrG6UUrYlcPLIzYdSTxFjjBcOUbpF7BAATmJHKljbp4gStEUAKIJGYvGIxGfNcyFsuU301rUp7Uws7rfSazaf8AF2sneztzXyWOhNeAnop1h9zcU8kkaxdKPLnuyAAPco2YtYqQCbi4rG+62IETS5VyqC5AkjL8MNkL5A2bJmBGa1uvlVvX8Le3Sxvl4rx08fHw5mPRT5MU0U2xG62ISHjMgChVcjMhcI5sjNGDmVSeRIr3iN0cSmXNGLs6R2Dxllke2RZAGvGTcedaix+Ff/kjy1Wq1/a+UOinyYmoqww7i4kyRqyqgeUQk542yORms4Vrg5QSAdToBqRfzLuXPxpY4wrCN+GGMkShmN+GoJexdhrkBuORtVfamDvbpY6X1Wl7a6ak9DU5MQUU5g3RxLJnEYHngKzojsYriXIjMGbKQQbDqr2N1pHWExA9OJpnMhiRFRWylsxfReXnWPdWb2hhU+JHlqstXny0fwFRnyEdFStpbNeCQxyABgA2hDAgi6kMpIII6xVj3h3SgwxZM+JZ1yANwVEJL5SPKZuxrenSoq7QoU5Qje+/mrZ3StndZeKCpSd3yKlRVgn3NmM0yRISsTiO8rRIxdgCqDp5Wc35KT1dtQp92sQl80drTeLech8sQGCaN2Ea8u+pp7QwtS27Ujd2drq+dmsvdEOlNeAsopyu5+KKytwwFiLrIS8YCtGAXW+bU2Itbn1V8xG6WJQKWi85kTKGRnV5PzaugN0LXFswFStoYVuyqx/9l/kdFPkxPRTfGbq4iJkVlUl34K5JI3HFuAUYqxCtcjQ2qPhNiySYpcNYCQycI3NwGBIa5F7gWJ07KzjjKEoOcZppJu6d8lq/Yjo5J2sQKKtEu7uGkE64WeV5YFeQ8REVJFjPlDGVYkEDUBudKju3iMzLw9UiGIbpJpEbWa+a36w0591U0to4epe8t1rwl/F+GdnbLNZ+2pk6M14X9BZRVl2nuJPFLw1KMBGJXcvEiKLDNmJfoi7WBNs3MacorbsukeJ4iuJIOELLw2XyrWFzmuQRa2UNfrtUQ2nhKkVKFRO9vHm0llrq18h0ZrVCSirLNuTLHhp5Zei8bRKqKyOS0jWKtlJKsAVNv3hS3am7c+HUNKgC5shKuj5XtmyPkJytbWxrKltHC1pbsKibvbXV2Ty55NaCVGcVdoWUU0wO7M80XEjUFbOQC6B2EYvJkQnM+W+thWXD7n4l41kWMFWQyp04wzoPOKJmzNbrAF9R2is547DQbUqkVZ21WvL8P4ZCpTeiYmoqybD3KlmAd+hG0byqcyFyqA2bhk5shOma1tR2il2yNkCaLEuWK8CLigAA3OYLY9nOsO0cPeSUr7tk7Z2be6ll9fjxJ6GeWWosop1itz8VHG7vGAEVXYZ4ywRuT5AxOXqvbqPYaS1sUcRSrpulJSS5O/6MJQlHvKwUUUVcYhU7YWOWHFQyuCVjkR2C2vZWBNrka6VBorCrTVWEoS0at8kxdndD+Hb8Y+kNG/KQRHoNLymTpa6adl9aYz73QSK0TrKIpMNh4WZQmdZMOSwKqWsyEnrINU+iudPZOHm953vk9dGlFJ+27EuVeay/3x/yW7H74RPDiYlRwrxYbDw3yk5IGLEyEHQkE8r9nfWWHe7DrgmgVHQvhjCwVIshm65S9w7FtOfm62BqmUAVU9i4XdUbO11LXxSST/C/1slYid7ln2xvBhp7z8OXxkrEtiVEKtHYFwQczAhV6JAtrrTLaG/UTyK68YZpoZZY8mHCARsrkB1GeU3GhYra+tUfLRlo9jYVqKd3u6Xd7LLJX0tZWtnlrmyenqZ/Ut0e+EStKwRznxyYxRZR5NWLZSb6Nr3jvqRh98sOpmTyyxviPGkcR4dpMzDpoVkJVe5wbi3sqk5aMtYy2JhJXvfO3jytb9flkqvURd9n78whGEwnlBeV2ikXDyxvnJK9IqpiNzrlBBNyAL2qPgN8I08WsZozFA8LNHwzZmfOOg9xKnLRrVUMtGWoew8H/LLX65aNae71+i0SQ6xVG+9O1YsRMHhjyDIqscqIXcXzSMidFSbjQX5VN3n3ubE4lmSSYYcmMiJmIXoBL9AMV85Sf51W8tGWtyOz8PHo8r7iaV89bfnJW5eBW6k3f6myMLjkx7TWSQxjFpiUytCrjoKhEiu4slh5y5ra6aawtpbz4bizpJxGC43xqNocjK2VQmUliLDo3zC/OqJl7qMtcyGwaMZ333upWSWVtLu93e9uS1Zc8RO2mZZ9vb0xzROiBwWxj4oZgtsjLlUGzHpX6uXfU3bG/Ect2TjqZHieSNRh41HDIY2mVDI7ZhdSbZe/lVLy0Za2lsbCJQVu7e2fOz/aX1y1MOnqZ/Ut28W8+HxKorLK54oZ5XjgSVYeRjUx6SHW92tqBpSLZ+0xhsWs0IJWOTMgewYpcgBraAlTY25E0uy0Za2MPs6hQpOjHutNWbyz19PYxlUnKW89S1HbODg8YkwwnMk6PGqyKgSJZPP1ViXIGg09NSZd7cMyStlmEsuD8UItHwwQoAYHNmIJA6hbXnfSmZaMta72Ph5O8pSb5t52ysvTJf8A3VmXT1FovwXUb5Q+M8dTiI2eFInyiFgrIFUdBzaVDY88pHV3Y8RvlAPGeDEUMhwpToooZ8PJxHeRVNkLaaLflVOy0ZaxWxMImnnlZa+EWmk+drLX9tsnp6hdMRvhhlGIeFJuJPNDiCJBHkDRSCUpdWuRfNrbrAsLXMTenemPERssRmHEl4rK6YdEXQ6AxrnkYEnpMRpzBOtVbLRlrKjsbC0pxqK7a5u/hFL4UVbxIlXqSVi57tb34fDwIhSRXAlWUxpCeJnvkdnYh+iNMosOu+lqwbP3tiSTBsVciDDvA9gty7BwCvS1XpDnY91VK1FJbFwspTm73ne+fNST/Enbll4IjrE0kuX/AAXPZ+9uGHBkkWbjRYU4SyBDGQFZUe5YNfWxFuu99LFFsXaqQw4tGDEzQ8JLWsGzA9K50GnVelNFXQ2XQgpRV7St4+WTkkvdmLrydmW7Hb2xPJi2CvafDJAlwtw6hAS3S0Xonlc91VGiir8JgqWFju0/p+Eor8IxnUlPUKKKK3CsK+MwAudK+1J2Z9Yg9dD81KwqS3IOXJGUFvSSIfHXtFHHXtFddWotXD7Vn5Ub/U48zkXjr2ivqYoDk1vQbV1zai1HtSbycUSsKk7ps5J+kD94fiNH0gfvD8Rrra1VXanhDw8ZIj8qQSuYMqx5hzXOTdiLi+UMB1kVh2h9iLujn55fJzn9IH7w/EaPpA/eH4jW+z4UlQ+Vw0gW9gUYPe3MqCFDD0Grbs/bcE8XFjlVk5E3tY9YYHVT3GnaH2IdHPzy+Tlf6QP3h+I0fSB+8PxGuqF25hybDERE8rcVL/8AdUxJFIuCCO43/CnaH2IdHPzy+Tkv6QP3h+I0fSB+8PxGutvf/OvgYXtfX007Q+xDo5+eXyclfSB+8PxGvS4xjycn2mutLVzV4RP0tjfWj5UVbOFxKrVNxwRTW6SnG6m/kReMv9pvea8NjyNDIfiNea214Af270wfhNW3i5RoU99RTKaNSpUlZzfyam+kT94fiNH0ifvD8Rrra1Fq5XaH2I3Ojn55fJyT9In7w/EaPpE/eH4jXW1qLU7Q+xDo5+eXyck/SJ+8PxGj6QP3h+I11talG3NsGOGUxEF0yi5BZFZnVbGxFyA18t+y9r07Q+xDo5+eXycwfSJ+8PxGj6RP3h+I10HNv9wejKvEYNIhMdlB4ZZQwDMdGKgamy3OptXvD79txJFeDRXKLaRbAxrEZwxOhCmQsG0uOoGnaH2IdHPzy+TnZ8WDze/pN6+cdftCuiV8Id1BXDsTcoRxEW0gcoV11y2F81u616sux9oceFZCpQksCpIYgqxXmNDyvWa2pNKyiiqWFUndybOUOOv2hRx1+0K67tRap7Vn5UY9TjzOROOv2hX1ZQdARXXVq1F4fv2H0z/hDVtHaU6lRQcVmYzwsYxbualooortGgFSNm/WIPXQ/NSo9SNm/WIPXQ/NSqa/Cl6P9FlLvr1OsKjbRxohjLlS1rCwsNWIUXJ0AudSdALmpNId7seRBJFGAZHja99QqEZcxA5ksQqjrJ7ASPIHaJUuOnAJ4MaAC+aSayjvNkJ/3zpW+2VJscZI57MJAXX3rHKf71MVgE+IcSdJICqqhF1MhVZDIRyNg6hewhjztZvQGuN4tvyNh3SJsZ07IeNAkZKscrWGRZCOrRevnSSDdqaQ3GGmygWAaMBTa2W6yldAt+YN2Y9Q6W4qKA09teKeEpx4yisALSgBM4vqsiOVXmDYsDpp12+YGHh4iKVBHmLIl5dbl3CMpJ88a3BHYpBHSB3CRUH6Bw9yfF4bnn5OP/SgMCYKXL0nwxHdA2X+c1LZdjBzqmz5TzsYsht6cz++1N/6O4a9/F4b+rT/AEr7Ju9hmBDYeEgixBjj1HYdKASJszDAXfAQldQXgCTqCOdxlD+5TUufCwRRJiMMsaKjKc0SqqtEzBZQcvnCxv8AxKOyneGwyxoqIoVFAVVUWAA0AAqs4uPiQ43J+aleNY7cmkJRJCvcXsL9ZDGgLXXNPhE/S2N9aPlRV0tXNPhE/S2N9aPlRV0dm8f2NbFcMrtbZ8AbAePX01g/CatTVsHwXQB8NjlZQ4MmEupAIIDSHkefK/srpbT4PuamE75vPxhftD3ijxhftD3itTbSwWGjVWOHiVbpmbImik2PId/P0UjbacNi3icAVQASwsM5DE36HIEFb9pFecOob18YX7S+8UeML9pfeK1/hNnQphJikMCsuU5jFE9gcwJAIt1DQ0kgxYkjNxh1dAGs0EWUuMpAPDQEKSwIvppr1igNlnH8Y2jcLH1yAi7dREfYP3/d2iRwYeHwyIylrZTlKkc9QeeuutJYsNhyMKTg4RxxrmijuDkzgWA5mx91Nf6O4b/00H/Sj/8AjQHzEbIw0qhGjiIylFsqXCkZSFsLroBy7BUmLZkSgBYowBoAEUACwWwAGmiqPQB2Uo2rseCMwNHDEjcePpKiKdSQdQL1YKAUx7r4dZhKsShguRQAAgUm5strA3/3emkcYUWAAHYBYdpr1RQBRRRQBWovD9+w+mf8Ia27WovD9+w+mf8ACGtnC8aHqVVu4zUlFFFesOMFSNm/WIPXQ/NSo9SNm/WIPXQ/NSqa/Cl6P9FlLvr1OsKqMOyZ/HQJZcyvI+IcApbJEwGGQ+SDixaM2zkXR+2rdS/G4J+IJYmUOFyFXBKstwwFwbqQb668zcHS3kDtHgrkxoPVLEQf4omBX2lZW+EUwlkyqSeQBPu1pNO8pxGGMkap03W6yFx0opDyKL9inUkYYEHkQQfQdDQHnDsSilhYkAkdhtqPfWSgCoeJJ40Q6umT6QAB/JmoCZUbM3Gtfo5L2/ezf6EVJrC+GBkV+tQy+xspI96qfZQGaoeP2hwyqqpeR75EBAvbViSdFUXFz3gakgGZSOTESHFyMkfEEaLF5wUh28q1swsQQYr63FhoaA+bRZyAMTIqIxtwoQ7vJ15M1szC3MKgNuZtes0cTTNHeMxQxkMFbKGdl0j6Kk5EXztdSQugA1kYDAMGMspDSsMunmonPIl9bX1JOrHsAAE+gCuafCJ+lsb60fKirpauafCJ+lsb60fKiro7N4/sa2K4ZXavPg924uDwmOxDglIpsCXA55DI6sR3gMT7Ko1bB8F2zkngxsMovHJLhEcdzcYe/W4PUQK6W0+D7mphO+X/AGrhwr5o2Yo6h4yCCCpB5Env9xFJ2KsQHDMNBlKobnmLC/O4v/Oou4+KlSHEbKmBbFYFzwbfrwNcoxJ81ADz6gyAAnQz8LhiLFiM1tTl9thc6D8ba15w6hmSPPDPmzEhFZRplHSAPI6tZjr1X07Sj2Dsx42bKJQXjBUxMquypIvLMSChUDo6XvoBcXs2zlBMoZrgxNfS3IqefspSY1EeGYlWHAIfimRkAXgh8wU5lsySAW7B1CgHGCbLHgLKMhlgyEdV8PlKkfaIs3Zq2vbeRVD2NPfC4PMCBG2H1IGrANDcHmR0dCeznrpfKAVbfP5j/iIvxNNL0m3lkt4v1tx4yqgi7WvcC/pqPtnZU08kFmMeVZC5RnsHzQFAtmW7WWQAsCNW01tQFioqj4PF7SQWaMkdFFGVCVN11LG114QJJuTmJHYA63dmxXEkGJzFQseQsqLd7NxLZQNPNPXa5F9CAA+orxBMHVWU3VgGB7QRcH3V7JoArUXh+/YfTP8AhDW2oZg6hlIKsAwI5EEXBHsrUvh+/YfTP+ENbOF40PUqrdxmpKKKK9YcYKkbN+sQeuh+alR6kbN+sQeuh+alU1+FL0f6LKXfXqdYUUUV5A7Qq2+bCBvszxe5zwv8ymopft+EthpLC7KOIoHMtGRIg+JRU2KUMoZTcEAg9x1FAe6wSYcmRGvooYW72y2PsAb31nrzxBe1xe17dduRNuzUe+gPVeJZlUXYhR2kgD+de6iY09KL1n/hIaA9HaMX3qfGv+tL91cQssDTL/Wyyve97gSNGh9GSNK9b0bSMOGlKhuIUZYyEdxxG6Ed8oNuky86W7v7bjhwMXQmIW4AWGXlna2pUKBbtNAWYzDMFuMxBYDrsCATbsuw99EMyuLqQRqLjUaEg/zBFay3w384csxidonURRIScOebOZGZWZmEdmQ5lF+h1jnaty9rjEJeJlaCJEiUqwYPIL8R7kBrWyjpAXObnzoCzVzT4RP0tjfWj5UVdLVzT4RP0tjfWj5UVdHZvH9jWxXDK7WxfBMSIcaQbeUwmvtlrXVbB8FrWgxnrcJ+MtdLafB9zUwnfLHvvN4ricBtiPQKRhcYB1xPpmNuw39uSn+1cLknJDNlYFhZriza6a8udRdo4HxrZ2NwpOYvCXQW/XUZl0uf1lX3VD3M2l41sbCTlunGpw7nrvHdVJ/shT/arzh1BlhXOcrcm6SCxIP6jH8RVR2TFw8c5HELkTLeMjNbIpUr1Xtca8rm1r62/ZQ8slm0OYEW6mBHb3iqTAb42z5SrGSNgwOUqYjbOV1sD1gg/wAqAumUHAo7ZiY5Vy62ZfyjJlkQfw31vYnS1qt+KxpByRjNIRe3Uo+056h/M9XWRSMPiQ2DyxKGAZ8zLmZQplMiZSR0h0g1+rIoPOxveEwixrZes3JOpY9bMes0Ap2pg8nBYnM7TxZmPM2JsAP1VF9B+Juae0p3hb6v34iL/wAqbUAVB25MVw0pXzipVP436Cf3mFTqX7Wa7QJe2eVfdGGm09sY99ATYIQiqo5KAo9AFh+FYNqYjhwSv9lGPtCkge+skOMRyQjqxHMKwJHpsaXYzEiZoo11VndnP7uHaxHtl4Y7xegGOEgyRon2VC+4Af4Vqjw/fsPpn/CGtu1p3w84gMcIBzR51b05IH9ujCtnC8aHqVVu4zVNFFFesOMFSNm/WIPXQ/NSo9SNm/WIPXQ/NSqa/Cl6P9FlLvr1OsKKKK8gdo+EUt3dNoeEdDCzQ2/dQ2jPtjMZ9tM6U7NxCnFYpUcNbhZwCDlkysrA25HKsZt6KAbVCa/jQ7OE3vzr11NqIx/KAP8A22/7loCXUTaGGZshQqGR8/SvY9FlI0/iv7Kl0UBVd4MTOZ8HBaPysjEkZ7ARxOy37emU91M91YsuFReeVpFv/DLIL/yqFtBs20ITbRHRAe94sU7j3CI002ELQ/8AMm+bJQGDbm7iYgE5ij2AzCxvlYSJmBGoDgHQg8xfU172Bs1oUcMEXM5cKhZlW4XN0mAJu+ZtRpmtramlFAFc0+ET9LY31o+VFXS1c0+ET9LY31o+VFXR2bx/Y1sVwyu1fvBmPybG+twZ07jKaoNbC8Fn1fHeswv+dXS2nwfc1MJ3y97CxtsQmpsTlN++47O0iq94MI+Gu2MCf6jEO6ehsyi3/RX4qcLNZujoQQefYR3dtLsAow+9kg/Ux+FzgdWYBSfT+Yf4q84dQbbKk/KI9bWZf+5R2f7vS5cGrNdVF+NbipbikHhRWTTqLq2p1vpzDU8wEGWcCwuHA5nqZRy9lVfbW1XTFvAvm+Mxswy9ZYDR7iylUFxa91FjpQDvADLgMVFlZX8oylwqyExpAwJVeRu392/XV6wUuaJG7VU+8A1r/Y0IbCYu6x3XPlyO0oBEEBCrJzKX4l1J6zz1q/7OS0UYHIIo9wAoCDvAtzhv+IjPuDmm1K9u88P69PwemZNAfaX4lAcVDf8AVjmYem8K/gxqas6nkwPoINVTGb1omMuY5GVI2TMqgglnRhY5uRVQfQQaAcbbwXQaVWytGpYXAIGUE6Hmt+RsbHrB5HFsjDFJIozqYsOMx7XkYZj7WiY0r2rvismHmWOGcsUyaIDYydBb2brJqdsiHxkyTtmVHbya3s1o/JoTY6WZXYAHm9+oUBYTWkfC+2aDZ8liDK2JlN+dpOEyg+hSo9lbS2niZEgmS+diVhiIsHzSgAX6rrmzX00Fa58OyBU2eAMoHGAGmgCwgDTsrZwvGh6lVbuM1TRRRXrDjBUjZv1iD10PzUqPUjZn1iD10PzUqmvwpej/AEWUu+vU6wopbNNiszZYoMtzlLTSXI6rgQ6G3YTXwyYv7vDn/mSj+fDP4V5A7R4lZp5XjDlIo7K5Q5XaRlD5Aw1RQrKSRqS3MWN6nhMNLB5dcyo7yMkoLSXjaSRoxiFN8y6qwkJ0DkXS12Z7Rx02EixkkyIiy55FkSQuqPwY4owwKKQC0Z6XIEqOu4teGgCIqKLKoCqB1ACwHuFAV7D72tkDPEGWwOeF1I1AbzXItoepm1BF9KkLt+HilmEytbh5TDMRcM17MikE5tND1VMxW7uHkuWiW51JW6MT3shBPM++o8u6sR1Dzqbg3E0p1BzA9Jj160B4beyPTLHK1+sqIx16nisumh6qg4/eeYKdIoCb5eIxkY8rWRQOs2vc2sdNKnxboxAi7zNbkDK4Hbrkyk6m+t6ZYTZsUX5uNUvzKqAT6TzPtoCp7PweKOJLBS0XE4wlnJjZisbQheCqXQZWBuQvmctbl3s/C4tFyk4cDMzXAkY9N2fldeWa3PqpvPLlUserXTnXugFYwuLv9Yit3Ydvx41fbYpBfNFN3ZWha3cczgn0gekUzrBNjUVgjOoZrlVJAJA5kDsFxr30AYPFiVAwBF7gg6EMpKspt1hgR7K5w8In6WxvrR8qKugd3GBidlIKvLK621urSMQfb53trn7wifpbG+tHyoq6OzeP7GtiuGV2tg+C/wCrY7+PC9dvvuutfVsLwWn8nx38eG/zq6W0+D7mphO+Wtr/AGgNetmJqDvseFi9h40EWWbxaRu57KPZbi++mDSAE3I9jWHV30u8JqZthNIDrh8RHKpvfXMFGv8Aza84dQuGKhYY6ykC5DC9zY9E6qOYvfrrX+9ayRY+8ksZYsjNlVwmbOVU5Lk6mQjmeXdetsYWMTGHEA6NGGA/jAZT7ia1p4RYiuMkYcyoHInLqj5jbkP1bn7QoCfs3DYq2IdJLtqWiMBiLHLwywjDBbi69etgdTVp2Oca+HidZcPZkUi8cl7EDn06U7tTWmxCtcKMjAmYSkBziQzBx1ZU8xr2I9FWfddMuDhX7K5fhJX/AAoBPtuHG+QvLh78ZLeTk52e1+nyqJt/Dko/jMc7y5Og65nhAvqMsdgvfnXs1qx7d54f16fg9NKAQY2PCXTSIDOb5AAbZX5lNct7Xvp21X9rssc8qqDYMltb/wBXGe8mr/VS2zuhEZY5C8oBkCMFKhQrKUjFsvINwwL3sLUAv2eS0c8gZlWM4eQgWNxE5lOtr/qmmuC2ocPGkTkI0caoySq6g5AFLxSqpDK1r2sTqL5TcV8xe5EYilyyzXZGB6S69FrA9HXmffXzD7Fi4MbvipkzqrayqNSoJtddedATdjpx38Y6XDDPwgwsxa5jaRl5qQq5FU6gXvq1hr7w/fsPpn/CGrvsDY63myTSEJM2UqyMOmqTfZIOspqkeHwW8R69Z/whrZwvGh6lVbuM1LRRRXrDjBUjZv1iD10PzUqPUjZv1iD10PzUqmvwpej/AEWUu+vU6wry63BFyL9Y0Psr1RXkDtC3aWyTLFJHnJWRWRlkAZbMCp5WYc+2s2x8SZMPE7ecUXMOx7WcexgR7KyGF7fnLehR/jeoCYCaFnaEq6MS5ifoWY3LFHF7ZjqVItck3FzQDeilp24F8+KdT2CKST3NEGU++9fTttQLmOYL28GQ/wB0AuPatAMaKWHeXDa3nQEdTHK3wnWvv02G/NRSyehCi/HLlUj0E0BOngDix5XB9xBt6NKwbS2tFh0zzSLGvax59wHNj3Cl7y4xzYxrCnbGySynu6YVE9z+ysuDjhiOYq6uR0pJgxb0GU3AHcDbuoDBh9rHFNlilSJeejRvOQOZCXIiF+s5j3KamR7u4cG5hR2PN5AJHPpd7sffTAWOvur7QEBtgYc/1EX/AE0H8wK5z38w6ptTGKgsolAAHV5OKum65p8In6WxvrR8qKujs3j+xrYrhldrYPgu+r46328N/nVr6tg+C8fk+O/jwv8AnV0tp8H3NTCd8tkt7/8A2B/jX3eKDibF2ijDzYuIOvzAHHyxUYqCbjKRoebcmsVPtGtO8LhDJg8dGeTwMvvjkXt7684dQaeDfGGXZOCY8+Cin+wMn/jS/eiJGmnU2zcEsdFJ4YUhyMynUZ11FrX51j8Cs+bYeF/d4i+6WT/C1JvCoj+MxmOwJja5JYWtqORGYHJqp52tQDHYEbeMTeaFKRh2EfDIdJJSrBSMr2zavcAjU3q07qT58HEdeRHS56EjXU6+2q7u9ODMhbMM0YcFmWQFSIgQFBvGvlrZTqDbmKsO6wtARYDLLMtgCALSPoL9VAZNu88P69PwemlK9u88P69PwemlAFR9oYMSxMhJGYaEcweasO8EAj0VIooBHLtWQxNG0UnHIKWVGMZYi2cSWyiPW+pBA0tfQyN3U8ggaxkiHAZgALmI5Ce4NlDW/eFNLUpllGHxBZjlimt0j5qzKAoueQzoFA6rpbmwoD6qcLFi1gk6kkcvKx21HVdkY39WK1v4fv2H0z/hDWyMXIHxUCqQTHnlaxvZSpjW9uVy+nblPZWt/D9+w+mf8Ia2cLxoepVW7jNSUUUV6w4wVI2b9Yg9dD81Kj18ZQRYi476wqR34OPNGUHuyTOt84oziuRPFU+wvwj/AEqZPu66BiYLqoUsypmQBlV1u4Fho68z11w3syS1kjodbT8Dq/OKM4rk5tguCwOHYFVzsDEwIT7RGXRe86VmG68nD4hw5VNek0ZANkaTS416KNryqOzWv7onrX0Z1XnFGcVygd3ZMwTxZ8xBYLwWzFRoSFy3IHbXvBbsPKrMkAIVihOUaMEeTLy55Y207bDmRUPZzSvvodZ+1nVmcUZxXJj7EZc98ORw7CS8RGQnkHuvRv32r59DnJxOAcnLPwzkvci2a1r3BHPqrLsyXnRHWlyOtM4oziuTm2EwLA4dgUGZwYiCq9TMMvRHeayruy/CMphASxYFlC3UFBmUEdIXkXUd/ZUdmvzonrS5M6sDAcrUZxXJOI2Xw2yyQ5G0NnTKbHkbEXrF4qn2F+Ef6Vktlzf9kY9bXI67ziuavCIf/wCtjfWj5UVVnxVPsL8I/wBKyIgAsAAO7StrC4GVCpvt3Kq2IU47qR9rYHgvcDD44k2HEwtz0tPzov0QT19la/rw0Kk3KgnvANbWLoOvT3E7FNGoqcrs2rNsGB1GbFqSFCC0coWy5QpZcmugYcxfOatO7e0cLhkdGnUqwIJCy3JJJYnyY1OY69daA8WX7K+4Uyl3XZYw+WNriNiqFWkAlAMV0GvSzLyvzFcl7MktZI3Fik9Ebg8Fu0YsBs5cPiJVDq8h6IkYZWOYahO81k3xx8GJZGimUECxzCVevX+rN9Gb/dq0tLu7IsedsOwUMYyTGRZxkuGFrqfKLz53rEuxmN7QMcoJbyZ0CmzE6aAHQ35GnZr86HWl5TcuxsXFDKrPNH+YEd445riUeLlc5ydMZoj0tKsOwd6sLGjq0mXyjsBllYWaxFiUuR1a9lc9psN2y5cOxzglLRMcwGhK2XpAEjlWTA7tyTMypDcoVV7qBlLusS5rjo9JgNeVj2Gj2a1/dE9av/U6Ixm8UE8mHSJ8zcZWsFkGgV7m5UACrLnFcnPsJwWBw7XVc7DhNon2yMui950rxh9il1LLDdRmu2TojKpcgsBYGw5d4p2a9d9EdaXI60zijOK5RxO7MiSPG2GOZMxYCMnoqSpcELqlwely76iwbNVyQqKSAW80cgLnkKLZraupodaXI64zivMgVgQwBBFiDqCDzBB5iuUo93HMqQ+LkSSEBFaPKTc2BAYDTnry0NE+7bpkvhz08uS0ZNywDBRpq9jqvMU7Nem+ietfazqbBYGKFcsUaRqTchFVBftsoGtar8Pp+o+mf8Ia1HLgFVirRhWBsQVAII5ggi4NfEgUahQPQAKvo7OlCcZ7yyKp4pSi42PdFFFdk0QooooAp829bXWyWyiQeeecmHhw19AOXBDe22lr0horCUIy1JUmtC1yb9XZiIALlXBDJm4imVlYnhZbeWbkoY2uXJJJhf0pNnvHcsLDp6AeKvhDpl10fMOVrW9CGisFh6a8DPpZFv2bvdG0rnEZ0VpnxHQJLZmlglCBuoDg/wBq48ywYKsHvFw+LZCS8jSKc2XKWjni6gb6T30I1XvpLRRUIK/1HSyLA29pMHDMeoThqwZb6wxYd810JIKxAgKVtcglhasWA3oaIR5UB4aBFuSVuuKXGBivpULbs1v1Ukoqehha1iOkkWb+mlgVERCixj6UeZWHF6xCAV8s2ihT+9qb/BvmQBli6Vw5LOWTODhjdUyjKv5MvRufOOtgAK1RWPV6fInpZDHbe1+OykKUVQQASrc2ZzqqILXY9V+skkk0uooq6MVFWRg3d3YUUUVJAUUVK2U6CeIygGMOucHNYrcZr5dbW7AT3HlUN2VwiLVow++5RYwI3bIsSZXlLRARqELRxZLRuyg9K5tnbQ3qTjBg+C7rwiGaRdEkz5hBFkWIhVAAmYMWKoCC1ha4PrFy4C68MwZrEFnjxHDyZ05oqBhIULW1Yixu+bKw05zjUtvQZsKLjoyAN8LFfJEhS1gzrYoY40CsEjUdF4Y3BAAGW1useo99muS0d9I2BDKGEqcVmkJZG8+SeVyBY3IswtrF21JhjBEIAuboX88Sfm7SiQFApvJqCHbTlYGwY7VxOCWI8ERPJkdVskg5yYfIcrKAHEfjHMvbrZjao3YZfweYvLzELEb2loinDylo+GxDKBpGsKsFCAjoA3BZudhYaV4w28+XESTGO/EMbWz2s0UkUo1ym4JityHnd1TsS2BbMFaJNSUYJOAIhJCY0fokmbhiYE2INwMxr6cZgi5XJEFFijZJPPJm/OW1aMXiJXsXQE3vK3Ldxj+XmI2C3waNFQx3K2ZWzDNnV55Fa7I2n5QwIFjoCGFzS/B7aMcax5bhfGOsjXEQLh+Vv1Qt++9tKaSbVi8YmIaMq2FSFTkfJxFigVggZcy6xuASB1chUx9p4KWaWR1izNLMVJWVUMZlRkL5Uc52QyWOW/PzTlNMl/R5jN/2MJ366btwCVd3lZWkzeUdw51aM2QZQAAA63JDgk0iwG0lgkzopYGPIQxt0mQByCByzXsOy3pqds7EQGGaJ2C53LR5w7BfJTLGxKqTozKL2vry52my4jBFuGqIUIN2VXVy2eLKFZrZbpxOdhrr1WWjBtKLGcs7i7+kp48MpS5imeaxY9LPIJSt7adl9ed6z4Te0xnSO65Io7M1+hHDLAbXW2YrMxvawPUQSKyb3bMWMpYQqwS8ixh0vmllEfQcBr8NUve2ljre59QYzCEAFYlKrCEYpJYyHDOJjLYEuoxHD0se4Fc15/hKN1G//Y/kna4j2pjuNKz2IvlABIJCqqoouqqOSjkoHcKiU+3kxsLxwrBkshkBCqym7FWJBYXKFs2UE3A0IFIa2KbvFZWKZ6hRRRVhiFFFFAFFFFAFFFFAFFFFAFFFFAFFFFAFFFFAFFFFAFTNjYZZMTBG2qvLGjW0OVnVTr1aE1Dr6rEEEEgjUEaEHqINRJXVkSsmWddhQ8ESgFimHEsiFiAWMuVGFiDkIDIQORyn9YWJ8DD0mTDXKQwS8NXmOYzJEzM12JyIXI6Nj0ludDVa4zfaPLLzPm87ei/VX1MS6sGVmDDkwJBFhYWI1GmlUdFLzFm+uQ7Ox4zNZhJGDhpMRkHSZJFikdVOaxK9AOL65WUH7VT8VufGZJTHKwjjaVWBQFgUMAsl5BnH5QupK+adOVVUYhg2YM2Y3u1zm10OvPW599ekxsinMHcMCSCGYG5Fibg3uRpejp1PCQ34+KHGD3eDjErmu8L5VYBrEJFjJWGU2PSOHUC+ovy6qzHdEBVBlIkdWZVMdlGTDwYpw7l7rpPl80+bc2vpX48Qym6sym4a4JBzC9jp1i517zX3xt73LsTrzJPMBTz7QAD2gAVLhUvlIjejyGO39iDDlLM7Zs988fCIMcjRHTM1wSpIP8rg0pqbtTbEmIKmUg5RlUBVUAXJNgoA5k//AIAKhVZTUlH+WpjK18gooorMxACiiigCiiigCiiigCiiigCiiigCiiigCiiigCiiigCiiigCiiigCiiigCiiigCiiigCiiigCiiigCiiigCiiigCiiigCiiigCiiigP/2Q=="/>
          <p:cNvSpPr>
            <a:spLocks noChangeAspect="1" noChangeArrowheads="1"/>
          </p:cNvSpPr>
          <p:nvPr/>
        </p:nvSpPr>
        <p:spPr bwMode="auto">
          <a:xfrm>
            <a:off x="155575"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10" name="AutoShape 6" descr="data:image/jpeg;base64,/9j/4AAQSkZJRgABAQAAAQABAAD/2wCEAAkGBhQSEBQUEhMWFRUWGRkVFRgVGBUWFxwVGBoWFRQYGBcYHCcfGBokGRUWHy8iIycpLCwtGB8yNTAqNSYrLCkBCQoKDgwOGg8PGjEiHyQ2NTI0MDAyNCw1LzE0LSosLCwsLywsLCksNCwtLywvLCwsNDQsKTQpLC8sLCwtNSwsMf/AABEIAMIBAwMBIgACEQEDEQH/xAAcAAACAgMBAQAAAAAAAAAAAAAABQQGAwcIAgH/xABNEAACAQIDBAQKBQgIBQUBAAABAgMAEQQSIQUGEzEiQVFhBxQjMnFzgZGSsxU0UlOxJDM1QkRicqEWQ4KiwcPR8HSDk7LCVGPS4fEl/8QAGgEBAAIDAQAAAAAAAAAAAAAAAAEDAgQFBv/EADURAAIBAgMECQQCAgIDAAAAAAABAgMRBCExBRIzURMUFTJBUnGBkWFiobEiQtHw4fFDksH/2gAMAwEAAhEDEQA/ANb0UU33a2bBiJlimkkRnZEjyIrC7Eg5iWFh5vK/M16+vWjQpupO9lyV/wAI4cYuTshRRVrG6UUrYlcPLIzYdSTxFjjBcOUbpF7BAATmJHKljbp4gStEUAKIJGYvGIxGfNcyFsuU301rUp7Uws7rfSazaf8AF2sneztzXyWOhNeAnop1h9zcU8kkaxdKPLnuyAAPco2YtYqQCbi4rG+62IETS5VyqC5AkjL8MNkL5A2bJmBGa1uvlVvX8Le3Sxvl4rx08fHw5mPRT5MU0U2xG62ISHjMgChVcjMhcI5sjNGDmVSeRIr3iN0cSmXNGLs6R2Dxllke2RZAGvGTcedaix+Ff/kjy1Wq1/a+UOinyYmoqww7i4kyRqyqgeUQk542yORms4Vrg5QSAdToBqRfzLuXPxpY4wrCN+GGMkShmN+GoJexdhrkBuORtVfamDvbpY6X1Wl7a6ak9DU5MQUU5g3RxLJnEYHngKzojsYriXIjMGbKQQbDqr2N1pHWExA9OJpnMhiRFRWylsxfReXnWPdWb2hhU+JHlqstXny0fwFRnyEdFStpbNeCQxyABgA2hDAgi6kMpIII6xVj3h3SgwxZM+JZ1yANwVEJL5SPKZuxrenSoq7QoU5Qje+/mrZ3StndZeKCpSd3yKlRVgn3NmM0yRISsTiO8rRIxdgCqDp5Wc35KT1dtQp92sQl80drTeLech8sQGCaN2Ea8u+pp7QwtS27Ujd2drq+dmsvdEOlNeAsopyu5+KKytwwFiLrIS8YCtGAXW+bU2Itbn1V8xG6WJQKWi85kTKGRnV5PzaugN0LXFswFStoYVuyqx/9l/kdFPkxPRTfGbq4iJkVlUl34K5JI3HFuAUYqxCtcjQ2qPhNiySYpcNYCQycI3NwGBIa5F7gWJ07KzjjKEoOcZppJu6d8lq/Yjo5J2sQKKtEu7uGkE64WeV5YFeQ8REVJFjPlDGVYkEDUBudKju3iMzLw9UiGIbpJpEbWa+a36w0591U0to4epe8t1rwl/F+GdnbLNZ+2pk6M14X9BZRVl2nuJPFLw1KMBGJXcvEiKLDNmJfoi7WBNs3MacorbsukeJ4iuJIOELLw2XyrWFzmuQRa2UNfrtUQ2nhKkVKFRO9vHm0llrq18h0ZrVCSirLNuTLHhp5Zei8bRKqKyOS0jWKtlJKsAVNv3hS3am7c+HUNKgC5shKuj5XtmyPkJytbWxrKltHC1pbsKibvbXV2Ty55NaCVGcVdoWUU0wO7M80XEjUFbOQC6B2EYvJkQnM+W+thWXD7n4l41kWMFWQyp04wzoPOKJmzNbrAF9R2is547DQbUqkVZ21WvL8P4ZCpTeiYmoqybD3KlmAd+hG0byqcyFyqA2bhk5shOma1tR2il2yNkCaLEuWK8CLigAA3OYLY9nOsO0cPeSUr7tk7Z2be6ll9fjxJ6GeWWosop1itz8VHG7vGAEVXYZ4ywRuT5AxOXqvbqPYaS1sUcRSrpulJSS5O/6MJQlHvKwUUUVcYhU7YWOWHFQyuCVjkR2C2vZWBNrka6VBorCrTVWEoS0at8kxdndD+Hb8Y+kNG/KQRHoNLymTpa6adl9aYz73QSK0TrKIpMNh4WZQmdZMOSwKqWsyEnrINU+iudPZOHm953vk9dGlFJ+27EuVeay/3x/yW7H74RPDiYlRwrxYbDw3yk5IGLEyEHQkE8r9nfWWHe7DrgmgVHQvhjCwVIshm65S9w7FtOfm62BqmUAVU9i4XdUbO11LXxSST/C/1slYid7ln2xvBhp7z8OXxkrEtiVEKtHYFwQczAhV6JAtrrTLaG/UTyK68YZpoZZY8mHCARsrkB1GeU3GhYra+tUfLRlo9jYVqKd3u6Xd7LLJX0tZWtnlrmyenqZ/Ut0e+EStKwRznxyYxRZR5NWLZSb6Nr3jvqRh98sOpmTyyxviPGkcR4dpMzDpoVkJVe5wbi3sqk5aMtYy2JhJXvfO3jytb9flkqvURd9n78whGEwnlBeV2ikXDyxvnJK9IqpiNzrlBBNyAL2qPgN8I08WsZozFA8LNHwzZmfOOg9xKnLRrVUMtGWoew8H/LLX65aNae71+i0SQ6xVG+9O1YsRMHhjyDIqscqIXcXzSMidFSbjQX5VN3n3ubE4lmSSYYcmMiJmIXoBL9AMV85Sf51W8tGWtyOz8PHo8r7iaV89bfnJW5eBW6k3f6myMLjkx7TWSQxjFpiUytCrjoKhEiu4slh5y5ra6aawtpbz4bizpJxGC43xqNocjK2VQmUliLDo3zC/OqJl7qMtcyGwaMZ333upWSWVtLu93e9uS1Zc8RO2mZZ9vb0xzROiBwWxj4oZgtsjLlUGzHpX6uXfU3bG/Ect2TjqZHieSNRh41HDIY2mVDI7ZhdSbZe/lVLy0Za2lsbCJQVu7e2fOz/aX1y1MOnqZ/Ut28W8+HxKorLK54oZ5XjgSVYeRjUx6SHW92tqBpSLZ+0xhsWs0IJWOTMgewYpcgBraAlTY25E0uy0Za2MPs6hQpOjHutNWbyz19PYxlUnKW89S1HbODg8YkwwnMk6PGqyKgSJZPP1ViXIGg09NSZd7cMyStlmEsuD8UItHwwQoAYHNmIJA6hbXnfSmZaMta72Ph5O8pSb5t52ysvTJf8A3VmXT1FovwXUb5Q+M8dTiI2eFInyiFgrIFUdBzaVDY88pHV3Y8RvlAPGeDEUMhwpToooZ8PJxHeRVNkLaaLflVOy0ZaxWxMImnnlZa+EWmk+drLX9tsnp6hdMRvhhlGIeFJuJPNDiCJBHkDRSCUpdWuRfNrbrAsLXMTenemPERssRmHEl4rK6YdEXQ6AxrnkYEnpMRpzBOtVbLRlrKjsbC0pxqK7a5u/hFL4UVbxIlXqSVi57tb34fDwIhSRXAlWUxpCeJnvkdnYh+iNMosOu+lqwbP3tiSTBsVciDDvA9gty7BwCvS1XpDnY91VK1FJbFwspTm73ne+fNST/Enbll4IjrE0kuX/AAXPZ+9uGHBkkWbjRYU4SyBDGQFZUe5YNfWxFuu99LFFsXaqQw4tGDEzQ8JLWsGzA9K50GnVelNFXQ2XQgpRV7St4+WTkkvdmLrydmW7Hb2xPJi2CvafDJAlwtw6hAS3S0Xonlc91VGiir8JgqWFju0/p+Eor8IxnUlPUKKKK3CsK+MwAudK+1J2Z9Yg9dD81KwqS3IOXJGUFvSSIfHXtFHHXtFddWotXD7Vn5Ub/U48zkXjr2ivqYoDk1vQbV1zai1HtSbycUSsKk7ps5J+kD94fiNH0gfvD8Rrra1VXanhDw8ZIj8qQSuYMqx5hzXOTdiLi+UMB1kVh2h9iLujn55fJzn9IH7w/EaPpA/eH4jW+z4UlQ+Vw0gW9gUYPe3MqCFDD0Grbs/bcE8XFjlVk5E3tY9YYHVT3GnaH2IdHPzy+Tlf6QP3h+I0fSB+8PxGuqF25hybDERE8rcVL/8AdUxJFIuCCO43/CnaH2IdHPzy+Tkv6QP3h+I0fSB+8PxGutvf/OvgYXtfX007Q+xDo5+eXyclfSB+8PxGvS4xjycn2mutLVzV4RP0tjfWj5UVbOFxKrVNxwRTW6SnG6m/kReMv9pvea8NjyNDIfiNea214Af270wfhNW3i5RoU99RTKaNSpUlZzfyam+kT94fiNH0ifvD8Rrra1Fq5XaH2I3Ojn55fJyT9In7w/EaPpE/eH4jXW1qLU7Q+xDo5+eXyck/SJ+8PxGj6QP3h+I11talG3NsGOGUxEF0yi5BZFZnVbGxFyA18t+y9r07Q+xDo5+eXycwfSJ+8PxGj6RP3h+I10HNv9wejKvEYNIhMdlB4ZZQwDMdGKgamy3OptXvD79txJFeDRXKLaRbAxrEZwxOhCmQsG0uOoGnaH2IdHPzy+TnZ8WDze/pN6+cdftCuiV8Id1BXDsTcoRxEW0gcoV11y2F81u616sux9oceFZCpQksCpIYgqxXmNDyvWa2pNKyiiqWFUndybOUOOv2hRx1+0K67tRap7Vn5UY9TjzOROOv2hX1ZQdARXXVq1F4fv2H0z/hDVtHaU6lRQcVmYzwsYxbualooortGgFSNm/WIPXQ/NSo9SNm/WIPXQ/NSqa/Cl6P9FlLvr1OsKjbRxohjLlS1rCwsNWIUXJ0AudSdALmpNId7seRBJFGAZHja99QqEZcxA5ksQqjrJ7ASPIHaJUuOnAJ4MaAC+aSayjvNkJ/3zpW+2VJscZI57MJAXX3rHKf71MVgE+IcSdJICqqhF1MhVZDIRyNg6hewhjztZvQGuN4tvyNh3SJsZ07IeNAkZKscrWGRZCOrRevnSSDdqaQ3GGmygWAaMBTa2W6yldAt+YN2Y9Q6W4qKA09teKeEpx4yisALSgBM4vqsiOVXmDYsDpp12+YGHh4iKVBHmLIl5dbl3CMpJ88a3BHYpBHSB3CRUH6Bw9yfF4bnn5OP/SgMCYKXL0nwxHdA2X+c1LZdjBzqmz5TzsYsht6cz++1N/6O4a9/F4b+rT/AEr7Ju9hmBDYeEgixBjj1HYdKASJszDAXfAQldQXgCTqCOdxlD+5TUufCwRRJiMMsaKjKc0SqqtEzBZQcvnCxv8AxKOyneGwyxoqIoVFAVVUWAA0AAqs4uPiQ43J+aleNY7cmkJRJCvcXsL9ZDGgLXXNPhE/S2N9aPlRV0tXNPhE/S2N9aPlRV0dm8f2NbFcMrtbZ8AbAePX01g/CatTVsHwXQB8NjlZQ4MmEupAIIDSHkefK/srpbT4PuamE75vPxhftD3ijxhftD3itTbSwWGjVWOHiVbpmbImik2PId/P0UjbacNi3icAVQASwsM5DE36HIEFb9pFecOob18YX7S+8UeML9pfeK1/hNnQphJikMCsuU5jFE9gcwJAIt1DQ0kgxYkjNxh1dAGs0EWUuMpAPDQEKSwIvppr1igNlnH8Y2jcLH1yAi7dREfYP3/d2iRwYeHwyIylrZTlKkc9QeeuutJYsNhyMKTg4RxxrmijuDkzgWA5mx91Nf6O4b/00H/Sj/8AjQHzEbIw0qhGjiIylFsqXCkZSFsLroBy7BUmLZkSgBYowBoAEUACwWwAGmiqPQB2Uo2rseCMwNHDEjcePpKiKdSQdQL1YKAUx7r4dZhKsShguRQAAgUm5strA3/3emkcYUWAAHYBYdpr1RQBRRRQBWovD9+w+mf8Ia27WovD9+w+mf8ACGtnC8aHqVVu4zUlFFFesOMFSNm/WIPXQ/NSo9SNm/WIPXQ/NSqa/Cl6P9FlLvr1OsKqMOyZ/HQJZcyvI+IcApbJEwGGQ+SDixaM2zkXR+2rdS/G4J+IJYmUOFyFXBKstwwFwbqQb668zcHS3kDtHgrkxoPVLEQf4omBX2lZW+EUwlkyqSeQBPu1pNO8pxGGMkap03W6yFx0opDyKL9inUkYYEHkQQfQdDQHnDsSilhYkAkdhtqPfWSgCoeJJ40Q6umT6QAB/JmoCZUbM3Gtfo5L2/ezf6EVJrC+GBkV+tQy+xspI96qfZQGaoeP2hwyqqpeR75EBAvbViSdFUXFz3gakgGZSOTESHFyMkfEEaLF5wUh28q1swsQQYr63FhoaA+bRZyAMTIqIxtwoQ7vJ15M1szC3MKgNuZtes0cTTNHeMxQxkMFbKGdl0j6Kk5EXztdSQugA1kYDAMGMspDSsMunmonPIl9bX1JOrHsAAE+gCuafCJ+lsb60fKirpauafCJ+lsb60fKiro7N4/sa2K4ZXavPg924uDwmOxDglIpsCXA55DI6sR3gMT7Ko1bB8F2zkngxsMovHJLhEcdzcYe/W4PUQK6W0+D7mphO+X/AGrhwr5o2Yo6h4yCCCpB5Env9xFJ2KsQHDMNBlKobnmLC/O4v/Oou4+KlSHEbKmBbFYFzwbfrwNcoxJ81ADz6gyAAnQz8LhiLFiM1tTl9thc6D8ba15w6hmSPPDPmzEhFZRplHSAPI6tZjr1X07Sj2Dsx42bKJQXjBUxMquypIvLMSChUDo6XvoBcXs2zlBMoZrgxNfS3IqefspSY1EeGYlWHAIfimRkAXgh8wU5lsySAW7B1CgHGCbLHgLKMhlgyEdV8PlKkfaIs3Zq2vbeRVD2NPfC4PMCBG2H1IGrANDcHmR0dCeznrpfKAVbfP5j/iIvxNNL0m3lkt4v1tx4yqgi7WvcC/pqPtnZU08kFmMeVZC5RnsHzQFAtmW7WWQAsCNW01tQFioqj4PF7SQWaMkdFFGVCVN11LG114QJJuTmJHYA63dmxXEkGJzFQseQsqLd7NxLZQNPNPXa5F9CAA+orxBMHVWU3VgGB7QRcH3V7JoArUXh+/YfTP8AhDW2oZg6hlIKsAwI5EEXBHsrUvh+/YfTP+ENbOF40PUqrdxmpKKKK9YcYKkbN+sQeuh+alR6kbN+sQeuh+alU1+FL0f6LKXfXqdYUUUV5A7Qq2+bCBvszxe5zwv8ymopft+EthpLC7KOIoHMtGRIg+JRU2KUMoZTcEAg9x1FAe6wSYcmRGvooYW72y2PsAb31nrzxBe1xe17dduRNuzUe+gPVeJZlUXYhR2kgD+de6iY09KL1n/hIaA9HaMX3qfGv+tL91cQssDTL/Wyyve97gSNGh9GSNK9b0bSMOGlKhuIUZYyEdxxG6Ed8oNuky86W7v7bjhwMXQmIW4AWGXlna2pUKBbtNAWYzDMFuMxBYDrsCATbsuw99EMyuLqQRqLjUaEg/zBFay3w384csxidonURRIScOebOZGZWZmEdmQ5lF+h1jnaty9rjEJeJlaCJEiUqwYPIL8R7kBrWyjpAXObnzoCzVzT4RP0tjfWj5UVdLVzT4RP0tjfWj5UVdHZvH9jWxXDK7WxfBMSIcaQbeUwmvtlrXVbB8FrWgxnrcJ+MtdLafB9zUwnfLHvvN4ricBtiPQKRhcYB1xPpmNuw39uSn+1cLknJDNlYFhZriza6a8udRdo4HxrZ2NwpOYvCXQW/XUZl0uf1lX3VD3M2l41sbCTlunGpw7nrvHdVJ/shT/arzh1BlhXOcrcm6SCxIP6jH8RVR2TFw8c5HELkTLeMjNbIpUr1Xtca8rm1r62/ZQ8slm0OYEW6mBHb3iqTAb42z5SrGSNgwOUqYjbOV1sD1gg/wAqAumUHAo7ZiY5Vy62ZfyjJlkQfw31vYnS1qt+KxpByRjNIRe3Uo+056h/M9XWRSMPiQ2DyxKGAZ8zLmZQplMiZSR0h0g1+rIoPOxveEwixrZes3JOpY9bMes0Ap2pg8nBYnM7TxZmPM2JsAP1VF9B+Juae0p3hb6v34iL/wAqbUAVB25MVw0pXzipVP436Cf3mFTqX7Wa7QJe2eVfdGGm09sY99ATYIQiqo5KAo9AFh+FYNqYjhwSv9lGPtCkge+skOMRyQjqxHMKwJHpsaXYzEiZoo11VndnP7uHaxHtl4Y7xegGOEgyRon2VC+4Af4Vqjw/fsPpn/CGtu1p3w84gMcIBzR51b05IH9ujCtnC8aHqVVu4zVNFFFesOMFSNm/WIPXQ/NSo9SNm/WIPXQ/NSqa/Cl6P9FlLvr1OsKKKK8gdo+EUt3dNoeEdDCzQ2/dQ2jPtjMZ9tM6U7NxCnFYpUcNbhZwCDlkysrA25HKsZt6KAbVCa/jQ7OE3vzr11NqIx/KAP8A22/7loCXUTaGGZshQqGR8/SvY9FlI0/iv7Kl0UBVd4MTOZ8HBaPysjEkZ7ARxOy37emU91M91YsuFReeVpFv/DLIL/yqFtBs20ITbRHRAe94sU7j3CI002ELQ/8AMm+bJQGDbm7iYgE5ij2AzCxvlYSJmBGoDgHQg8xfU172Bs1oUcMEXM5cKhZlW4XN0mAJu+ZtRpmtramlFAFc0+ET9LY31o+VFXS1c0+ET9LY31o+VFXR2bx/Y1sVwyu1fvBmPybG+twZ07jKaoNbC8Fn1fHeswv+dXS2nwfc1MJ3y97CxtsQmpsTlN++47O0iq94MI+Gu2MCf6jEO6ehsyi3/RX4qcLNZujoQQefYR3dtLsAow+9kg/Ux+FzgdWYBSfT+Yf4q84dQbbKk/KI9bWZf+5R2f7vS5cGrNdVF+NbipbikHhRWTTqLq2p1vpzDU8wEGWcCwuHA5nqZRy9lVfbW1XTFvAvm+Mxswy9ZYDR7iylUFxa91FjpQDvADLgMVFlZX8oylwqyExpAwJVeRu392/XV6wUuaJG7VU+8A1r/Y0IbCYu6x3XPlyO0oBEEBCrJzKX4l1J6zz1q/7OS0UYHIIo9wAoCDvAtzhv+IjPuDmm1K9u88P69PwemZNAfaX4lAcVDf8AVjmYem8K/gxqas6nkwPoINVTGb1omMuY5GVI2TMqgglnRhY5uRVQfQQaAcbbwXQaVWytGpYXAIGUE6Hmt+RsbHrB5HFsjDFJIozqYsOMx7XkYZj7WiY0r2rvismHmWOGcsUyaIDYydBb2brJqdsiHxkyTtmVHbya3s1o/JoTY6WZXYAHm9+oUBYTWkfC+2aDZ8liDK2JlN+dpOEyg+hSo9lbS2niZEgmS+diVhiIsHzSgAX6rrmzX00Fa58OyBU2eAMoHGAGmgCwgDTsrZwvGh6lVbuM1TRRRXrDjBUjZv1iD10PzUqPUjZn1iD10PzUqmvwpej/AEWUu+vU6wopbNNiszZYoMtzlLTSXI6rgQ6G3YTXwyYv7vDn/mSj+fDP4V5A7R4lZp5XjDlIo7K5Q5XaRlD5Aw1RQrKSRqS3MWN6nhMNLB5dcyo7yMkoLSXjaSRoxiFN8y6qwkJ0DkXS12Z7Rx02EixkkyIiy55FkSQuqPwY4owwKKQC0Z6XIEqOu4teGgCIqKLKoCqB1ACwHuFAV7D72tkDPEGWwOeF1I1AbzXItoepm1BF9KkLt+HilmEytbh5TDMRcM17MikE5tND1VMxW7uHkuWiW51JW6MT3shBPM++o8u6sR1Dzqbg3E0p1BzA9Jj160B4beyPTLHK1+sqIx16nisumh6qg4/eeYKdIoCb5eIxkY8rWRQOs2vc2sdNKnxboxAi7zNbkDK4Hbrkyk6m+t6ZYTZsUX5uNUvzKqAT6TzPtoCp7PweKOJLBS0XE4wlnJjZisbQheCqXQZWBuQvmctbl3s/C4tFyk4cDMzXAkY9N2fldeWa3PqpvPLlUserXTnXugFYwuLv9Yit3Ydvx41fbYpBfNFN3ZWha3cczgn0gekUzrBNjUVgjOoZrlVJAJA5kDsFxr30AYPFiVAwBF7gg6EMpKspt1hgR7K5w8In6WxvrR8qKugd3GBidlIKvLK621urSMQfb53trn7wifpbG+tHyoq6OzeP7GtiuGV2tg+C/wCrY7+PC9dvvuutfVsLwWn8nx38eG/zq6W0+D7mphO+Wtr/AGgNetmJqDvseFi9h40EWWbxaRu57KPZbi++mDSAE3I9jWHV30u8JqZthNIDrh8RHKpvfXMFGv8Aza84dQuGKhYY6ykC5DC9zY9E6qOYvfrrX+9ayRY+8ksZYsjNlVwmbOVU5Lk6mQjmeXdetsYWMTGHEA6NGGA/jAZT7ia1p4RYiuMkYcyoHInLqj5jbkP1bn7QoCfs3DYq2IdJLtqWiMBiLHLwywjDBbi69etgdTVp2Oca+HidZcPZkUi8cl7EDn06U7tTWmxCtcKMjAmYSkBziQzBx1ZU8xr2I9FWfddMuDhX7K5fhJX/AAoBPtuHG+QvLh78ZLeTk52e1+nyqJt/Dko/jMc7y5Og65nhAvqMsdgvfnXs1qx7d54f16fg9NKAQY2PCXTSIDOb5AAbZX5lNct7Xvp21X9rssc8qqDYMltb/wBXGe8mr/VS2zuhEZY5C8oBkCMFKhQrKUjFsvINwwL3sLUAv2eS0c8gZlWM4eQgWNxE5lOtr/qmmuC2ocPGkTkI0caoySq6g5AFLxSqpDK1r2sTqL5TcV8xe5EYilyyzXZGB6S69FrA9HXmffXzD7Fi4MbvipkzqrayqNSoJtddedATdjpx38Y6XDDPwgwsxa5jaRl5qQq5FU6gXvq1hr7w/fsPpn/CGrvsDY63myTSEJM2UqyMOmqTfZIOspqkeHwW8R69Z/whrZwvGh6lVbuM1LRRRXrDjBUjZv1iD10PzUqPUjZv1iD10PzUqmvwpej/AEWUu+vU6wry63BFyL9Y0Psr1RXkDtC3aWyTLFJHnJWRWRlkAZbMCp5WYc+2s2x8SZMPE7ecUXMOx7WcexgR7KyGF7fnLehR/jeoCYCaFnaEq6MS5ifoWY3LFHF7ZjqVItck3FzQDeilp24F8+KdT2CKST3NEGU++9fTttQLmOYL28GQ/wB0AuPatAMaKWHeXDa3nQEdTHK3wnWvv02G/NRSyehCi/HLlUj0E0BOngDix5XB9xBt6NKwbS2tFh0zzSLGvax59wHNj3Cl7y4xzYxrCnbGySynu6YVE9z+ysuDjhiOYq6uR0pJgxb0GU3AHcDbuoDBh9rHFNlilSJeejRvOQOZCXIiF+s5j3KamR7u4cG5hR2PN5AJHPpd7sffTAWOvur7QEBtgYc/1EX/AE0H8wK5z38w6ptTGKgsolAAHV5OKum65p8In6WxvrR8qKujs3j+xrYrhldrYPgu+r46328N/nVr6tg+C8fk+O/jwv8AnV0tp8H3NTCd8tkt7/8A2B/jX3eKDibF2ijDzYuIOvzAHHyxUYqCbjKRoebcmsVPtGtO8LhDJg8dGeTwMvvjkXt7684dQaeDfGGXZOCY8+Cin+wMn/jS/eiJGmnU2zcEsdFJ4YUhyMynUZ11FrX51j8Cs+bYeF/d4i+6WT/C1JvCoj+MxmOwJja5JYWtqORGYHJqp52tQDHYEbeMTeaFKRh2EfDIdJJSrBSMr2zavcAjU3q07qT58HEdeRHS56EjXU6+2q7u9ODMhbMM0YcFmWQFSIgQFBvGvlrZTqDbmKsO6wtARYDLLMtgCALSPoL9VAZNu88P69PwemlK9u88P69PwemlAFR9oYMSxMhJGYaEcweasO8EAj0VIooBHLtWQxNG0UnHIKWVGMZYi2cSWyiPW+pBA0tfQyN3U8ggaxkiHAZgALmI5Ce4NlDW/eFNLUpllGHxBZjlimt0j5qzKAoueQzoFA6rpbmwoD6qcLFi1gk6kkcvKx21HVdkY39WK1v4fv2H0z/hDWyMXIHxUCqQTHnlaxvZSpjW9uVy+nblPZWt/D9+w+mf8Ia2cLxoepVW7jNSUUUV6w4wVI2b9Yg9dD81Kj18ZQRYi476wqR34OPNGUHuyTOt84oziuRPFU+wvwj/AEqZPu66BiYLqoUsypmQBlV1u4Fho68z11w3syS1kjodbT8Dq/OKM4rk5tguCwOHYFVzsDEwIT7RGXRe86VmG68nD4hw5VNek0ZANkaTS416KNryqOzWv7onrX0Z1XnFGcVygd3ZMwTxZ8xBYLwWzFRoSFy3IHbXvBbsPKrMkAIVihOUaMEeTLy55Y207bDmRUPZzSvvodZ+1nVmcUZxXJj7EZc98ORw7CS8RGQnkHuvRv32r59DnJxOAcnLPwzkvci2a1r3BHPqrLsyXnRHWlyOtM4oziuTm2EwLA4dgUGZwYiCq9TMMvRHeayruy/CMphASxYFlC3UFBmUEdIXkXUd/ZUdmvzonrS5M6sDAcrUZxXJOI2Xw2yyQ5G0NnTKbHkbEXrF4qn2F+Ef6Vktlzf9kY9bXI67ziuavCIf/wCtjfWj5UVVnxVPsL8I/wBKyIgAsAAO7StrC4GVCpvt3Kq2IU47qR9rYHgvcDD44k2HEwtz0tPzov0QT19la/rw0Kk3KgnvANbWLoOvT3E7FNGoqcrs2rNsGB1GbFqSFCC0coWy5QpZcmugYcxfOatO7e0cLhkdGnUqwIJCy3JJJYnyY1OY69daA8WX7K+4Uyl3XZYw+WNriNiqFWkAlAMV0GvSzLyvzFcl7MktZI3Fik9Ebg8Fu0YsBs5cPiJVDq8h6IkYZWOYahO81k3xx8GJZGimUECxzCVevX+rN9Gb/dq0tLu7IsedsOwUMYyTGRZxkuGFrqfKLz53rEuxmN7QMcoJbyZ0CmzE6aAHQ35GnZr86HWl5TcuxsXFDKrPNH+YEd445riUeLlc5ydMZoj0tKsOwd6sLGjq0mXyjsBllYWaxFiUuR1a9lc9psN2y5cOxzglLRMcwGhK2XpAEjlWTA7tyTMypDcoVV7qBlLusS5rjo9JgNeVj2Gj2a1/dE9av/U6Ixm8UE8mHSJ8zcZWsFkGgV7m5UACrLnFcnPsJwWBw7XVc7DhNon2yMui950rxh9il1LLDdRmu2TojKpcgsBYGw5d4p2a9d9EdaXI60zijOK5RxO7MiSPG2GOZMxYCMnoqSpcELqlwely76iwbNVyQqKSAW80cgLnkKLZraupodaXI64zivMgVgQwBBFiDqCDzBB5iuUo93HMqQ+LkSSEBFaPKTc2BAYDTnry0NE+7bpkvhz08uS0ZNywDBRpq9jqvMU7Nem+ietfazqbBYGKFcsUaRqTchFVBftsoGtar8Pp+o+mf8Ia1HLgFVirRhWBsQVAII5ggi4NfEgUahQPQAKvo7OlCcZ7yyKp4pSi42PdFFFdk0QooooAp829bXWyWyiQeeecmHhw19AOXBDe22lr0horCUIy1JUmtC1yb9XZiIALlXBDJm4imVlYnhZbeWbkoY2uXJJJhf0pNnvHcsLDp6AeKvhDpl10fMOVrW9CGisFh6a8DPpZFv2bvdG0rnEZ0VpnxHQJLZmlglCBuoDg/wBq48ywYKsHvFw+LZCS8jSKc2XKWjni6gb6T30I1XvpLRRUIK/1HSyLA29pMHDMeoThqwZb6wxYd810JIKxAgKVtcglhasWA3oaIR5UB4aBFuSVuuKXGBivpULbs1v1Ukoqehha1iOkkWb+mlgVERCixj6UeZWHF6xCAV8s2ihT+9qb/BvmQBli6Vw5LOWTODhjdUyjKv5MvRufOOtgAK1RWPV6fInpZDHbe1+OykKUVQQASrc2ZzqqILXY9V+skkk0uooq6MVFWRg3d3YUUUVJAUUVK2U6CeIygGMOucHNYrcZr5dbW7AT3HlUN2VwiLVow++5RYwI3bIsSZXlLRARqELRxZLRuyg9K5tnbQ3qTjBg+C7rwiGaRdEkz5hBFkWIhVAAmYMWKoCC1ha4PrFy4C68MwZrEFnjxHDyZ05oqBhIULW1Yixu+bKw05zjUtvQZsKLjoyAN8LFfJEhS1gzrYoY40CsEjUdF4Y3BAAGW1useo99muS0d9I2BDKGEqcVmkJZG8+SeVyBY3IswtrF21JhjBEIAuboX88Sfm7SiQFApvJqCHbTlYGwY7VxOCWI8ERPJkdVskg5yYfIcrKAHEfjHMvbrZjao3YZfweYvLzELEb2loinDylo+GxDKBpGsKsFCAjoA3BZudhYaV4w28+XESTGO/EMbWz2s0UkUo1ym4JityHnd1TsS2BbMFaJNSUYJOAIhJCY0fokmbhiYE2INwMxr6cZgi5XJEFFijZJPPJm/OW1aMXiJXsXQE3vK3Ldxj+XmI2C3waNFQx3K2ZWzDNnV55Fa7I2n5QwIFjoCGFzS/B7aMcax5bhfGOsjXEQLh+Vv1Qt++9tKaSbVi8YmIaMq2FSFTkfJxFigVggZcy6xuASB1chUx9p4KWaWR1izNLMVJWVUMZlRkL5Uc52QyWOW/PzTlNMl/R5jN/2MJ366btwCVd3lZWkzeUdw51aM2QZQAAA63JDgk0iwG0lgkzopYGPIQxt0mQByCByzXsOy3pqds7EQGGaJ2C53LR5w7BfJTLGxKqTozKL2vry52my4jBFuGqIUIN2VXVy2eLKFZrZbpxOdhrr1WWjBtKLGcs7i7+kp48MpS5imeaxY9LPIJSt7adl9ed6z4Te0xnSO65Io7M1+hHDLAbXW2YrMxvawPUQSKyb3bMWMpYQqwS8ixh0vmllEfQcBr8NUve2ljre59QYzCEAFYlKrCEYpJYyHDOJjLYEuoxHD0se4Fc15/hKN1G//Y/kna4j2pjuNKz2IvlABIJCqqoouqqOSjkoHcKiU+3kxsLxwrBkshkBCqym7FWJBYXKFs2UE3A0IFIa2KbvFZWKZ6hRRRVhiFFFFAFFFFAFFFFAFFFFAFFFFAFFFFAFFFFAFFFFAFTNjYZZMTBG2qvLGjW0OVnVTr1aE1Dr6rEEEEgjUEaEHqINRJXVkSsmWddhQ8ESgFimHEsiFiAWMuVGFiDkIDIQORyn9YWJ8DD0mTDXKQwS8NXmOYzJEzM12JyIXI6Nj0ludDVa4zfaPLLzPm87ei/VX1MS6sGVmDDkwJBFhYWI1GmlUdFLzFm+uQ7Ox4zNZhJGDhpMRkHSZJFikdVOaxK9AOL65WUH7VT8VufGZJTHKwjjaVWBQFgUMAsl5BnH5QupK+adOVVUYhg2YM2Y3u1zm10OvPW599ekxsinMHcMCSCGYG5Fibg3uRpejp1PCQ34+KHGD3eDjErmu8L5VYBrEJFjJWGU2PSOHUC+ovy6qzHdEBVBlIkdWZVMdlGTDwYpw7l7rpPl80+bc2vpX48Qym6sym4a4JBzC9jp1i517zX3xt73LsTrzJPMBTz7QAD2gAVLhUvlIjejyGO39iDDlLM7Zs988fCIMcjRHTM1wSpIP8rg0pqbtTbEmIKmUg5RlUBVUAXJNgoA5k//AIAKhVZTUlH+WpjK18gooorMxACiiigCiiigCiiigCiiigCiiigCiiigCiiigCiiigCiiigCiiigCiiigCiiigCiiigCiiigCiiigCiiigCiiigCiiigCiiigCiiigP/2Q=="/>
          <p:cNvSpPr>
            <a:spLocks noChangeAspect="1" noChangeArrowheads="1"/>
          </p:cNvSpPr>
          <p:nvPr/>
        </p:nvSpPr>
        <p:spPr bwMode="auto">
          <a:xfrm>
            <a:off x="155575"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12" name="AutoShape 8" descr="data:image/jpeg;base64,/9j/4AAQSkZJRgABAQAAAQABAAD/2wCEAAkGBhQSERUUEhQUFRQUFRUXFxUVGBgUGBoXFhYYFBQXFhgXGyYeFxokGRQUHy8gJScpLywvFx8yNTAqNSYrLCkBCQoKDgwOGg8PGCkkHyQsKSkpLCksKSwsLCwsLCwsLCwsLCwpLCwsKSwpLCwsLCwsKSksLCwsLCksLCwsLCksLP/AABEIAOEA4AMBIgACEQEDEQH/xAAbAAEAAwEBAQEAAAAAAAAAAAAABAUGAwIBB//EAEgQAAIBAgMEBwQHBAgEBwAAAAECAwARBBIhBRMxQQYiMlFhcYEjQlKRFDNicoKhsVNjkqIVJENzssHC8IOTs9MlNDWjpMPR/8QAGQEBAAMBAQAAAAAAAAAAAAAAAAECAwQF/8QAIhEBAQACAQMFAQEAAAAAAAAAAAECEQMSITEEEzJBYVEi/9oADAMBAAIRAxEAPwD9xpSlApSlApSlApSlApSlApVL0q6RDCYd3UF5RHIyRgXJKKWLN8KC1yxI7uJAM/Z87NFGz2zsiFrcMxUFreF71W5SeU6dcXi1jXM5soIF9TxIUcPEivq4lTezL1e1qNPPuqu6QwbzDuLZrWbLxuFIYi3O4BrJTYBTbKoCtYOF0BXtagcRoBr3+Va8WM5JbK5+bm9qyWNwm1IzII1YMxUt1dRYG3Eacf0NS6zHRzCASsygBUXLoALs1m5dygfxVo89Z55Y45dO2nHlc8erTpSs/wBFulS4pSG6koaSyEFc0YkZUkjv21KhbkcDcG2laCpXKUpegUpSgUpSgUpSgUpSgUpSgUpSgUpSgUqNjtoxQoXlkSNB7zsFHzJqsfbEkwH0YBIz/bzggH+6iNmfzYqO7NUWyeRb4nFJGpaRlRRxZiFA8yarjtOSX6hcqftZFIFv3cejP5nKOYzV4wuwkDCSQtPINRJKQ2X+7UAJH+EDzNWV6xy5P4tIhLseMxyK4L75SsrMbs4IKkEi1hYmwFgL6AVMVQoAHAAAeQ0Ffa+Vil9r88h0Z1Z0JjZkZc0i5cpygAKbNcAG/jX6HWFxH1sxG7+tkGoN+0dCQNRxPPiBXT6a97HN6n4ytB0UU7gMWDGQlgQLAgAIpseFwgb8VXVVfRtwcNEQQRY9nQdo6gch4VaXrmytuVdGM1jIhNsSExpFkAWO27sSrJbgUYHMp8Qb1waXE4fkcTGO7Ks4HlokvpkPgxq2pUzOwqNszbUWIB3T3KmzoQVdD3OjAMh8xU6qvaWxIpiGYFZF7MqHJIvgHGtvsm4PMGoR2liMMbTIcRF+2hX2qj97CO196P8AgFdGPJL5RpoaVE2dtWKdc0MiuvA5Tex7mHFT4GxqXWiClKUClKUClKUClKUClKUHLE4pY1LuwVVFyToABVU888/1ZOHjPBmUNMw71RurF+IMe9RXmH+syb0/Uxsd0vJ2GhmPeAbhB5tzW1nlrHLP6i0jLYnBQRAziETlLE4jEuXsMwuULhjpxsgUaaVPG2lckGbAm3H2mcjzW4/WpCwNEq51jdYwFBAOfkq5V1GY9UcR6Co+KwYlkAlk3ctrqsIUsBrYtIVJ5H4QbEa2rHqn2l0gw2cXSeBvuJYfNJb8++ug3y9oPb4kKzL6hgJPQXrzHFcZJId44NiXF0I5MrPc69wuQbjxrjiIkiv1I1btMYg0YRL2BJUgsSdANLnuAJqerH+JTotoqSAZEv8ACwMbfwub12xmPjiXNLIkan3nYIL+BYis1tvbZjCrEzOXIsJwrxZL2aaS4zrEDYXJFydNLmvM+EiRw2JwqIQLLPAWQWOpFrjJrfq5jflerzDqnYarC4xJVzRurqeDIQwPkQbVhsbIu/mGZR7V7qVB96+nVN+/zNT458HGQ+DlZ5ppEASOTMXKHrh0JCghFkuXsera9wKpsXjQJ52zmO0xzBhIGF7WFgCGvb3f1BNacOPTm5+fvi2XR1wMJGxOmUks3V95iSw908yOWtcYemeDY2GIj1NgSSEJ8HICn0NUWzsTh5IhDjXeNGiVkEjmJJFDHO72biXIuslu63GpTPhpRlw8JxYPDeSu0NvEEsMvmoB5XrP2+q27bzw0sm0Y1NmdAeQv1vRRqflXhsbI31cbHXi43a253zdb1Cms1idpyYaTKciwABZPo0aRbtmIyZmckEEHXs5bqTYHS0SSNyVIzC4XNJmfK51Cukh0udOWoI0Nr0uMx8psqW29sTJiIY+7KgsPMyOc3yFV74/IozY7DsPicpDf1W4qc0AjH1AB+LDqASeWmhX8wOZFRWwIRld5SszEWzDeRgnQICwuO4HMpPrap6sf4iIkSxTyuwjSQx5V+kQSFJjcXI6uUuo096xvoDYipwnxMQEkTfS4ecbZUnAGhyOAFcixGRwp07V9KkZ3c2yxiSO1y2Zu1ezIRY2Nj8iPObgoMi2JuSWYkCwuzFjYXNhrSZa8Fj1sva0eIjzxNcXIIIKsrDtI6nVWHMGplZza+AeKT6XhlvIAN9ENN/GOVv2qi5RufZOh0vcFjFljWSMhkdQysOYIuDW+GXVFbHalKVdBSlKBSlKBVXt+Y5FiU2ed93ccVWxaVh3ERq1j3latKpic+OPdBAtvvTuSfULAv8VUzuomLGKIKoVQAqgAAcAALADwtXq1faVybWQNvKDhpL3tl5aHQg3BGoPjXXAwqqgqO3ZiSSxJIGpLEk6WGp4ACuuKwwkRka+V1ZTbQ2YEH8jUTZl1BhY3MQUBuGZCvUY+OjA25qTpe1CJWKxIjUsb6chqSSbAAcySQAO81m9uYoJFK2IQjfCMIikOd6p9nFe2W5IU92r62FzZ7WdC6Zmsqls1jqjOhSNz3cSLnmwNZzAMJZwmJIK4fNGHYezmnN1nluRlzW6gU6gmQC4tVsMd3S0ix2NGY874se1lN3ltmiPEKoPuIoOUK1uZuSSatjh8qXgcBeQPtI7dy2NwPAGw7q6Js0oPZSFR8DDeJ6AkMo8A1vCqueCz3eBkNmvJAxsTcWJEZDnS/FTbvPGu3Wob3VJtAtBJCWVLNjInLp1QMxykFT9nS9zex4E12xEntZ7O4O9ksNQt7kdU8LaG/jeonSWFZY93HiH3hYFEbKSWW5GjKH0sTe/Lnwrrs7EyTRb32YEt5AuXsiTr2fM3idRemE/1th6v4xFwrNJLugofPgYwxY2ADSTEkmxzZs9xYa2vpWxwWGkKBXkAAAFol3fDiSSSRfwtbvrCbDcDFT72fIypDGu7CqHVQ0mYBgzA5pSLC1tNNdNSsSsVKxyz2J+sZgnDQ2lIU624KbXNVx7Oid8Il4rclDFEglBuCiAMvW7W8c9UX1vc3Ouhqo2JGV3uGc3n9kc97+wSwjYsRcslilzqTlPA6aWPByMBncIPghGUeWc9b1ULVJtxo8MVeNbvESzRoMzNGwtMH7rqM12OpReNV5MdxEu+zQYPGF8wZcjoest8w17LKbC6nWxsOBBAIrtLCGBVgCrAgg6gjxqk2YgjZC8isyq4d79UCVlaKIE8QABYnWwubZ6t8diMiEgXbQKO9mIVQe4ZiK4kIGxogJJ8t7b0DUsxuqKvFiTwsfU1aA1G2ds4RKRcszuzsx5s5ubDkOAA5ACpNqtB7vVVshdzPLB7je3iHcHa0yjwEnW/43hU+aPMLaWPG4vccxxqBtPqz4WT940R+7LGxt/zI4q047qq2LulKV1KlKUoFKUoFUmyhfE4xv3sS+i4eJv1c/OruqTZJ/rGMH76NvRsNCv6oay5fimLavLGvVccWrZG3ds+U5c3DNbq38L2rmWdQahObYkfbiPzjdbf9U112bixLEkg0zKCRzB95T4ggg+VQukEpRVde2M4U9w3bPJfv6senjlqKKifGbmIyMAZMRGoQEXDTyMwKHw68YtzWI/DU3ZGw2w8SpEwdAtjHLwPeQwBK3NyQQw15VTdKVAxOFh0dXaSd4LgDMsbKChPDMzswU8ShIIsavsHiSLLHICf2OIzK/4X7R87P5108M7bWvxeZHSFSSJsNYXNvaRDnwGZFHotdBJPlU+ylDKDdc0R1F9L5wR6ipbbSI0aKUMfhGcG3GzKbD1sfCqtooNcsc0Z+FEni177IAp862qMUXaM7tkDRMvtYiWzIyjLIrEnrX4C3DnUforsTeQkPdURpohlYqWCSsqk24ABbeNuFuPzEQsXi+vEe8F97IDeysygpqx6wU6nlwq26NzZcNM3ELPiyPwyuf1BrHPKydl+XGWTbObCDJNiHVWlEkhs9410jeSFQdRbqoraDnWkglmbgkad5ZjIfRVC3/irM7PwrhIMmc3wsRcRuqHMdcxDdom7cxwq4gWK3tFxB71f6RJ6WF1NXm/tfp1jpNhxAkLK0kszKzKUhBjQWJFiwI1txBc+VdpcA7JlAWCP4Y7Fz5tbKnjYMfEV1w2OChVSGUC1lUR5FtxtqQE9bV4xWJfhI6RA8FX2sp+7pb5K3nWnlh4qn2FkMP0OwzwzMjDjeIEOHb70Mipc8Sx8bWsUhZcMrG53hueOYRK+Vj5kRt61m8HGU2kYhvIosZBcljeR3w7HN1sxKFo5ePGy6ZdCNLgWviCpAsgcR20AAKK628Bu7ebDlXBnNZLVcChFfLVWdH9ovOskhtkM0ixW5xxndhieeZldvIio0qs7VWbeHUj8MThvznQH8iatbVV7cF9wvxYmH+Qmb/66th5FzSlK7VClKUClKUCqVGCY+Rf2uHjcecUjo5+UsdXVZraeEkfaWHkjIywRMsi8LpiMwv5h8Oht51TPwmNDS1KVz6Sy+xNrrHjsVg2NjnE8N+BWVA8qg94k3jW7mPcatdsv9XYZmDF8veoXI48SRJlA72FUO0tjCfGYhAxjkEGEmhkGpSWN8SquBzFrKRzDEc6+T9IsyMZVEWIw8Mu8iOtnTJMjIeLxvuWKsONrcQRSxZy2JCk5k3t2WZ7QSNpmjhukIDaFZBlZxwJz3GtwLLE54RknTfQ/FlzkffS3H7Sj0HGq/obFmwURQBgUVZYHt216sliey+YG4OhOuhOar2Jyb7p8+XjBNcSL4Bu0PxBgeRtXVJqL3LV19IsDq9nw85AAK2J38epBOha4PVHvDyr3PLKATvYbAcTGwt3k+1tXCfYgm9puEjYgHOXKyC4v1t0AbjuzetUuMwUSAl8RiJt3diE66Lb7wYXFtMzE91T3WkxvhLXaWaUFpQYkjeRmEbRp1SovnYkOAGc6G3Crnorhr4GPN/bB5D5Tu0tvQSWrM9ItmRiFpJDJKFjk6sjFhcxkqSmi6FRy4kVttkYbd4eJDxSKNf4UC/5Vhyo5fqMVhMSyxQgMVaIvh5QEMvWiUi5VdQLorX7pB31bYWaRtUlhZb8RGx8xpLxrvtXo+zYgzYYhJcgzhwTFL7q5spurgJbOAdLAggAVR4napQs0+HxELIxVpoRv0uvxlBmK6gjPGNCCKtjlKvM5Z3aaPBu7AvM1lJIWMbriCOscxY6HkRVjhsCkd8igFuJ4s33mOreprO7K2uZUDwtDOh4MjlNe4izWPhf0qTLtZrETsuGQkgXOZ3HZIUnQNcHqgM1iCLXraMs5pUdP8SIWw06kbzDzxtbWwjl9hIXtwXrjztpV9sthvRqWBVlV/iIYPK/4mbTwj00IrH7ewDYmAwEGOHU633srAezeYk3FjY24mwvl7NWWD6SBUw7FTLK6ExxxWZnaOJYXUAaKocyXZrADyrHn47NW/bHHlxztk+lt03200EG7hucRiCIore6ZGWMynuVc6695Uc6utn4FYYo4kFljRUXyUWH6VmpNnOpgfEFWxGIxUObL2ESMPMsMd+KrkJJ4sxJ7gNbXPpZ9qox7ZsZhkHuLPMfRRCvz37fw1b1mthbT3208cvuwR4aMHvN5ne34my/hrTjm6NTSlK6VSlKUClKUCqTZEufE4xvgljiH4IUkP80zVd1n+jWr4w9+Mk/lihT/AE1TPwmLylfK+isUqCRMu1EPKXBuPWKZCPymNVHTvCo2rKm8D4RIna4y7yV84JBvlYIQRw+VXu2Fy4rBv3yTRekkLP8A4oVqh6SusuIw4cjK808eW2pWOOSNSTy9o0gB+2OYqZ5i2PevODkMMjYiINunN8RDa7RyDRnUDibWzKOIAYX56VHw+LjDERTIw0Oji3geVRNnYLOt82TER2R2AuHAF1Lr7ysCCOBFyARY1m9rYV8PLniBgZmGYrrC3NiTbqE/bW1z3611NbrKthJs+O1mDMBwDuzj5MSD61UYiVZSCLDDxHNfgrsuoty3akXJ4EgcgarRtzDuLTTsx/ZOyC9+AyxACUerComP2kcSRDCpkY2G6jIsi83mcdRLcAtzYkGxIAEbkWxx6Xvbe00xMMaxgsJmzgEWJjicG4B+NxHGt+O8862sO2EMZkOZQubPdW6pS+cGw5EG9rjSsvHsV42WRWUyiWKO46qA6gxpmVrRorFRoblnPG1riSCQLLAQxaZgQ4FwFcBZSSAACuVzwF8y99cmeW6zzvVUvZeOEm9cqwYN2GAD5Mt4rDuYEkX1BLA6ggc8NjVkC4mAlo5FGdQDmsODZeOdeBXiR4qAYy71J5JJDcIkdwCD7NjJnOiLqCA3PRW161ep8O8LvuMoaQMyBuwz2JKNbgb9YHuzjgBarPSqnhSTHu2HC23Ee8ZHKBpGcslzH2mEYJ1B0dalbJ2VHnlxBCZrlQ4voq9ts7EliXzXY8Qo4Csd0eLuWEsv0ZwW30QYrM8jHryTtIALk3tkUaWGYgVo/pKRq7DPiRHGCigJukIuACRlQtcLyJHIV6GGHTjKxy5ZleiKjpN0iUsYohm0u7cBltfTna3Fu46HUGvPQrZcztOwZYJN5CWsBchluqWHWWwLaFj2vCumz8CFi+kzi8klmy8r36nHVnZje54FtAKk9G2dJpxdcywxzN9qX29ltxy5Qw/CtW9RN8W6w4bMeXUWG0NnzjFYaMz52bfSISCMhjQKX1JzXExWx4Zr1anAY0AWxCE95VQPluz+orxh5BLtLMOzDg1t54mUt88uHHzrQ3rztR3W1RbnHgnrwkW0vxvy4RiqCXaUmFxZM90eZI1TcojK9mkYli3Bs8ja6ca3t6z+21b6VGFW4kw80Z7tZISATyuM4+Z5GrYeUW7VC7UzzETyuBZsqyK8fBlGgSynVX11rts94TJZZSX+kJYda1gEJAzcNA3zNazB4FY41SwIHyuTcnXxJr4NlxBgwijDDUMFAPdxAro0rtKpSlSgpSlAqi6Mgf1kjni57+YIX/IVe1TdG1tHL44rFH/5Dj/Ks8/CYtaV9pWOkqXpVpFHJ+yxOHf0Mqxv/LI1Z/bGEVp4Vcke0xsenxSZcShB+ILcjyrRdMCowOJzX+pe1hc5spyWHM5sthVdtHBDFJG6nI0yRzRP8E6JmQkcwyMykc1Uipna7WxuqkQ4pigk030XUlQcHA10v33zr94jma54racYTes6qnxMco8ted9LceVVibMx0oEqvhkOXK2VZGZrE3Qq7BVZWzWuTY35E112L0bi3zSiaVplIv8ASES6sRdmRCo3d7gXTQ5Tqda1y5P41mWOPeI+KwJxSENGYsMx1ug385PuxIReMH42s1rmyjrVf4PArhILIiK7ZURF7I4iNF+ytySefXbnXaDFxLMqZzLM2YZrZsoUXYEqMsY4aaEkjjXnGzBpbAt1BlVUtmLsLuQTotlKjMeGc63tWFtvlnllcr3Rdqy7sQwxHPIssZItfkzszm4AJszAFhc99SN9ibHRr3FvZxev9v8A78agYrGNh3iDxokYluApvmLxstzI+VcwZjcHU6G5q0G3lKlgBYW/tIf+5YcvnVdIRMHjWXESDEdXNHCFJUBT1pR1irsoJJAAJF+FjUuHDhlaBiQYypRueW94nHiCCvjlN9DVY+1TNiCIkV/Zorq+VwQztreNmCqAHvm43UAVLVhE6k3QrpkJzDdtYNu3OpVSFax1AU6AGkHrEw75GV1UYiMArcaEjUFSdd2xFj3XIPCvbzo0enZINww9CrA92oI8667SxcQdElJQsGZJNQBlsG640U6jQ6Hxqp25sgFC/wBIOuW6BVIl1GjBFzMSBlugvbkeFdPFn03V8Ms8dzc8qfaGKB9ofq0+rUDtG1gwHjeyjxvzFoHRxWXEYlm7X0VZGtwzkzpGgPk1h93xrvi4nzZpkaNV1UMDbh2y3DhwHEcwDoOuwJCkc2IkDKre2ysCp3OGUmPQ6jPK1xfjlNdfqLjePtXF6eZe73jQ9E8P1sTJyMwhX7mGjWD/AKiy/OtBUDo7gTDhoo27YQF/GRuvIfV2arA15unoOc8wRSx5fMk6ADxJ0rO4aRzj4GY9WSLEsF5dQwBD8pHA8yfesJ7H6RJb+zT87/8A6NB9m594V4xQ/wDEML/cYv8AxYar4dqmr+lKV0KFKUoFKUoFU3RvWFj34jFH54mWp21doCCCSVuEaM58coJt5m1vWo3R7BGLCwo3bEa5/vkZpP5i1Z5pixr5X2lZJVXSHVYU+PEQD0RxMfyiNVuDwvsY1vbdSzQg8cpWUiFreaRDxDeNWe1dZ8IP3zt/Dh5R+rCom6vJjYrXzZJVF7fWR5NDyOeBjfkTVr8djrHiGF5VU3vaeEakMAOsnebW099bEagA+nx8MwXIgnvqpyXQX5l2XKPS58K4YefeG4dVxEaKW0uskRuUZkGpU2a1tVbMBzzfP6UkZQqgZrAEJnL3t9tAIR9prkche1Z7SlvFuFLgBpXyoo7K3J6qKPdQEknnoTrUjZuzhEp1LMxu7nizHU+QuTYcr1E2dhesq3LCAG5JJvK+ratc6Kx4/tPCrVmA4m3npUikxOLaVoGsUTfLlBtnZgHzZhrkAUNpxvxtaxuzEO4X8qotswxO8cahM7yqWdVViAoaQFjyzMgGvG57jUj+hDa14cpsTeAXPHU9e1/Sq7HmV3XFOVs1oocyEhermm6yk8CDfQ6Ed1TCi4iEZlOV1DWOjC4uOHA68jVXBh4452jlyMGSNlLIqqCTIpUHkSFvbzq+SQHgQfI3qNlVkEWYGGQkvEQUf3ipuI5B9rRlPI2PJrV9jlSFuvEqsf7WOPqn7xUEofA6dxNddpDIyS8lur/ce2p+6wU35DNVfBO+HGRjdV0BkLagaArIA2trXRtb8Da1W2O8uOWZc97Yddb63lIOgA4lL2++bAadrNdNp5VjDBQXLq8iE6CNA2IMWnaO7wzi3MyHvrQb8AJLKQzFssMQDJeQ3sLSAMz8esQAoubDU1ASAyYrCpJZv/N4h7cGsq4ZPw2na3gFq2PenhqYpQwDA3DAEHvB1B+VQ9r4g5Qi8X09LgW8LllXyJ7qidD3Iwqxsbth2fDn/gsY1PqgQ+tdoBvMQzco9B5i6j8zJ/LRCdhcNkUDjzJ4XJ4n/fhVZjf/AFDC/wBzix63w5/yPyq6rPdMrxxR4peOElWVgOcRBjxA/wCW7N+EUxvcaWleUcEAg3BFwR3Hga9V0qlKUoFKUoKDpEd9LBhRqGbfS/3UDBgD96UxDxAaruua4BBI0oHXdVUtr2ULFQO4Xdjp313y1nljbUvNfK92paq9FNqnF64vDjuTEN5WEa/67etcm02jpwbCa/hm6v8AjerY4RS6uR1lVlB7gxUsPUovyqshN8dMfgggX1Z5mP5BanKaxFftLZNnBXRwSYmGhIJzyQ3uL6gsFJsQSulriRidqSGIuHiReyXW7MDwIyuAEa+lmvYnUVY7TwAlQrpe4Kk6gMNVOmvyse6xrPRRyNOUBUSEBiJAblVKg5yoyzgEjK2UGxtmUg1gv5aPZuG3cSLrcKLk6ktxZmPMliST3mvm0MAsoAOmVgwNlbWxGoYEHRiOHOpANRNqvIImMXbFraXNrjNYHQtlvYd9qmoiux8O4MNnWxmJs4SMfUy840FvUHlUn+nOqTaPQ2uJo8vqTa3yquwc8zYmEyZ8tpQCyLEOyDot8+bTnbTNpWkZL1VN7KKGXfzuudADClxGVlvZ34l1y6X7jx8qscDstYmZgblgB2UXQa8EUAm5OtVm2nlXExmLOSIZb5QjaZ4u0rkG2mljfQ1N2JLKysZb9vqZk3bZbC915dbNa+th40TrttZOoIsRcEag8LcwaotnzPGHQSIyRFr70lSi5nCguOICqD1hexGp41e1m9tK6yi5T2j3jGUueqq3O70VnFtGbNa40UAmiCLBmWTeMfaNfdmxG7jYZGkVW1S4uBwJLEkW0WTuwu0oQBZRgp1A+7Nh9B6WqVsvBZAzMOvJYtrmNhooZveOp8NbDQCouPNsfgm+JcVH80jkA/8AaPyrTD5Ir5hJNzi8YvJlhxIHiyNC/wCeHU/iqfsSK0QJ4sST+gPyAPrXnbmGRUeUD2jKkZbW+UPmy91us3zqxw0OVFXuUD5C1aXDdV2V4miDKVYXVgQQeBBFiPlXe1LVX2zai6HuUhbDObvhHMNzxMYAaBvWJkHmpq+rhHgkWRpAoDuqqzd4TNlB5aZm+dd62iClKVIUpSgUpSgUpSgVQbIN8Xjj3SQL6DDxsPzc1f1ndk4pTjscgtdWwzN5tAAPyQVnyfFMXprwTXo15Nc8WfL14kJsbcbG3nbSvVBSpZXCYmXEtCjGBrRma7KTmOVUylQQFI3pOYX4DQc7ddmsFI3UXEaCWQLp4ZNOJ0511nweSZZUjU2V1bKFV+uUYEcA2qG4J56d1ejtuPgd4D3bqW/yya1Wpv4p8SJMNKhQYdd6rJorDKEs2YsT7S2YjKcva48RVxsXEtJAjsQxIOoAFxmIU2Gmq2PrXIwb6VHaMZEVwN4BmJcpqFOqgBTqbHXhVgpHAchw7hyqE3w9Xr5ehr5VoqVU7ZH9YwJHH6RIPQ4We/6CraqmdhJtCBAdYIpZmHO8loI/mDN8q0w+URUvpKfY/i/0tVsKquk0d8OfBl/M5T/iqdgJ88aN8Sg/Ma10qO9KUoFKUoFKUoFKUoFKUoFKUoBrK7H2Ufpc+KGhklljcG+qRiNIiPFWjceUh7q1VLVXKbmky6cRQrXa1Kz9r9TtHK19Va70p7X6bcrV8tXalPa/UbQcfiN1Gz5S2UE5VFybchX5/Ft3EQzSSOjXk5MOyqi9nXR4yoLEEXDaDXQ1+nVS7b6MriXVzJIjItkKEDKcwa+o6wuF0OnVFTOKRPUi9H9t7xQkuZZ9TlcKCwuSChXquALXtw5gVdZaw+1IJYWVcUqbq5P0lFbJcDqF1BzYd7nti408dLPY/SR1C580iMLqdN6F5EgG0q2tquveCaj2za9x+L3SZsrMbhVRRdmY6Ko8zzOgFydBWZwGypIMfh5prNPivpSTMl8gGRJIY1vY5UWEgEjUljzrZ4fErIoZCCDzH+9D4V1q2OGrtFrjjMMJEZDwZSPmLXqo6NYkqDC+joWsO8Xu1vIn5MtXtV209nZuumji2o0Jte1uQYXNr95B0NaIWNKh7OxmdbHtC1+QPiBxHA6HgQRUygUpSgUpSgUpSgUpSgUpSgUpSgUpSgUpSgUpSgUpSg+OgIsRcHQg91ZTaPQ0xkyYIqjWPsX1j11vF+xa9jpobDStZSg/O8PtFo5GsXhlRRnDi5a3DOg0lWw7a693jq9h9IxOzRMMsyKGZQbqVJIDIeNrg6EXH51M2nsiKdQJFBKm6twZT3qeX6HnestjegbjEjEpK7sDmYXVHvwXdsAFAHwm19ddTQbalYrYfTKV5gkmQqWKkAddQFZgxCsbm6kEWFraDQ1s45QwBUgg8CNQfKgrsTaOQNwBuf0Eg+Vm80PfVnVR0pH9WduaWb0vZv5S1TNkYgvBE54siE+ZUXoJdKUoFKUoFKUoFKUoFKUoFKUoFKUoFKUoFKUoFKUoFKUoFVnSNpvo7bi+c2GnaAPHKeTcgeV78qs6UGX6PdEI1iO+j6zMcoY3aNATkCNe6nixIIN2tyFSv6OmhYGNs6e9cXa3iNBIftaN96r6lBS46QzxNGVIzCxAzXPO2qjLfgSeGtWWz8JuokjGuRVW/kLVIpQKUpQKUpQKUpQKUpQKUpQKUpQKUpQKUpQKUpQKUpQKUpQKUpQKUpQKUpQKUpQKUpQf/9k="/>
          <p:cNvSpPr>
            <a:spLocks noChangeAspect="1" noChangeArrowheads="1"/>
          </p:cNvSpPr>
          <p:nvPr/>
        </p:nvSpPr>
        <p:spPr bwMode="auto">
          <a:xfrm>
            <a:off x="155575" y="-1028700"/>
            <a:ext cx="2133600" cy="2143125"/>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pic>
        <p:nvPicPr>
          <p:cNvPr id="21514" name="Picture 10" descr="https://encrypted-tbn2.gstatic.com/images?q=tbn:ANd9GcRKnK-oEFcmYAhk8gBe5OcChneUEovNcRJUaxpVdPrOt2UYqbQQ"/>
          <p:cNvPicPr>
            <a:picLocks noChangeAspect="1" noChangeArrowheads="1"/>
          </p:cNvPicPr>
          <p:nvPr/>
        </p:nvPicPr>
        <p:blipFill>
          <a:blip r:embed="rId2" cstate="print"/>
          <a:srcRect/>
          <a:stretch>
            <a:fillRect/>
          </a:stretch>
        </p:blipFill>
        <p:spPr bwMode="auto">
          <a:xfrm>
            <a:off x="1714480" y="3003639"/>
            <a:ext cx="6072230" cy="3854361"/>
          </a:xfrm>
          <a:prstGeom prst="rect">
            <a:avLst/>
          </a:prstGeom>
          <a:noFill/>
        </p:spPr>
      </p:pic>
      <p:sp>
        <p:nvSpPr>
          <p:cNvPr id="21516" name="AutoShape 12" descr="data:image/jpeg;base64,/9j/4AAQSkZJRgABAQAAAQABAAD/2wCEAAkGBhQSEBQUEhQUFRUVFRUVFxcXFBUWFxgWFRQWFhQUFBYYHCYeGBkjGhYUHy8gIycpLSwsFR4xNTAqNSYtLCoBCQoKDgwOGg8PGSwkHyQqLCksLCksKSwsLCkpLCwsLCwsLTUsLCkpLCwsLCksLCwsLCwsLCkpLCwpLCksLCosLP/AABEIAMoA+QMBIgACEQEDEQH/xAAbAAEAAwEBAQEAAAAAAAAAAAAAAwQFBgECB//EAEcQAAIBAgMFBAUJBQYFBQAAAAECAAMRBBIhBTFBUWETInGBBjKRocEUI0JSYnKx0fAzQ4KTohZjkrLS4RUks8LxU1Rz0+L/xAAZAQEAAwEBAAAAAAAAAAAAAAAAAQIDBAX/xAAjEQEAAgICAgICAwAAAAAAAAAAAQIDERIhMUEiUQQTFDJh/9oADAMBAAIRAxEAPwD9viImKSIiAiIgIiICIiAiJDjMWKaF2uQOA1JJICqo5kkAeMCV3ABJIAGpJ0AHMmUW25RvYOGP2Az/AOQGZz1GrPeoFCr6qBs4zX9dzYAkbgNQLE66EWM1hK7Xiqwu20OuWoBzKH3gXYeYEt4fFK4ujA238x4jePOZDPIKrm+ZdHG4++xP1TxHWNnF0cSrgtopVHdNm4oSMyniCPjuPCWpZQiIgIiICIiAiIgIiICIiAiIgIiICIiAiIgIiICIiAmFt6tmq06ZPdUdswudSrAUw1uF8x14qN9tN2cnti64iqBrmyPw3lQgXrbJcff9sT4Wr5WqFQBfG59us9evKFOt3R10Hny8p81KtiviPj8SJRppaNaRPVkRaQYmra8hYXH9lVSoCBY5SWFwFYjMx5WAOo3eE7hHBAIIIIuCNQQdxBn5tjamlwbajy10I901fQn0hYsMK6g2DlSN6gMWIYbsutgRa1gLcZas+lL19u1iIl2RERAREQEREBERAREQEREBERAREQEREBERAREQE5r0uoFTTqhTb1HI4XZezJHQl9eGbrOlnOenCv2KMM3ZI+eqFtmsouhsSLgPY2BvcLYHhErV8sYVcrWHABVHU79fAL75HjamgI1sRbrqL2/XCZlTElMhbRjqVP0c+YZdPq5kv5mT4jFd4C17OotzHEfDzmbZpLXGW/C178LSriMQCbcct/aTNalglYZtNTe9tD9oc+h85WxeAFrWGmugsR4Sk3Xijm8TihZlJ3ceg1Hwml6D1XOOIRgoKZ6gtmzqLhQNO7Z2zXJFwSAG+jRxewsxJRgt/okadbEbvZNH0SHyR2esjubZEamVYBCQWuhyte6ruzbtALya3jabUnXT9GiZ+D2/QqsFWoM53I10fyRwGPsmhNnJMTHkiZm1NtdjUpoEZzUBOl7gK1NTYAG/7S+pAsp1lFfTegb2D5RbvZdCxLBUFt7Gw5DvjXeBOkOhiY+G9KaVR6aItQ9obA5Co/ZlyTmsdLAHqw62rv6aUs1lSq5zFCAuoIJF2DEWBtpx13RodBEwx6Y0LXtU3ZtKbG6gMXYcwuU3Phvm5AREQEREBERAREQEREBE+WcDeQJFVxqqLn32X3taBPEy6m2CfUUnqFdh7bKv9UpVsViG3Bh4siD+jM0nUjoGcAXJsOZ0Eo1tu0VveoDb6t2HtGg9swKmyqj6syg8wpqN5M5HvUyajsVQbm7Hm5ufLgPK0tFJlPS3/ajN+yo1HHMlVXyY6H2yjtqriK2GrBuxpqab6asfVOXvkqqm9teBlnGYlaQGhd2uEQWzMRvtfQKOLHRR5Ax0NlZyKmIIdgbqv7tP/jQ8R9du8fsjuiLca9eZWrXfbiMHg6tZFZUeoWysWy5F5gAsFW2vDjN3Z/o0wOauy782Ua67+8d3kLjx3TosTiAu6ZdXGk3JOg6TlmdOqI2tVsUBYewDfp+hK1ZmOoA0+1/tPMJSJNzv3noOA8vz5yZ3uDLVpy8p8M5hmN105358f14yJ7jfPlauV/P8LfmPZLtdLjoYtijTTcwza1mFmAI5H8RyPUazrvRbahq0ijkmpSIBJ3shuabnqQCp+0jTkai2l70cxBXF0rbqgemw52U1AfEFP6zMsc8baVy15VdHt/bS4fvGkXPZsQegemGS+U20OY/cmGdpU1S/yKgqape1kOY2LX7LSla3esSb7uM2fSA4rMvyZVZSrBw2UjUi2hIvxB13EzPqtj6i1VekmW7ZFYI2cHIFB79ha7n+Ea8+x57zY21DUegDhaSKzFlYA91bV8mUZAA1qK8dQQdN0rYfbKOjMMAmUMb93Uk02YMB2VzvIa9iLnQnSXqu0MZTq0lZQVqVAO7TvZTUUMrEN3VWnmbNvuN1gZOa+ONRgFUIHJFwveUVLBQc97GnY3IBzZhaSPrB7MpYvDIa1GmO8xCoCq92o4W2gJUjXUC+a9hN6cttKrtAVHWkpKZ3Ie1K4W10CgsLkWA1tfMfET7OrY7t1FVF7I3LHu3A7PQWDd05gugvqz8ACIHRRESAiIgIiICIgmB4TIHqeJ8PjwEkcc/YPiZHk8hJiBHY87fd3+38hCYcA3sL8959p1kh0nwav6tLxUGYSF2keIMqiqRpvB0/XKaxCFl6wALEgAC5JIAAG8knQCZdXbJfTDrm/vXBWkOq7mq/w2X7UqYCiK3ztXvJe9JDqoUHu1Cu4uw71z6oIAsbk6L1ZzXzequmuKI8vNnYAIWqOxeo1gzta5A1CqBoqA3OUAC+u/WTV8VM6ttIcNZn4naJnLOTTeMczKfH425kNM7r+J8t3v1/hlKmSzS5ezf4R8f+6Ux/KzWY101C2VOplUvJsW/etyEptU5ztrHtnWFPFHvHyPw+N/KXMPUzJ4TPxTDMDv4HwMs7Pa1xIme9NLR09xCSuMQaZWqLXpOr68r5X/oZ5eqCUKtO4deaMPapE5bxqdqx307TDbeB9dSvUd5fzHsM1UcEAg3B1BGoI5ifn9HayhQd5IBsPtAHU8N/j0nZ7HDCigcWa1yN1iSTa3DfunTEuC1dL8Ty89llCIiAiIgIiICIiAgxBgV6lbKdd3P856Wnr2Mq1CUHNeXEdV5jp7ORmJErynWe2+oR4SXtQRobg6gyM4QE3Os3hDOr4k/RZ28dZh7YWuyt2auSVYWCtxBtrawP66zsUpcBp4CYNDb6NlNWm6h+0ynM+vZ5b3BRRqDe6lhpvlhVo4spTQGnUFlUWyMbWAFtLzNxe2ixKrfTfob+d7Tdpbcw7k/N1Qop1ajNpYCj2ZZQL3Jy1FO62u8yjjMfhipcq5KnKVKDtAde6CDbgeNpy/xqz7l0R+Rb6hhhixsdF4m4LHwFiq/1eU18Fs/DsLZCD9YVKma/jf3Wt0mbW2pRuO64zMQvdDArnZBUBU+rdfHXcRrLGzsWrIKgzAEkWKm4INiCFvY9DNq4cdY1EKWzXn28w4K1GRjco5W+64sGVrcLqykjmTNKlSBq67u6fh8JlV616zkA6lDr3f3SLqD3vonhLlBmJF2y6fRAvofrNfnyE8vJXjaYiddu7lNqxP8AixtdWp1C30efDzPCV+2DC4/OW9ohFyswuCAM7EvY9SxJXXju6yo+GHDQzXH+TWJ42KTOo2qYo6bx7JPhH1vz/L/zIq2HYyfC0df1w/8APul5y0m8REtLeF6oJSYWZfGXK9YLYE68FAJY+CjW3WUaxY30yjrqd/1QbD2+UjJHTGJW/RrC06dJHIGZVsWY6LlJU24Lu37+s6OntW/7NGq9RZV8ncgN/Decps1V1Dd4rUe2bWxzk3C+qDqNwG+dRg695asubJHcrI2hW/8AbN/NpfnKGNONFWs9PvIrIKdM5O+MtIkDuAqL9pdi546CwI26LTHxez8W1ZstZRRLIVWwzABkLa5OINUb/wB3T5tNYYIaG1sawQGgAzMt2yPkCGplZipcEELrlvPMHtTGslZno5WVfm1KEAtobkBixtdhYHXJpvn1gdkYunh3Xtr1GQWLOXyv2jFiGKA6oV1562ng2fj9L1lNgmmYKbhLMWPZHMC9my6aAi+tpIrp6QY0qSMPchwpHZsLWzBhftTm3DvDRTprvl3BbTxbV6avRApm+dsjLlOUkqpzsCFIUZiAHzaAWlRdlbRygGupORgTm+kTcEfN/juBsLWubVbZOJ7WnWWoCy0qSspdgjFWJq2GQ2zA2va/hAoJjNooLlM5GW90UL3lBY5V73dLEZQbnJ1mtsXF4l6r9umRRTSwC6ByWzWck59Mp3C17akXkGzdmYtatNq1RWVQxbK9gSysPUFMZjcg5riw0txnQwEREgIiIFbEUiO8vmPyHHw9mu+MVQw+Hx6jrLso43CH1k377c+ZHxHHxhMMjE1TQYn92Tc/YJ3n7p39Dfhu0cPiQdQZSOKDg8xvHuuOn4cZlOjUTmpervNM7v4D9E9N3hvl6X11KZr9OtVgZzdHanasqNhFyZgpzAkKGemMoVqVsysQWG4ZNCeFzZe1lqrccDYjiDyYS+9UzbSjksftip84iYSnnysmcoRmpmpYqAoz5SCRvtmVjPcXtWnT0+SU3HYpkC0tDcqWpg5Dp32a2nqnTlr4zaYBsNTKD7U0JZgB4gD/ABHSToVqW1VqV0o1KFJT3iOJBTtCHQGmO7odbg3c6cTcqYdEQqqgDgFAAHkJnVdupe6jM1rXVbm3LO1tPC8grbQrODlAprzvdrcy50HkB4ys3rC0VmUGNXs3ViQM4C2J3FSShtyOZhfmFHESelU3H9DgR+Mxq7qL6577ydQfEn1vfJNi4jvOutrBhv0+iwFze2izzc8RMzZ34Z64upLBqeUi4tu5g7x+ucyNlYwGiMxtlJS7aXsbLv1JsVHjNDDvu90go4dHbtFysQXCsputi7XtY2udbnnOC9Pa8dPtTfgbdQR7jJqFHM6gsQDewBynd9Yd6+o3ET6AnjJz1v8AoCb4d1nlMItG+lo4VVFlAA6Ae08z1mdipbBNt7e2/wCOsoVxYzpveJjpFa6RYV7VKg+2D/ipUz+N50WAqTmmNqx6oh8wXU/gJt7PqRSWeSO3T4ZpbEz8I80FM3hySgxG0aVNgr1EUkEgMwBsN5seGh16SV6wW9yBYEm5tYDeT0mJtinh2rOtWqUd8MUAzEDIwqgta+VzbNob2y3EyquxKFYOvytWvTJsQhC0sgTMyk2JVSpzHcxU2Ggl9KuzvI6OIV9VYNY20IOuhtp4j2zl9pYDDV2qVflCAAKzd1GKgr2QDMdbaEqnCp3td0q19g4UMp+VatcAZgb5r09wYAi9w2YHNYDTi0O0Vwb2INtDruOmh9o9s9VgRcag6gzkNnYTCUqyVhiaVx2jWVUQNenlYAA2A7jEaXsgsSAb7Ho/sanSGem+cOgGbTvgMzKxI36NbwjQ2IiJAREQEREDI21sYv8AOUtKg15ZvboDbyO48xzyYzNcMMri9xu3b7A6+I4e+dwZi7c2EKvfTu1Bx3Brbgx4HkeHhIlettOWzGjVFVbld1RRxXiQOJG8eY4zY2jju4DnUU7XDX0IO6x4+AmUatiVqDKw0NxYedvVPuO8EStUeipzE078xlJ92plq5JrGlprtFVq1KhtTGRPrH1m8uA6a9eQ8XZaDvO1+rH4mRV9ucKY8yPwUfH2SnVrsdSdeZ1PkNwmdsm/Mr1p9L9XHIg7ijxOg9m8+6ZWLxrNvPt3eSz5aQVBMLZJ9N64/tE5lnYzfPr1Vx70PwljZOxu2uzMVQHLpa7EAE6ncBcDne+62ui2xKdNqbpmBV1BuxIKtdDv43ZZSazMbWjJWJ4w0VNgTwAJ8gL/Ce4DC5KSKPoqAfG5v+M+aw+bYcSMvm5CD/NLVBs2Y/wB5WH+Gq6f9sRHx2mZ+WkiJPnErpJJ5VGkJQ0m0EjxdCfVA6Hpb8pYqC4kejxLnsSlnR/Gm3+ZD/Sw8xNbZ9SUdpUCVIUXYlMoPFg6kfgfK81MHRpUqIrV2GQqrAale/YouUDNVc3ACganQKTNMVZllmtEOg2bdhcbufDy5/h1l+tjadO3aVET77KvsuROQxlevWXPXrHZ+G4KpUYqoAL999RQ0+hTDOOLDdKeF2Rs0XKbMrYi++q+HNYt9rtK7EtOuK6cUzt2GJ2VQxJzk57rlulVspAzWuFaxIzvY/akGD9EqNNmyluzam1LsixyAPkznnc9muv6HDbV2Jhrg7PWpszGEgIXD4alUH0kYANTbTcLDUjwn6F6Odv8AJaQxQArqgWpZgwZl7ucEfWtm/ihD1dg0hTqU7NlqG73diWPFiSbkm2vOVR6OUKSscpbMy6ZiLAmgiqNdQOxpnXUkMfpGbcr4/wBT+Kn/ANRZAysV6HUalQMc+UCxTMcrEIyIzcbqrG3Wx8djC4ZaaKiCyqAAOgksQEREBERAREQEjqSSRVJCWNtfAJU9Yajcw0I6X4joZymL2EgNyzHpoPwE7HGGc9jjM7NqMKpRC6KAP1xPGQ0cI9R8tMXNrkk2VRuBY2O+xsACTY8paxBAuToBck8gN5mjsOiUpkkWZmzMOIuBlU9QuUeIMy1tra3GOlNPRWod9RB4U2PvLj8JVxXo1WUEjI/3SVb2Np/VOpp17b+ZEnWuDJ1DPnb7cpswlKQU3DAuzKdGF3Y3I8Layyz56brzVhfrY5T5Gx8puYzCIw7ygjw3dQeEw6+FKmyMVuVXXvGzMBcHeNNdSfCTpXb2niSOzFTXO9PKy3INmD6jevqgai1yBcz69HcWHoBr6mrij7cZiCJQrOUqU8uvZMthm73eZicve1slJbkg2Di1jcyscDVVnOGei6l2qfJ8RSKsjVHZ3WnWp2q07szMFYEC+8y00+PS0Ze9y6vNPmodJy7bd7MXxOHxuHHGpSdMXRHiwBZR0IvLmydtUsTTL0cQzKGykFEDqdbB14XtcG1iOoIGU0lt+2rUpcZ9VMaqL3j4DiTyA4mZ2IrADVqh81Uf0qD75FRUnSmtjrc2N9eBY6t4dJEVJyx6WFxJL3I730V3kXtdm+1bS3C54nT7w2ICdiLdtiFTLSp/RpKt6bVW1sCbWNTQkHKpCklsqtj2UslEqzEjM9r005C/7xuSDTdfS4mt6PqtNKm9nNTvu2ruSiNdj/EdN3vJ6sManTlvO+2vgtmqpNbEMKlQC5ZvUQDvWpqdwHO19L2G6aq7ep8RU/lVPymNiK/zT9R8RNOjje6ALgAAabzpwm8wyfO1NrYerSZKq1CpB30ahsQNGHd3iNlekCrSVKgrF07jfNOdVNtWFwTa2tzJO0uR1IA133Osr7IxpqUgwPrAv46m8ym0RbitrrbQ/tJT+rW/kv8AlIcVt9GWwSt6yH9i/B1J4chJaeKMsJWvL6hVB/aSn9Wt/JqflPaXpHSJAPaLfi1N1GptqSNNSNTpLDX4GZXpE/zBPG494IPuJ9saS6GIiUCIiAiIgDIaslMhqmRKYZWNMwMZN7GTDxSzKzejE2ivzbfwj2sB8ZqtiLGoOJOYey3wb2SrXTVBzq0x7HDn3KZ840FSG5aXPuv03g+JPEShfytnFXJ62YfGT06+t5hVcTbXgDqOIvvU/AybDYvh7PDh+ukjaroamJuJnV1uegH+xPjqTIqOLvod8npVADc7t58OPukiohvihYG5dmvoAFTDIoAPPPWqcPpEc5dSlTqJlqBSATYHhc37v0k/hMzdlquWmwsaiowqG1iS4p1mzH6RzVVa/MTRpVO4BNL9TCsK52cUN6FYgDclUdqo6BtHVelzIFaoi5RQo5RwpVhSXyRkFpNWtyldgP1aU5J0q1q9S9xQQdWxAb3IlzPqgrvcO+h3pTBRT0LEl2HmJ9V3kFCrY+2Ry+k6SV0AIVQAANABYDwk2BqE1HVfrC55ZURbe1W9nWVwCzgL6x57gOLH8uM2tnYJaS2XU7yTqSTqWPUzowVnfJS8+ljEU7UmvyFhzNxqZewak26+4W1Mp4qmTSc9B+ImjRWyAcwB5cZ0WZvqmc1RLbswA8ARc+cxfQitm2dh6g3hT/1HH4j3zdGFDq+a4UqU0JBAYEEgjUGx385j+hHo/wDI8IKBYubuWa5INzoFB3DLl053PGctojl20iem6wGbodfI/kZ9Aa5eI3HnPVTui/DTyO73z5rg5Qw3r8JuompYm41mZ6Qn5hvFfxlgvrccZU28f+XbxX8ZA6mIiUkIiICIiB4ZDVkxkbiQmGVi1mRiKc369OZtehM5hrWWBXp/O0hyNR/8KZB76k+9pU8uu8Eaj9cZK6/8zb6tIf11D/8AVPvHC6ykk+XOYimOF+nhy6ykXKMLAkWJI32ta5A5a7h+c1a1K+i6kHXgB948PDf0kfyZfpd4i/MKL2vp9LcN/LcJamK1kTaIe0qoYBgesY3EnsqgG8owGh4jKzHkAHBJOkhNEC+W6315i/Mg/C09ovd1Di4uCct9VR0aoDyBBC2ub5xvtpp+i1Z36V5bhYw+PRtKZW47Q2GndaqcvjZEpbt2YSZcVKCViST3s3dzA3Fj2YsbHq1UBvG0k7bnM8s/JavhbNS8iqPK5qz4LEzLaz2tUvI6bDj7ALkk7gBxJ5T6pUS5svt4f/o9B52m1s/ZYp6gG/Fm1Y89T8JtjwzfufCs2082Ts0qC9TQtw5Dgs2MPQLdBPmhRzGaSiwnd4jUMVfaFMCg/wB34iSoO6Pur+AMj2n+wqfdMpPWO4hgRobAEaaaa9Jz5b2r/WNr1rE+ZbTVRly8JDQGn65WmWMR0f2f7wcT0f2f7zlnJkmd8JX4x4236Z4TxuIP65GYC4kjg/s/3lr5SXU6MCATy0uAfxBmn7be6yjhH2tilaUdun5gjqs+BXJF7Ob9Pw1keNBekws2gzEkAABQTz8JauS0z3VFqxHt2UREuoREQEREBPkifUQK9RJUq0ZfqMALk2A4yjVDv6vcX6xHfP3VOijqwJ+zxka2ttzNWoBiK28m9NAALnu01Y6cBeodTYdZHXpO+8WH1Qf8zb/JbeJnSpstVvlXebsd5Y/WZjqx6meNgekvWlY7lE2ly42cbAcBuAAAHgJ6dnDjb8Z0bbOJkTbJm3NVzr4Jf1aQtggLEXBF7EEgi+/ceNhpu0HITon2RPgbKHEEyeUDlMVQqE3uSbAX33AvYEHgLtut6x5mRrSqH93fqCVHvFvfOubCW9VB7Ln3yB9nsx715S1KW8wmJmHO09nseXgLtbxOkuUdiL+8Yt9kaDztqfMzZXAESRcBziMdI8QcpU6Vl0poB5fGWKeGJ9Yy5TwtuEnXDy02Qipiw0kqJeTphpOlCUmyUIw4IIIBBBBBFwQRYgjiLT6p7JT7f86t/rltaclAmcyKg2TT+3/Oq/657/win9v+dV/1y5EbkU/+EU/7z+dV/wBc+X2OhFr1B4Vqvs1aXojYpDZFMf8Aqfzq3+uenZFM2uGNiDZqlRhcG4upYg6gHXlLkRsIiJAREQEREBERA+TTF7ny6eE9tPYgeZYyT2IHz2c8NKfcQIjRnz2Ak88jYg+Tz5OGlmJOxUOFj5LLURsVhh59ijJp7GxGKc+ws9nsgeWnsRAREQEREBERAREQP//Z"/>
          <p:cNvSpPr>
            <a:spLocks noChangeAspect="1" noChangeArrowheads="1"/>
          </p:cNvSpPr>
          <p:nvPr/>
        </p:nvSpPr>
        <p:spPr bwMode="auto">
          <a:xfrm>
            <a:off x="155575" y="-922338"/>
            <a:ext cx="2371725" cy="19240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18" name="AutoShape 14" descr="data:image/jpeg;base64,/9j/4AAQSkZJRgABAQAAAQABAAD/2wCEAAkGBhQSEBQUEhQUFRUVFRUVFxcXFBUWFxgWFRQWFhQUFBYYHCYeGBkjGhYUHy8gIycpLSwsFR4xNTAqNSYtLCoBCQoKDgwOGg8PGSwkHyQqLCksLCksKSwsLCkpLCwsLCwsLTUsLCkpLCwsLCksLCwsLCwsLCkpLCwpLCksLCosLP/AABEIAMoA+QMBIgACEQEDEQH/xAAbAAEAAwEBAQEAAAAAAAAAAAAAAwQFBgECB//EAEcQAAIBAgMFBAUJBQYFBQAAAAECAAMRBBIhBTFBUWETInGBBjKRocEUI0JSYnKx0fAzQ4KTohZjkrLS4RUks8LxU1Rz0+L/xAAZAQEAAwEBAAAAAAAAAAAAAAAAAQIDBAX/xAAjEQEAAgICAgICAwAAAAAAAAAAAQIDERIhMUEiUQQTFDJh/9oADAMBAAIRAxEAPwD9viImKSIiAiIgIiICIiAiJDjMWKaF2uQOA1JJICqo5kkAeMCV3ABJIAGpJ0AHMmUW25RvYOGP2Az/AOQGZz1GrPeoFCr6qBs4zX9dzYAkbgNQLE66EWM1hK7Xiqwu20OuWoBzKH3gXYeYEt4fFK4ujA238x4jePOZDPIKrm+ZdHG4++xP1TxHWNnF0cSrgtopVHdNm4oSMyniCPjuPCWpZQiIgIiICIiAiIgIiICIiAiIgIiICIiAiIgIiICIiAmFt6tmq06ZPdUdswudSrAUw1uF8x14qN9tN2cnti64iqBrmyPw3lQgXrbJcff9sT4Wr5WqFQBfG59us9evKFOt3R10Hny8p81KtiviPj8SJRppaNaRPVkRaQYmra8hYXH9lVSoCBY5SWFwFYjMx5WAOo3eE7hHBAIIIIuCNQQdxBn5tjamlwbajy10I901fQn0hYsMK6g2DlSN6gMWIYbsutgRa1gLcZas+lL19u1iIl2RERAREQEREBERAREQEREBERAREQEREBERAREQE5r0uoFTTqhTb1HI4XZezJHQl9eGbrOlnOenCv2KMM3ZI+eqFtmsouhsSLgPY2BvcLYHhErV8sYVcrWHABVHU79fAL75HjamgI1sRbrqL2/XCZlTElMhbRjqVP0c+YZdPq5kv5mT4jFd4C17OotzHEfDzmbZpLXGW/C178LSriMQCbcct/aTNalglYZtNTe9tD9oc+h85WxeAFrWGmugsR4Sk3Xijm8TihZlJ3ceg1Hwml6D1XOOIRgoKZ6gtmzqLhQNO7Z2zXJFwSAG+jRxewsxJRgt/okadbEbvZNH0SHyR2esjubZEamVYBCQWuhyte6ruzbtALya3jabUnXT9GiZ+D2/QqsFWoM53I10fyRwGPsmhNnJMTHkiZm1NtdjUpoEZzUBOl7gK1NTYAG/7S+pAsp1lFfTegb2D5RbvZdCxLBUFt7Gw5DvjXeBOkOhiY+G9KaVR6aItQ9obA5Co/ZlyTmsdLAHqw62rv6aUs1lSq5zFCAuoIJF2DEWBtpx13RodBEwx6Y0LXtU3ZtKbG6gMXYcwuU3Phvm5AREQEREBERAREQEREBE+WcDeQJFVxqqLn32X3taBPEy6m2CfUUnqFdh7bKv9UpVsViG3Bh4siD+jM0nUjoGcAXJsOZ0Eo1tu0VveoDb6t2HtGg9swKmyqj6syg8wpqN5M5HvUyajsVQbm7Hm5ufLgPK0tFJlPS3/ajN+yo1HHMlVXyY6H2yjtqriK2GrBuxpqab6asfVOXvkqqm9teBlnGYlaQGhd2uEQWzMRvtfQKOLHRR5Ax0NlZyKmIIdgbqv7tP/jQ8R9du8fsjuiLca9eZWrXfbiMHg6tZFZUeoWysWy5F5gAsFW2vDjN3Z/o0wOauy782Ua67+8d3kLjx3TosTiAu6ZdXGk3JOg6TlmdOqI2tVsUBYewDfp+hK1ZmOoA0+1/tPMJSJNzv3noOA8vz5yZ3uDLVpy8p8M5hmN105358f14yJ7jfPlauV/P8LfmPZLtdLjoYtijTTcwza1mFmAI5H8RyPUazrvRbahq0ijkmpSIBJ3shuabnqQCp+0jTkai2l70cxBXF0rbqgemw52U1AfEFP6zMsc8baVy15VdHt/bS4fvGkXPZsQegemGS+U20OY/cmGdpU1S/yKgqape1kOY2LX7LSla3esSb7uM2fSA4rMvyZVZSrBw2UjUi2hIvxB13EzPqtj6i1VekmW7ZFYI2cHIFB79ha7n+Ea8+x57zY21DUegDhaSKzFlYA91bV8mUZAA1qK8dQQdN0rYfbKOjMMAmUMb93Uk02YMB2VzvIa9iLnQnSXqu0MZTq0lZQVqVAO7TvZTUUMrEN3VWnmbNvuN1gZOa+ONRgFUIHJFwveUVLBQc97GnY3IBzZhaSPrB7MpYvDIa1GmO8xCoCq92o4W2gJUjXUC+a9hN6cttKrtAVHWkpKZ3Ie1K4W10CgsLkWA1tfMfET7OrY7t1FVF7I3LHu3A7PQWDd05gugvqz8ACIHRRESAiIgIiICIgmB4TIHqeJ8PjwEkcc/YPiZHk8hJiBHY87fd3+38hCYcA3sL8959p1kh0nwav6tLxUGYSF2keIMqiqRpvB0/XKaxCFl6wALEgAC5JIAAG8knQCZdXbJfTDrm/vXBWkOq7mq/w2X7UqYCiK3ztXvJe9JDqoUHu1Cu4uw71z6oIAsbk6L1ZzXzequmuKI8vNnYAIWqOxeo1gzta5A1CqBoqA3OUAC+u/WTV8VM6ttIcNZn4naJnLOTTeMczKfH425kNM7r+J8t3v1/hlKmSzS5ezf4R8f+6Ux/KzWY101C2VOplUvJsW/etyEptU5ztrHtnWFPFHvHyPw+N/KXMPUzJ4TPxTDMDv4HwMs7Pa1xIme9NLR09xCSuMQaZWqLXpOr68r5X/oZ5eqCUKtO4deaMPapE5bxqdqx307TDbeB9dSvUd5fzHsM1UcEAg3B1BGoI5ifn9HayhQd5IBsPtAHU8N/j0nZ7HDCigcWa1yN1iSTa3DfunTEuC1dL8Ty89llCIiAiIgIiICIiAgxBgV6lbKdd3P856Wnr2Mq1CUHNeXEdV5jp7ORmJErynWe2+oR4SXtQRobg6gyM4QE3Os3hDOr4k/RZ28dZh7YWuyt2auSVYWCtxBtrawP66zsUpcBp4CYNDb6NlNWm6h+0ynM+vZ5b3BRRqDe6lhpvlhVo4spTQGnUFlUWyMbWAFtLzNxe2ixKrfTfob+d7Tdpbcw7k/N1Qop1ajNpYCj2ZZQL3Jy1FO62u8yjjMfhipcq5KnKVKDtAde6CDbgeNpy/xqz7l0R+Rb6hhhixsdF4m4LHwFiq/1eU18Fs/DsLZCD9YVKma/jf3Wt0mbW2pRuO64zMQvdDArnZBUBU+rdfHXcRrLGzsWrIKgzAEkWKm4INiCFvY9DNq4cdY1EKWzXn28w4K1GRjco5W+64sGVrcLqykjmTNKlSBq67u6fh8JlV616zkA6lDr3f3SLqD3vonhLlBmJF2y6fRAvofrNfnyE8vJXjaYiddu7lNqxP8AixtdWp1C30efDzPCV+2DC4/OW9ohFyswuCAM7EvY9SxJXXju6yo+GHDQzXH+TWJ42KTOo2qYo6bx7JPhH1vz/L/zIq2HYyfC0df1w/8APul5y0m8REtLeF6oJSYWZfGXK9YLYE68FAJY+CjW3WUaxY30yjrqd/1QbD2+UjJHTGJW/RrC06dJHIGZVsWY6LlJU24Lu37+s6OntW/7NGq9RZV8ncgN/Decps1V1Dd4rUe2bWxzk3C+qDqNwG+dRg695asubJHcrI2hW/8AbN/NpfnKGNONFWs9PvIrIKdM5O+MtIkDuAqL9pdi546CwI26LTHxez8W1ZstZRRLIVWwzABkLa5OINUb/wB3T5tNYYIaG1sawQGgAzMt2yPkCGplZipcEELrlvPMHtTGslZno5WVfm1KEAtobkBixtdhYHXJpvn1gdkYunh3Xtr1GQWLOXyv2jFiGKA6oV1562ng2fj9L1lNgmmYKbhLMWPZHMC9my6aAi+tpIrp6QY0qSMPchwpHZsLWzBhftTm3DvDRTprvl3BbTxbV6avRApm+dsjLlOUkqpzsCFIUZiAHzaAWlRdlbRygGupORgTm+kTcEfN/juBsLWubVbZOJ7WnWWoCy0qSspdgjFWJq2GQ2zA2va/hAoJjNooLlM5GW90UL3lBY5V73dLEZQbnJ1mtsXF4l6r9umRRTSwC6ByWzWck59Mp3C17akXkGzdmYtatNq1RWVQxbK9gSysPUFMZjcg5riw0txnQwEREgIiIFbEUiO8vmPyHHw9mu+MVQw+Hx6jrLso43CH1k377c+ZHxHHxhMMjE1TQYn92Tc/YJ3n7p39Dfhu0cPiQdQZSOKDg8xvHuuOn4cZlOjUTmpervNM7v4D9E9N3hvl6X11KZr9OtVgZzdHanasqNhFyZgpzAkKGemMoVqVsysQWG4ZNCeFzZe1lqrccDYjiDyYS+9UzbSjksftip84iYSnnysmcoRmpmpYqAoz5SCRvtmVjPcXtWnT0+SU3HYpkC0tDcqWpg5Dp32a2nqnTlr4zaYBsNTKD7U0JZgB4gD/ABHSToVqW1VqV0o1KFJT3iOJBTtCHQGmO7odbg3c6cTcqYdEQqqgDgFAAHkJnVdupe6jM1rXVbm3LO1tPC8grbQrODlAprzvdrcy50HkB4ys3rC0VmUGNXs3ViQM4C2J3FSShtyOZhfmFHESelU3H9DgR+Mxq7qL6577ydQfEn1vfJNi4jvOutrBhv0+iwFze2izzc8RMzZ34Z64upLBqeUi4tu5g7x+ucyNlYwGiMxtlJS7aXsbLv1JsVHjNDDvu90go4dHbtFysQXCsputi7XtY2udbnnOC9Pa8dPtTfgbdQR7jJqFHM6gsQDewBynd9Yd6+o3ET6AnjJz1v8AoCb4d1nlMItG+lo4VVFlAA6Ae08z1mdipbBNt7e2/wCOsoVxYzpveJjpFa6RYV7VKg+2D/ipUz+N50WAqTmmNqx6oh8wXU/gJt7PqRSWeSO3T4ZpbEz8I80FM3hySgxG0aVNgr1EUkEgMwBsN5seGh16SV6wW9yBYEm5tYDeT0mJtinh2rOtWqUd8MUAzEDIwqgta+VzbNob2y3EyquxKFYOvytWvTJsQhC0sgTMyk2JVSpzHcxU2Ggl9KuzvI6OIV9VYNY20IOuhtp4j2zl9pYDDV2qVflCAAKzd1GKgr2QDMdbaEqnCp3td0q19g4UMp+VatcAZgb5r09wYAi9w2YHNYDTi0O0Vwb2INtDruOmh9o9s9VgRcag6gzkNnYTCUqyVhiaVx2jWVUQNenlYAA2A7jEaXsgsSAb7Ho/sanSGem+cOgGbTvgMzKxI36NbwjQ2IiJAREQEREDI21sYv8AOUtKg15ZvboDbyO48xzyYzNcMMri9xu3b7A6+I4e+dwZi7c2EKvfTu1Bx3Brbgx4HkeHhIlettOWzGjVFVbld1RRxXiQOJG8eY4zY2jju4DnUU7XDX0IO6x4+AmUatiVqDKw0NxYedvVPuO8EStUeipzE078xlJ92plq5JrGlprtFVq1KhtTGRPrH1m8uA6a9eQ8XZaDvO1+rH4mRV9ucKY8yPwUfH2SnVrsdSdeZ1PkNwmdsm/Mr1p9L9XHIg7ijxOg9m8+6ZWLxrNvPt3eSz5aQVBMLZJ9N64/tE5lnYzfPr1Vx70PwljZOxu2uzMVQHLpa7EAE6ncBcDne+62ui2xKdNqbpmBV1BuxIKtdDv43ZZSazMbWjJWJ4w0VNgTwAJ8gL/Ce4DC5KSKPoqAfG5v+M+aw+bYcSMvm5CD/NLVBs2Y/wB5WH+Gq6f9sRHx2mZ+WkiJPnErpJJ5VGkJQ0m0EjxdCfVA6Hpb8pYqC4kejxLnsSlnR/Gm3+ZD/Sw8xNbZ9SUdpUCVIUXYlMoPFg6kfgfK81MHRpUqIrV2GQqrAale/YouUDNVc3ACganQKTNMVZllmtEOg2bdhcbufDy5/h1l+tjadO3aVET77KvsuROQxlevWXPXrHZ+G4KpUYqoAL999RQ0+hTDOOLDdKeF2Rs0XKbMrYi++q+HNYt9rtK7EtOuK6cUzt2GJ2VQxJzk57rlulVspAzWuFaxIzvY/akGD9EqNNmyluzam1LsixyAPkznnc9muv6HDbV2Jhrg7PWpszGEgIXD4alUH0kYANTbTcLDUjwn6F6Odv8AJaQxQArqgWpZgwZl7ucEfWtm/ihD1dg0hTqU7NlqG73diWPFiSbkm2vOVR6OUKSscpbMy6ZiLAmgiqNdQOxpnXUkMfpGbcr4/wBT+Kn/ANRZAysV6HUalQMc+UCxTMcrEIyIzcbqrG3Wx8djC4ZaaKiCyqAAOgksQEREBERAREQEjqSSRVJCWNtfAJU9Yajcw0I6X4joZymL2EgNyzHpoPwE7HGGc9jjM7NqMKpRC6KAP1xPGQ0cI9R8tMXNrkk2VRuBY2O+xsACTY8paxBAuToBck8gN5mjsOiUpkkWZmzMOIuBlU9QuUeIMy1tra3GOlNPRWod9RB4U2PvLj8JVxXo1WUEjI/3SVb2Np/VOpp17b+ZEnWuDJ1DPnb7cpswlKQU3DAuzKdGF3Y3I8Layyz56brzVhfrY5T5Gx8puYzCIw7ygjw3dQeEw6+FKmyMVuVXXvGzMBcHeNNdSfCTpXb2niSOzFTXO9PKy3INmD6jevqgai1yBcz69HcWHoBr6mrij7cZiCJQrOUqU8uvZMthm73eZicve1slJbkg2Di1jcyscDVVnOGei6l2qfJ8RSKsjVHZ3WnWp2q07szMFYEC+8y00+PS0Ze9y6vNPmodJy7bd7MXxOHxuHHGpSdMXRHiwBZR0IvLmydtUsTTL0cQzKGykFEDqdbB14XtcG1iOoIGU0lt+2rUpcZ9VMaqL3j4DiTyA4mZ2IrADVqh81Uf0qD75FRUnSmtjrc2N9eBY6t4dJEVJyx6WFxJL3I730V3kXtdm+1bS3C54nT7w2ICdiLdtiFTLSp/RpKt6bVW1sCbWNTQkHKpCklsqtj2UslEqzEjM9r005C/7xuSDTdfS4mt6PqtNKm9nNTvu2ruSiNdj/EdN3vJ6sManTlvO+2vgtmqpNbEMKlQC5ZvUQDvWpqdwHO19L2G6aq7ep8RU/lVPymNiK/zT9R8RNOjje6ALgAAabzpwm8wyfO1NrYerSZKq1CpB30ahsQNGHd3iNlekCrSVKgrF07jfNOdVNtWFwTa2tzJO0uR1IA133Osr7IxpqUgwPrAv46m8ym0RbitrrbQ/tJT+rW/kv8AlIcVt9GWwSt6yH9i/B1J4chJaeKMsJWvL6hVB/aSn9Wt/JqflPaXpHSJAPaLfi1N1GptqSNNSNTpLDX4GZXpE/zBPG494IPuJ9saS6GIiUCIiAiIgDIaslMhqmRKYZWNMwMZN7GTDxSzKzejE2ivzbfwj2sB8ZqtiLGoOJOYey3wb2SrXTVBzq0x7HDn3KZ840FSG5aXPuv03g+JPEShfytnFXJ62YfGT06+t5hVcTbXgDqOIvvU/AybDYvh7PDh+ukjaroamJuJnV1uegH+xPjqTIqOLvod8npVADc7t58OPukiohvihYG5dmvoAFTDIoAPPPWqcPpEc5dSlTqJlqBSATYHhc37v0k/hMzdlquWmwsaiowqG1iS4p1mzH6RzVVa/MTRpVO4BNL9TCsK52cUN6FYgDclUdqo6BtHVelzIFaoi5RQo5RwpVhSXyRkFpNWtyldgP1aU5J0q1q9S9xQQdWxAb3IlzPqgrvcO+h3pTBRT0LEl2HmJ9V3kFCrY+2Ry+k6SV0AIVQAANABYDwk2BqE1HVfrC55ZURbe1W9nWVwCzgL6x57gOLH8uM2tnYJaS2XU7yTqSTqWPUzowVnfJS8+ljEU7UmvyFhzNxqZewak26+4W1Mp4qmTSc9B+ImjRWyAcwB5cZ0WZvqmc1RLbswA8ARc+cxfQitm2dh6g3hT/1HH4j3zdGFDq+a4UqU0JBAYEEgjUGx385j+hHo/wDI8IKBYubuWa5INzoFB3DLl053PGctojl20iem6wGbodfI/kZ9Aa5eI3HnPVTui/DTyO73z5rg5Qw3r8JuompYm41mZ6Qn5hvFfxlgvrccZU28f+XbxX8ZA6mIiUkIiICIiB4ZDVkxkbiQmGVi1mRiKc369OZtehM5hrWWBXp/O0hyNR/8KZB76k+9pU8uu8Eaj9cZK6/8zb6tIf11D/8AVPvHC6ykk+XOYimOF+nhy6ykXKMLAkWJI32ta5A5a7h+c1a1K+i6kHXgB948PDf0kfyZfpd4i/MKL2vp9LcN/LcJamK1kTaIe0qoYBgesY3EnsqgG8owGh4jKzHkAHBJOkhNEC+W6315i/Mg/C09ovd1Di4uCct9VR0aoDyBBC2ub5xvtpp+i1Z36V5bhYw+PRtKZW47Q2GndaqcvjZEpbt2YSZcVKCViST3s3dzA3Fj2YsbHq1UBvG0k7bnM8s/JavhbNS8iqPK5qz4LEzLaz2tUvI6bDj7ALkk7gBxJ5T6pUS5svt4f/o9B52m1s/ZYp6gG/Fm1Y89T8JtjwzfufCs2082Ts0qC9TQtw5Dgs2MPQLdBPmhRzGaSiwnd4jUMVfaFMCg/wB34iSoO6Pur+AMj2n+wqfdMpPWO4hgRobAEaaaa9Jz5b2r/WNr1rE+ZbTVRly8JDQGn65WmWMR0f2f7wcT0f2f7zlnJkmd8JX4x4236Z4TxuIP65GYC4kjg/s/3lr5SXU6MCATy0uAfxBmn7be6yjhH2tilaUdun5gjqs+BXJF7Ob9Pw1keNBekws2gzEkAABQTz8JauS0z3VFqxHt2UREuoREQEREBPkifUQK9RJUq0ZfqMALk2A4yjVDv6vcX6xHfP3VOijqwJ+zxka2ttzNWoBiK28m9NAALnu01Y6cBeodTYdZHXpO+8WH1Qf8zb/JbeJnSpstVvlXebsd5Y/WZjqx6meNgekvWlY7lE2ly42cbAcBuAAAHgJ6dnDjb8Z0bbOJkTbJm3NVzr4Jf1aQtggLEXBF7EEgi+/ceNhpu0HITon2RPgbKHEEyeUDlMVQqE3uSbAX33AvYEHgLtut6x5mRrSqH93fqCVHvFvfOubCW9VB7Ln3yB9nsx715S1KW8wmJmHO09nseXgLtbxOkuUdiL+8Yt9kaDztqfMzZXAESRcBziMdI8QcpU6Vl0poB5fGWKeGJ9Yy5TwtuEnXDy02Qipiw0kqJeTphpOlCUmyUIw4IIIBBBBBFwQRYgjiLT6p7JT7f86t/rltaclAmcyKg2TT+3/Oq/657/win9v+dV/1y5EbkU/+EU/7z+dV/wBc+X2OhFr1B4Vqvs1aXojYpDZFMf8Aqfzq3+uenZFM2uGNiDZqlRhcG4upYg6gHXlLkRsIiJAREQEREBERA+TTF7ny6eE9tPYgeZYyT2IHz2c8NKfcQIjRnz2Ak88jYg+Tz5OGlmJOxUOFj5LLURsVhh59ijJp7GxGKc+ws9nsgeWnsRAREQEREBERAREQP//Z"/>
          <p:cNvSpPr>
            <a:spLocks noChangeAspect="1" noChangeArrowheads="1"/>
          </p:cNvSpPr>
          <p:nvPr/>
        </p:nvSpPr>
        <p:spPr bwMode="auto">
          <a:xfrm>
            <a:off x="155575" y="-922338"/>
            <a:ext cx="2371725" cy="19240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20" name="AutoShape 16" descr="data:image/jpeg;base64,/9j/4AAQSkZJRgABAQAAAQABAAD/2wCEAAkGBhQSEBQUEhMWFRUWGRkVFRgVGBUWFxwVGBoWFRQYGBcYHCcfGBokGRUWHy8iIycpLCwtGB8yNTAqNSYrLCkBCQoKDgwOGg8PGjEiHyQ2NTI0MDAyNCw1LzE0LSosLCwsLywsLCksNCwtLywvLCwsNDQsKTQpLC8sLCwtNSwsMf/AABEIAMIBAwMBIgACEQEDEQH/xAAcAAACAgMBAQAAAAAAAAAAAAAABQQGAwcIAgH/xABNEAACAQIDBAQKBQgIBQUBAAABAgMAEQQSIQUGEzEiQVFhBxQjMnFzgZGSsxU0UlOxJDM1QkRicqEWQ4KiwcPR8HSDk7LCVGPS4fEl/8QAGgEBAAIDAQAAAAAAAAAAAAAAAAEDAgQFBv/EADURAAIBAgMECQQCAgIDAAAAAAABAgMRBCExBRIzURMUFTJBUnGBkWFiobEiQtHw4fFDksH/2gAMAwEAAhEDEQA/ANb0UU33a2bBiJlimkkRnZEjyIrC7Eg5iWFh5vK/M16+vWjQpupO9lyV/wAI4cYuTshRRVrG6UUrYlcPLIzYdSTxFjjBcOUbpF7BAATmJHKljbp4gStEUAKIJGYvGIxGfNcyFsuU301rUp7Uws7rfSazaf8AF2sneztzXyWOhNeAnop1h9zcU8kkaxdKPLnuyAAPco2YtYqQCbi4rG+62IETS5VyqC5AkjL8MNkL5A2bJmBGa1uvlVvX8Le3Sxvl4rx08fHw5mPRT5MU0U2xG62ISHjMgChVcjMhcI5sjNGDmVSeRIr3iN0cSmXNGLs6R2Dxllke2RZAGvGTcedaix+Ff/kjy1Wq1/a+UOinyYmoqww7i4kyRqyqgeUQk542yORms4Vrg5QSAdToBqRfzLuXPxpY4wrCN+GGMkShmN+GoJexdhrkBuORtVfamDvbpY6X1Wl7a6ak9DU5MQUU5g3RxLJnEYHngKzojsYriXIjMGbKQQbDqr2N1pHWExA9OJpnMhiRFRWylsxfReXnWPdWb2hhU+JHlqstXny0fwFRnyEdFStpbNeCQxyABgA2hDAgi6kMpIII6xVj3h3SgwxZM+JZ1yANwVEJL5SPKZuxrenSoq7QoU5Qje+/mrZ3StndZeKCpSd3yKlRVgn3NmM0yRISsTiO8rRIxdgCqDp5Wc35KT1dtQp92sQl80drTeLech8sQGCaN2Ea8u+pp7QwtS27Ujd2drq+dmsvdEOlNeAsopyu5+KKytwwFiLrIS8YCtGAXW+bU2Itbn1V8xG6WJQKWi85kTKGRnV5PzaugN0LXFswFStoYVuyqx/9l/kdFPkxPRTfGbq4iJkVlUl34K5JI3HFuAUYqxCtcjQ2qPhNiySYpcNYCQycI3NwGBIa5F7gWJ07KzjjKEoOcZppJu6d8lq/Yjo5J2sQKKtEu7uGkE64WeV5YFeQ8REVJFjPlDGVYkEDUBudKju3iMzLw9UiGIbpJpEbWa+a36w0591U0to4epe8t1rwl/F+GdnbLNZ+2pk6M14X9BZRVl2nuJPFLw1KMBGJXcvEiKLDNmJfoi7WBNs3MacorbsukeJ4iuJIOELLw2XyrWFzmuQRa2UNfrtUQ2nhKkVKFRO9vHm0llrq18h0ZrVCSirLNuTLHhp5Zei8bRKqKyOS0jWKtlJKsAVNv3hS3am7c+HUNKgC5shKuj5XtmyPkJytbWxrKltHC1pbsKibvbXV2Ty55NaCVGcVdoWUU0wO7M80XEjUFbOQC6B2EYvJkQnM+W+thWXD7n4l41kWMFWQyp04wzoPOKJmzNbrAF9R2is547DQbUqkVZ21WvL8P4ZCpTeiYmoqybD3KlmAd+hG0byqcyFyqA2bhk5shOma1tR2il2yNkCaLEuWK8CLigAA3OYLY9nOsO0cPeSUr7tk7Z2be6ll9fjxJ6GeWWosop1itz8VHG7vGAEVXYZ4ywRuT5AxOXqvbqPYaS1sUcRSrpulJSS5O/6MJQlHvKwUUUVcYhU7YWOWHFQyuCVjkR2C2vZWBNrka6VBorCrTVWEoS0at8kxdndD+Hb8Y+kNG/KQRHoNLymTpa6adl9aYz73QSK0TrKIpMNh4WZQmdZMOSwKqWsyEnrINU+iudPZOHm953vk9dGlFJ+27EuVeay/3x/yW7H74RPDiYlRwrxYbDw3yk5IGLEyEHQkE8r9nfWWHe7DrgmgVHQvhjCwVIshm65S9w7FtOfm62BqmUAVU9i4XdUbO11LXxSST/C/1slYid7ln2xvBhp7z8OXxkrEtiVEKtHYFwQczAhV6JAtrrTLaG/UTyK68YZpoZZY8mHCARsrkB1GeU3GhYra+tUfLRlo9jYVqKd3u6Xd7LLJX0tZWtnlrmyenqZ/Ut0e+EStKwRznxyYxRZR5NWLZSb6Nr3jvqRh98sOpmTyyxviPGkcR4dpMzDpoVkJVe5wbi3sqk5aMtYy2JhJXvfO3jytb9flkqvURd9n78whGEwnlBeV2ikXDyxvnJK9IqpiNzrlBBNyAL2qPgN8I08WsZozFA8LNHwzZmfOOg9xKnLRrVUMtGWoew8H/LLX65aNae71+i0SQ6xVG+9O1YsRMHhjyDIqscqIXcXzSMidFSbjQX5VN3n3ubE4lmSSYYcmMiJmIXoBL9AMV85Sf51W8tGWtyOz8PHo8r7iaV89bfnJW5eBW6k3f6myMLjkx7TWSQxjFpiUytCrjoKhEiu4slh5y5ra6aawtpbz4bizpJxGC43xqNocjK2VQmUliLDo3zC/OqJl7qMtcyGwaMZ333upWSWVtLu93e9uS1Zc8RO2mZZ9vb0xzROiBwWxj4oZgtsjLlUGzHpX6uXfU3bG/Ect2TjqZHieSNRh41HDIY2mVDI7ZhdSbZe/lVLy0Za2lsbCJQVu7e2fOz/aX1y1MOnqZ/Ut28W8+HxKorLK54oZ5XjgSVYeRjUx6SHW92tqBpSLZ+0xhsWs0IJWOTMgewYpcgBraAlTY25E0uy0Za2MPs6hQpOjHutNWbyz19PYxlUnKW89S1HbODg8YkwwnMk6PGqyKgSJZPP1ViXIGg09NSZd7cMyStlmEsuD8UItHwwQoAYHNmIJA6hbXnfSmZaMta72Ph5O8pSb5t52ysvTJf8A3VmXT1FovwXUb5Q+M8dTiI2eFInyiFgrIFUdBzaVDY88pHV3Y8RvlAPGeDEUMhwpToooZ8PJxHeRVNkLaaLflVOy0ZaxWxMImnnlZa+EWmk+drLX9tsnp6hdMRvhhlGIeFJuJPNDiCJBHkDRSCUpdWuRfNrbrAsLXMTenemPERssRmHEl4rK6YdEXQ6AxrnkYEnpMRpzBOtVbLRlrKjsbC0pxqK7a5u/hFL4UVbxIlXqSVi57tb34fDwIhSRXAlWUxpCeJnvkdnYh+iNMosOu+lqwbP3tiSTBsVciDDvA9gty7BwCvS1XpDnY91VK1FJbFwspTm73ne+fNST/Enbll4IjrE0kuX/AAXPZ+9uGHBkkWbjRYU4SyBDGQFZUe5YNfWxFuu99LFFsXaqQw4tGDEzQ8JLWsGzA9K50GnVelNFXQ2XQgpRV7St4+WTkkvdmLrydmW7Hb2xPJi2CvafDJAlwtw6hAS3S0Xonlc91VGiir8JgqWFju0/p+Eor8IxnUlPUKKKK3CsK+MwAudK+1J2Z9Yg9dD81KwqS3IOXJGUFvSSIfHXtFHHXtFddWotXD7Vn5Ub/U48zkXjr2ivqYoDk1vQbV1zai1HtSbycUSsKk7ps5J+kD94fiNH0gfvD8Rrra1VXanhDw8ZIj8qQSuYMqx5hzXOTdiLi+UMB1kVh2h9iLujn55fJzn9IH7w/EaPpA/eH4jW+z4UlQ+Vw0gW9gUYPe3MqCFDD0Grbs/bcE8XFjlVk5E3tY9YYHVT3GnaH2IdHPzy+Tlf6QP3h+I0fSB+8PxGuqF25hybDERE8rcVL/8AdUxJFIuCCO43/CnaH2IdHPzy+Tkv6QP3h+I0fSB+8PxGutvf/OvgYXtfX007Q+xDo5+eXyclfSB+8PxGvS4xjycn2mutLVzV4RP0tjfWj5UVbOFxKrVNxwRTW6SnG6m/kReMv9pvea8NjyNDIfiNea214Af270wfhNW3i5RoU99RTKaNSpUlZzfyam+kT94fiNH0ifvD8Rrra1Fq5XaH2I3Ojn55fJyT9In7w/EaPpE/eH4jXW1qLU7Q+xDo5+eXyck/SJ+8PxGj6QP3h+I11talG3NsGOGUxEF0yi5BZFZnVbGxFyA18t+y9r07Q+xDo5+eXycwfSJ+8PxGj6RP3h+I10HNv9wejKvEYNIhMdlB4ZZQwDMdGKgamy3OptXvD79txJFeDRXKLaRbAxrEZwxOhCmQsG0uOoGnaH2IdHPzy+TnZ8WDze/pN6+cdftCuiV8Id1BXDsTcoRxEW0gcoV11y2F81u616sux9oceFZCpQksCpIYgqxXmNDyvWa2pNKyiiqWFUndybOUOOv2hRx1+0K67tRap7Vn5UY9TjzOROOv2hX1ZQdARXXVq1F4fv2H0z/hDVtHaU6lRQcVmYzwsYxbualooortGgFSNm/WIPXQ/NSo9SNm/WIPXQ/NSqa/Cl6P9FlLvr1OsKjbRxohjLlS1rCwsNWIUXJ0AudSdALmpNId7seRBJFGAZHja99QqEZcxA5ksQqjrJ7ASPIHaJUuOnAJ4MaAC+aSayjvNkJ/3zpW+2VJscZI57MJAXX3rHKf71MVgE+IcSdJICqqhF1MhVZDIRyNg6hewhjztZvQGuN4tvyNh3SJsZ07IeNAkZKscrWGRZCOrRevnSSDdqaQ3GGmygWAaMBTa2W6yldAt+YN2Y9Q6W4qKA09teKeEpx4yisALSgBM4vqsiOVXmDYsDpp12+YGHh4iKVBHmLIl5dbl3CMpJ88a3BHYpBHSB3CRUH6Bw9yfF4bnn5OP/SgMCYKXL0nwxHdA2X+c1LZdjBzqmz5TzsYsht6cz++1N/6O4a9/F4b+rT/AEr7Ju9hmBDYeEgixBjj1HYdKASJszDAXfAQldQXgCTqCOdxlD+5TUufCwRRJiMMsaKjKc0SqqtEzBZQcvnCxv8AxKOyneGwyxoqIoVFAVVUWAA0AAqs4uPiQ43J+aleNY7cmkJRJCvcXsL9ZDGgLXXNPhE/S2N9aPlRV0tXNPhE/S2N9aPlRV0dm8f2NbFcMrtbZ8AbAePX01g/CatTVsHwXQB8NjlZQ4MmEupAIIDSHkefK/srpbT4PuamE75vPxhftD3ijxhftD3itTbSwWGjVWOHiVbpmbImik2PId/P0UjbacNi3icAVQASwsM5DE36HIEFb9pFecOob18YX7S+8UeML9pfeK1/hNnQphJikMCsuU5jFE9gcwJAIt1DQ0kgxYkjNxh1dAGs0EWUuMpAPDQEKSwIvppr1igNlnH8Y2jcLH1yAi7dREfYP3/d2iRwYeHwyIylrZTlKkc9QeeuutJYsNhyMKTg4RxxrmijuDkzgWA5mx91Nf6O4b/00H/Sj/8AjQHzEbIw0qhGjiIylFsqXCkZSFsLroBy7BUmLZkSgBYowBoAEUACwWwAGmiqPQB2Uo2rseCMwNHDEjcePpKiKdSQdQL1YKAUx7r4dZhKsShguRQAAgUm5strA3/3emkcYUWAAHYBYdpr1RQBRRRQBWovD9+w+mf8Ia27WovD9+w+mf8ACGtnC8aHqVVu4zUlFFFesOMFSNm/WIPXQ/NSo9SNm/WIPXQ/NSqa/Cl6P9FlLvr1OsKqMOyZ/HQJZcyvI+IcApbJEwGGQ+SDixaM2zkXR+2rdS/G4J+IJYmUOFyFXBKstwwFwbqQb668zcHS3kDtHgrkxoPVLEQf4omBX2lZW+EUwlkyqSeQBPu1pNO8pxGGMkap03W6yFx0opDyKL9inUkYYEHkQQfQdDQHnDsSilhYkAkdhtqPfWSgCoeJJ40Q6umT6QAB/JmoCZUbM3Gtfo5L2/ezf6EVJrC+GBkV+tQy+xspI96qfZQGaoeP2hwyqqpeR75EBAvbViSdFUXFz3gakgGZSOTESHFyMkfEEaLF5wUh28q1swsQQYr63FhoaA+bRZyAMTIqIxtwoQ7vJ15M1szC3MKgNuZtes0cTTNHeMxQxkMFbKGdl0j6Kk5EXztdSQugA1kYDAMGMspDSsMunmonPIl9bX1JOrHsAAE+gCuafCJ+lsb60fKirpauafCJ+lsb60fKiro7N4/sa2K4ZXavPg924uDwmOxDglIpsCXA55DI6sR3gMT7Ko1bB8F2zkngxsMovHJLhEcdzcYe/W4PUQK6W0+D7mphO+X/AGrhwr5o2Yo6h4yCCCpB5Env9xFJ2KsQHDMNBlKobnmLC/O4v/Oou4+KlSHEbKmBbFYFzwbfrwNcoxJ81ADz6gyAAnQz8LhiLFiM1tTl9thc6D8ba15w6hmSPPDPmzEhFZRplHSAPI6tZjr1X07Sj2Dsx42bKJQXjBUxMquypIvLMSChUDo6XvoBcXs2zlBMoZrgxNfS3IqefspSY1EeGYlWHAIfimRkAXgh8wU5lsySAW7B1CgHGCbLHgLKMhlgyEdV8PlKkfaIs3Zq2vbeRVD2NPfC4PMCBG2H1IGrANDcHmR0dCeznrpfKAVbfP5j/iIvxNNL0m3lkt4v1tx4yqgi7WvcC/pqPtnZU08kFmMeVZC5RnsHzQFAtmW7WWQAsCNW01tQFioqj4PF7SQWaMkdFFGVCVN11LG114QJJuTmJHYA63dmxXEkGJzFQseQsqLd7NxLZQNPNPXa5F9CAA+orxBMHVWU3VgGB7QRcH3V7JoArUXh+/YfTP8AhDW2oZg6hlIKsAwI5EEXBHsrUvh+/YfTP+ENbOF40PUqrdxmpKKKK9YcYKkbN+sQeuh+alR6kbN+sQeuh+alU1+FL0f6LKXfXqdYUUUV5A7Qq2+bCBvszxe5zwv8ymopft+EthpLC7KOIoHMtGRIg+JRU2KUMoZTcEAg9x1FAe6wSYcmRGvooYW72y2PsAb31nrzxBe1xe17dduRNuzUe+gPVeJZlUXYhR2kgD+de6iY09KL1n/hIaA9HaMX3qfGv+tL91cQssDTL/Wyyve97gSNGh9GSNK9b0bSMOGlKhuIUZYyEdxxG6Ed8oNuky86W7v7bjhwMXQmIW4AWGXlna2pUKBbtNAWYzDMFuMxBYDrsCATbsuw99EMyuLqQRqLjUaEg/zBFay3w384csxidonURRIScOebOZGZWZmEdmQ5lF+h1jnaty9rjEJeJlaCJEiUqwYPIL8R7kBrWyjpAXObnzoCzVzT4RP0tjfWj5UVdLVzT4RP0tjfWj5UVdHZvH9jWxXDK7WxfBMSIcaQbeUwmvtlrXVbB8FrWgxnrcJ+MtdLafB9zUwnfLHvvN4ricBtiPQKRhcYB1xPpmNuw39uSn+1cLknJDNlYFhZriza6a8udRdo4HxrZ2NwpOYvCXQW/XUZl0uf1lX3VD3M2l41sbCTlunGpw7nrvHdVJ/shT/arzh1BlhXOcrcm6SCxIP6jH8RVR2TFw8c5HELkTLeMjNbIpUr1Xtca8rm1r62/ZQ8slm0OYEW6mBHb3iqTAb42z5SrGSNgwOUqYjbOV1sD1gg/wAqAumUHAo7ZiY5Vy62ZfyjJlkQfw31vYnS1qt+KxpByRjNIRe3Uo+056h/M9XWRSMPiQ2DyxKGAZ8zLmZQplMiZSR0h0g1+rIoPOxveEwixrZes3JOpY9bMes0Ap2pg8nBYnM7TxZmPM2JsAP1VF9B+Juae0p3hb6v34iL/wAqbUAVB25MVw0pXzipVP436Cf3mFTqX7Wa7QJe2eVfdGGm09sY99ATYIQiqo5KAo9AFh+FYNqYjhwSv9lGPtCkge+skOMRyQjqxHMKwJHpsaXYzEiZoo11VndnP7uHaxHtl4Y7xegGOEgyRon2VC+4Af4Vqjw/fsPpn/CGtu1p3w84gMcIBzR51b05IH9ujCtnC8aHqVVu4zVNFFFesOMFSNm/WIPXQ/NSo9SNm/WIPXQ/NSqa/Cl6P9FlLvr1OsKKKK8gdo+EUt3dNoeEdDCzQ2/dQ2jPtjMZ9tM6U7NxCnFYpUcNbhZwCDlkysrA25HKsZt6KAbVCa/jQ7OE3vzr11NqIx/KAP8A22/7loCXUTaGGZshQqGR8/SvY9FlI0/iv7Kl0UBVd4MTOZ8HBaPysjEkZ7ARxOy37emU91M91YsuFReeVpFv/DLIL/yqFtBs20ITbRHRAe94sU7j3CI002ELQ/8AMm+bJQGDbm7iYgE5ij2AzCxvlYSJmBGoDgHQg8xfU172Bs1oUcMEXM5cKhZlW4XN0mAJu+ZtRpmtramlFAFc0+ET9LY31o+VFXS1c0+ET9LY31o+VFXR2bx/Y1sVwyu1fvBmPybG+twZ07jKaoNbC8Fn1fHeswv+dXS2nwfc1MJ3y97CxtsQmpsTlN++47O0iq94MI+Gu2MCf6jEO6ehsyi3/RX4qcLNZujoQQefYR3dtLsAow+9kg/Ux+FzgdWYBSfT+Yf4q84dQbbKk/KI9bWZf+5R2f7vS5cGrNdVF+NbipbikHhRWTTqLq2p1vpzDU8wEGWcCwuHA5nqZRy9lVfbW1XTFvAvm+Mxswy9ZYDR7iylUFxa91FjpQDvADLgMVFlZX8oylwqyExpAwJVeRu392/XV6wUuaJG7VU+8A1r/Y0IbCYu6x3XPlyO0oBEEBCrJzKX4l1J6zz1q/7OS0UYHIIo9wAoCDvAtzhv+IjPuDmm1K9u88P69PwemZNAfaX4lAcVDf8AVjmYem8K/gxqas6nkwPoINVTGb1omMuY5GVI2TMqgglnRhY5uRVQfQQaAcbbwXQaVWytGpYXAIGUE6Hmt+RsbHrB5HFsjDFJIozqYsOMx7XkYZj7WiY0r2rvismHmWOGcsUyaIDYydBb2brJqdsiHxkyTtmVHbya3s1o/JoTY6WZXYAHm9+oUBYTWkfC+2aDZ8liDK2JlN+dpOEyg+hSo9lbS2niZEgmS+diVhiIsHzSgAX6rrmzX00Fa58OyBU2eAMoHGAGmgCwgDTsrZwvGh6lVbuM1TRRRXrDjBUjZv1iD10PzUqPUjZn1iD10PzUqmvwpej/AEWUu+vU6wopbNNiszZYoMtzlLTSXI6rgQ6G3YTXwyYv7vDn/mSj+fDP4V5A7R4lZp5XjDlIo7K5Q5XaRlD5Aw1RQrKSRqS3MWN6nhMNLB5dcyo7yMkoLSXjaSRoxiFN8y6qwkJ0DkXS12Z7Rx02EixkkyIiy55FkSQuqPwY4owwKKQC0Z6XIEqOu4teGgCIqKLKoCqB1ACwHuFAV7D72tkDPEGWwOeF1I1AbzXItoepm1BF9KkLt+HilmEytbh5TDMRcM17MikE5tND1VMxW7uHkuWiW51JW6MT3shBPM++o8u6sR1Dzqbg3E0p1BzA9Jj160B4beyPTLHK1+sqIx16nisumh6qg4/eeYKdIoCb5eIxkY8rWRQOs2vc2sdNKnxboxAi7zNbkDK4Hbrkyk6m+t6ZYTZsUX5uNUvzKqAT6TzPtoCp7PweKOJLBS0XE4wlnJjZisbQheCqXQZWBuQvmctbl3s/C4tFyk4cDMzXAkY9N2fldeWa3PqpvPLlUserXTnXugFYwuLv9Yit3Ydvx41fbYpBfNFN3ZWha3cczgn0gekUzrBNjUVgjOoZrlVJAJA5kDsFxr30AYPFiVAwBF7gg6EMpKspt1hgR7K5w8In6WxvrR8qKugd3GBidlIKvLK621urSMQfb53trn7wifpbG+tHyoq6OzeP7GtiuGV2tg+C/wCrY7+PC9dvvuutfVsLwWn8nx38eG/zq6W0+D7mphO+Wtr/AGgNetmJqDvseFi9h40EWWbxaRu57KPZbi++mDSAE3I9jWHV30u8JqZthNIDrh8RHKpvfXMFGv8Aza84dQuGKhYY6ykC5DC9zY9E6qOYvfrrX+9ayRY+8ksZYsjNlVwmbOVU5Lk6mQjmeXdetsYWMTGHEA6NGGA/jAZT7ia1p4RYiuMkYcyoHInLqj5jbkP1bn7QoCfs3DYq2IdJLtqWiMBiLHLwywjDBbi69etgdTVp2Oca+HidZcPZkUi8cl7EDn06U7tTWmxCtcKMjAmYSkBziQzBx1ZU8xr2I9FWfddMuDhX7K5fhJX/AAoBPtuHG+QvLh78ZLeTk52e1+nyqJt/Dko/jMc7y5Og65nhAvqMsdgvfnXs1qx7d54f16fg9NKAQY2PCXTSIDOb5AAbZX5lNct7Xvp21X9rssc8qqDYMltb/wBXGe8mr/VS2zuhEZY5C8oBkCMFKhQrKUjFsvINwwL3sLUAv2eS0c8gZlWM4eQgWNxE5lOtr/qmmuC2ocPGkTkI0caoySq6g5AFLxSqpDK1r2sTqL5TcV8xe5EYilyyzXZGB6S69FrA9HXmffXzD7Fi4MbvipkzqrayqNSoJtddedATdjpx38Y6XDDPwgwsxa5jaRl5qQq5FU6gXvq1hr7w/fsPpn/CGrvsDY63myTSEJM2UqyMOmqTfZIOspqkeHwW8R69Z/whrZwvGh6lVbuM1LRRRXrDjBUjZv1iD10PzUqPUjZv1iD10PzUqmvwpej/AEWUu+vU6wry63BFyL9Y0Psr1RXkDtC3aWyTLFJHnJWRWRlkAZbMCp5WYc+2s2x8SZMPE7ecUXMOx7WcexgR7KyGF7fnLehR/jeoCYCaFnaEq6MS5ifoWY3LFHF7ZjqVItck3FzQDeilp24F8+KdT2CKST3NEGU++9fTttQLmOYL28GQ/wB0AuPatAMaKWHeXDa3nQEdTHK3wnWvv02G/NRSyehCi/HLlUj0E0BOngDix5XB9xBt6NKwbS2tFh0zzSLGvax59wHNj3Cl7y4xzYxrCnbGySynu6YVE9z+ysuDjhiOYq6uR0pJgxb0GU3AHcDbuoDBh9rHFNlilSJeejRvOQOZCXIiF+s5j3KamR7u4cG5hR2PN5AJHPpd7sffTAWOvur7QEBtgYc/1EX/AE0H8wK5z38w6ptTGKgsolAAHV5OKum65p8In6WxvrR8qKujs3j+xrYrhldrYPgu+r46328N/nVr6tg+C8fk+O/jwv8AnV0tp8H3NTCd8tkt7/8A2B/jX3eKDibF2ijDzYuIOvzAHHyxUYqCbjKRoebcmsVPtGtO8LhDJg8dGeTwMvvjkXt7684dQaeDfGGXZOCY8+Cin+wMn/jS/eiJGmnU2zcEsdFJ4YUhyMynUZ11FrX51j8Cs+bYeF/d4i+6WT/C1JvCoj+MxmOwJja5JYWtqORGYHJqp52tQDHYEbeMTeaFKRh2EfDIdJJSrBSMr2zavcAjU3q07qT58HEdeRHS56EjXU6+2q7u9ODMhbMM0YcFmWQFSIgQFBvGvlrZTqDbmKsO6wtARYDLLMtgCALSPoL9VAZNu88P69PwemlK9u88P69PwemlAFR9oYMSxMhJGYaEcweasO8EAj0VIooBHLtWQxNG0UnHIKWVGMZYi2cSWyiPW+pBA0tfQyN3U8ggaxkiHAZgALmI5Ce4NlDW/eFNLUpllGHxBZjlimt0j5qzKAoueQzoFA6rpbmwoD6qcLFi1gk6kkcvKx21HVdkY39WK1v4fv2H0z/hDWyMXIHxUCqQTHnlaxvZSpjW9uVy+nblPZWt/D9+w+mf8Ia2cLxoepVW7jNSUUUV6w4wVI2b9Yg9dD81Kj18ZQRYi476wqR34OPNGUHuyTOt84oziuRPFU+wvwj/AEqZPu66BiYLqoUsypmQBlV1u4Fho68z11w3syS1kjodbT8Dq/OKM4rk5tguCwOHYFVzsDEwIT7RGXRe86VmG68nD4hw5VNek0ZANkaTS416KNryqOzWv7onrX0Z1XnFGcVygd3ZMwTxZ8xBYLwWzFRoSFy3IHbXvBbsPKrMkAIVihOUaMEeTLy55Y207bDmRUPZzSvvodZ+1nVmcUZxXJj7EZc98ORw7CS8RGQnkHuvRv32r59DnJxOAcnLPwzkvci2a1r3BHPqrLsyXnRHWlyOtM4oziuTm2EwLA4dgUGZwYiCq9TMMvRHeayruy/CMphASxYFlC3UFBmUEdIXkXUd/ZUdmvzonrS5M6sDAcrUZxXJOI2Xw2yyQ5G0NnTKbHkbEXrF4qn2F+Ef6Vktlzf9kY9bXI67ziuavCIf/wCtjfWj5UVVnxVPsL8I/wBKyIgAsAAO7StrC4GVCpvt3Kq2IU47qR9rYHgvcDD44k2HEwtz0tPzov0QT19la/rw0Kk3KgnvANbWLoOvT3E7FNGoqcrs2rNsGB1GbFqSFCC0coWy5QpZcmugYcxfOatO7e0cLhkdGnUqwIJCy3JJJYnyY1OY69daA8WX7K+4Uyl3XZYw+WNriNiqFWkAlAMV0GvSzLyvzFcl7MktZI3Fik9Ebg8Fu0YsBs5cPiJVDq8h6IkYZWOYahO81k3xx8GJZGimUECxzCVevX+rN9Gb/dq0tLu7IsedsOwUMYyTGRZxkuGFrqfKLz53rEuxmN7QMcoJbyZ0CmzE6aAHQ35GnZr86HWl5TcuxsXFDKrPNH+YEd445riUeLlc5ydMZoj0tKsOwd6sLGjq0mXyjsBllYWaxFiUuR1a9lc9psN2y5cOxzglLRMcwGhK2XpAEjlWTA7tyTMypDcoVV7qBlLusS5rjo9JgNeVj2Gj2a1/dE9av/U6Ixm8UE8mHSJ8zcZWsFkGgV7m5UACrLnFcnPsJwWBw7XVc7DhNon2yMui950rxh9il1LLDdRmu2TojKpcgsBYGw5d4p2a9d9EdaXI60zijOK5RxO7MiSPG2GOZMxYCMnoqSpcELqlwely76iwbNVyQqKSAW80cgLnkKLZraupodaXI64zivMgVgQwBBFiDqCDzBB5iuUo93HMqQ+LkSSEBFaPKTc2BAYDTnry0NE+7bpkvhz08uS0ZNywDBRpq9jqvMU7Nem+ietfazqbBYGKFcsUaRqTchFVBftsoGtar8Pp+o+mf8Ia1HLgFVirRhWBsQVAII5ggi4NfEgUahQPQAKvo7OlCcZ7yyKp4pSi42PdFFFdk0QooooAp829bXWyWyiQeeecmHhw19AOXBDe22lr0horCUIy1JUmtC1yb9XZiIALlXBDJm4imVlYnhZbeWbkoY2uXJJJhf0pNnvHcsLDp6AeKvhDpl10fMOVrW9CGisFh6a8DPpZFv2bvdG0rnEZ0VpnxHQJLZmlglCBuoDg/wBq48ywYKsHvFw+LZCS8jSKc2XKWjni6gb6T30I1XvpLRRUIK/1HSyLA29pMHDMeoThqwZb6wxYd810JIKxAgKVtcglhasWA3oaIR5UB4aBFuSVuuKXGBivpULbs1v1Ukoqehha1iOkkWb+mlgVERCixj6UeZWHF6xCAV8s2ihT+9qb/BvmQBli6Vw5LOWTODhjdUyjKv5MvRufOOtgAK1RWPV6fInpZDHbe1+OykKUVQQASrc2ZzqqILXY9V+skkk0uooq6MVFWRg3d3YUUUVJAUUVK2U6CeIygGMOucHNYrcZr5dbW7AT3HlUN2VwiLVow++5RYwI3bIsSZXlLRARqELRxZLRuyg9K5tnbQ3qTjBg+C7rwiGaRdEkz5hBFkWIhVAAmYMWKoCC1ha4PrFy4C68MwZrEFnjxHDyZ05oqBhIULW1Yixu+bKw05zjUtvQZsKLjoyAN8LFfJEhS1gzrYoY40CsEjUdF4Y3BAAGW1useo99muS0d9I2BDKGEqcVmkJZG8+SeVyBY3IswtrF21JhjBEIAuboX88Sfm7SiQFApvJqCHbTlYGwY7VxOCWI8ERPJkdVskg5yYfIcrKAHEfjHMvbrZjao3YZfweYvLzELEb2loinDylo+GxDKBpGsKsFCAjoA3BZudhYaV4w28+XESTGO/EMbWz2s0UkUo1ym4JityHnd1TsS2BbMFaJNSUYJOAIhJCY0fokmbhiYE2INwMxr6cZgi5XJEFFijZJPPJm/OW1aMXiJXsXQE3vK3Ldxj+XmI2C3waNFQx3K2ZWzDNnV55Fa7I2n5QwIFjoCGFzS/B7aMcax5bhfGOsjXEQLh+Vv1Qt++9tKaSbVi8YmIaMq2FSFTkfJxFigVggZcy6xuASB1chUx9p4KWaWR1izNLMVJWVUMZlRkL5Uc52QyWOW/PzTlNMl/R5jN/2MJ366btwCVd3lZWkzeUdw51aM2QZQAAA63JDgk0iwG0lgkzopYGPIQxt0mQByCByzXsOy3pqds7EQGGaJ2C53LR5w7BfJTLGxKqTozKL2vry52my4jBFuGqIUIN2VXVy2eLKFZrZbpxOdhrr1WWjBtKLGcs7i7+kp48MpS5imeaxY9LPIJSt7adl9ed6z4Te0xnSO65Io7M1+hHDLAbXW2YrMxvawPUQSKyb3bMWMpYQqwS8ixh0vmllEfQcBr8NUve2ljre59QYzCEAFYlKrCEYpJYyHDOJjLYEuoxHD0se4Fc15/hKN1G//Y/kna4j2pjuNKz2IvlABIJCqqoouqqOSjkoHcKiU+3kxsLxwrBkshkBCqym7FWJBYXKFs2UE3A0IFIa2KbvFZWKZ6hRRRVhiFFFFAFFFFAFFFFAFFFFAFFFFAFFFFAFFFFAFFFFAFTNjYZZMTBG2qvLGjW0OVnVTr1aE1Dr6rEEEEgjUEaEHqINRJXVkSsmWddhQ8ESgFimHEsiFiAWMuVGFiDkIDIQORyn9YWJ8DD0mTDXKQwS8NXmOYzJEzM12JyIXI6Nj0ludDVa4zfaPLLzPm87ei/VX1MS6sGVmDDkwJBFhYWI1GmlUdFLzFm+uQ7Ox4zNZhJGDhpMRkHSZJFikdVOaxK9AOL65WUH7VT8VufGZJTHKwjjaVWBQFgUMAsl5BnH5QupK+adOVVUYhg2YM2Y3u1zm10OvPW599ekxsinMHcMCSCGYG5Fibg3uRpejp1PCQ34+KHGD3eDjErmu8L5VYBrEJFjJWGU2PSOHUC+ovy6qzHdEBVBlIkdWZVMdlGTDwYpw7l7rpPl80+bc2vpX48Qym6sym4a4JBzC9jp1i517zX3xt73LsTrzJPMBTz7QAD2gAVLhUvlIjejyGO39iDDlLM7Zs988fCIMcjRHTM1wSpIP8rg0pqbtTbEmIKmUg5RlUBVUAXJNgoA5k//AIAKhVZTUlH+WpjK18gooorMxACiiigCiiigCiiigCiiigCiiigCiiigCiiigCiiigCiiigCiiigCiiigCiiigCiiigCiiigCiiigCiiigCiiigCiiigCiiigCiiigP/2Q=="/>
          <p:cNvSpPr>
            <a:spLocks noChangeAspect="1" noChangeArrowheads="1"/>
          </p:cNvSpPr>
          <p:nvPr/>
        </p:nvSpPr>
        <p:spPr bwMode="auto">
          <a:xfrm>
            <a:off x="155575"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22" name="AutoShape 18" descr="data:image/jpeg;base64,/9j/4AAQSkZJRgABAQAAAQABAAD/2wCEAAkGBhQSEBQUEhMWFRUWGRkVFRgVGBUWFxwVGBoWFRQYGBcYHCcfGBokGRUWHy8iIycpLCwtGB8yNTAqNSYrLCkBCQoKDgwOGg8PGjEiHyQ2NTI0MDAyNCw1LzE0LSosLCwsLywsLCksNCwtLywvLCwsNDQsKTQpLC8sLCwtNSwsMf/AABEIAMIBAwMBIgACEQEDEQH/xAAcAAACAgMBAQAAAAAAAAAAAAAABQQGAwcIAgH/xABNEAACAQIDBAQKBQgIBQUBAAABAgMAEQQSIQUGEzEiQVFhBxQjMnFzgZGSsxU0UlOxJDM1QkRicqEWQ4KiwcPR8HSDk7LCVGPS4fEl/8QAGgEBAAIDAQAAAAAAAAAAAAAAAAEDAgQFBv/EADURAAIBAgMECQQCAgIDAAAAAAABAgMRBCExBRIzURMUFTJBUnGBkWFiobEiQtHw4fFDksH/2gAMAwEAAhEDEQA/ANb0UU33a2bBiJlimkkRnZEjyIrC7Eg5iWFh5vK/M16+vWjQpupO9lyV/wAI4cYuTshRRVrG6UUrYlcPLIzYdSTxFjjBcOUbpF7BAATmJHKljbp4gStEUAKIJGYvGIxGfNcyFsuU301rUp7Uws7rfSazaf8AF2sneztzXyWOhNeAnop1h9zcU8kkaxdKPLnuyAAPco2YtYqQCbi4rG+62IETS5VyqC5AkjL8MNkL5A2bJmBGa1uvlVvX8Le3Sxvl4rx08fHw5mPRT5MU0U2xG62ISHjMgChVcjMhcI5sjNGDmVSeRIr3iN0cSmXNGLs6R2Dxllke2RZAGvGTcedaix+Ff/kjy1Wq1/a+UOinyYmoqww7i4kyRqyqgeUQk542yORms4Vrg5QSAdToBqRfzLuXPxpY4wrCN+GGMkShmN+GoJexdhrkBuORtVfamDvbpY6X1Wl7a6ak9DU5MQUU5g3RxLJnEYHngKzojsYriXIjMGbKQQbDqr2N1pHWExA9OJpnMhiRFRWylsxfReXnWPdWb2hhU+JHlqstXny0fwFRnyEdFStpbNeCQxyABgA2hDAgi6kMpIII6xVj3h3SgwxZM+JZ1yANwVEJL5SPKZuxrenSoq7QoU5Qje+/mrZ3StndZeKCpSd3yKlRVgn3NmM0yRISsTiO8rRIxdgCqDp5Wc35KT1dtQp92sQl80drTeLech8sQGCaN2Ea8u+pp7QwtS27Ujd2drq+dmsvdEOlNeAsopyu5+KKytwwFiLrIS8YCtGAXW+bU2Itbn1V8xG6WJQKWi85kTKGRnV5PzaugN0LXFswFStoYVuyqx/9l/kdFPkxPRTfGbq4iJkVlUl34K5JI3HFuAUYqxCtcjQ2qPhNiySYpcNYCQycI3NwGBIa5F7gWJ07KzjjKEoOcZppJu6d8lq/Yjo5J2sQKKtEu7uGkE64WeV5YFeQ8REVJFjPlDGVYkEDUBudKju3iMzLw9UiGIbpJpEbWa+a36w0591U0to4epe8t1rwl/F+GdnbLNZ+2pk6M14X9BZRVl2nuJPFLw1KMBGJXcvEiKLDNmJfoi7WBNs3MacorbsukeJ4iuJIOELLw2XyrWFzmuQRa2UNfrtUQ2nhKkVKFRO9vHm0llrq18h0ZrVCSirLNuTLHhp5Zei8bRKqKyOS0jWKtlJKsAVNv3hS3am7c+HUNKgC5shKuj5XtmyPkJytbWxrKltHC1pbsKibvbXV2Ty55NaCVGcVdoWUU0wO7M80XEjUFbOQC6B2EYvJkQnM+W+thWXD7n4l41kWMFWQyp04wzoPOKJmzNbrAF9R2is547DQbUqkVZ21WvL8P4ZCpTeiYmoqybD3KlmAd+hG0byqcyFyqA2bhk5shOma1tR2il2yNkCaLEuWK8CLigAA3OYLY9nOsO0cPeSUr7tk7Z2be6ll9fjxJ6GeWWosop1itz8VHG7vGAEVXYZ4ywRuT5AxOXqvbqPYaS1sUcRSrpulJSS5O/6MJQlHvKwUUUVcYhU7YWOWHFQyuCVjkR2C2vZWBNrka6VBorCrTVWEoS0at8kxdndD+Hb8Y+kNG/KQRHoNLymTpa6adl9aYz73QSK0TrKIpMNh4WZQmdZMOSwKqWsyEnrINU+iudPZOHm953vk9dGlFJ+27EuVeay/3x/yW7H74RPDiYlRwrxYbDw3yk5IGLEyEHQkE8r9nfWWHe7DrgmgVHQvhjCwVIshm65S9w7FtOfm62BqmUAVU9i4XdUbO11LXxSST/C/1slYid7ln2xvBhp7z8OXxkrEtiVEKtHYFwQczAhV6JAtrrTLaG/UTyK68YZpoZZY8mHCARsrkB1GeU3GhYra+tUfLRlo9jYVqKd3u6Xd7LLJX0tZWtnlrmyenqZ/Ut0e+EStKwRznxyYxRZR5NWLZSb6Nr3jvqRh98sOpmTyyxviPGkcR4dpMzDpoVkJVe5wbi3sqk5aMtYy2JhJXvfO3jytb9flkqvURd9n78whGEwnlBeV2ikXDyxvnJK9IqpiNzrlBBNyAL2qPgN8I08WsZozFA8LNHwzZmfOOg9xKnLRrVUMtGWoew8H/LLX65aNae71+i0SQ6xVG+9O1YsRMHhjyDIqscqIXcXzSMidFSbjQX5VN3n3ubE4lmSSYYcmMiJmIXoBL9AMV85Sf51W8tGWtyOz8PHo8r7iaV89bfnJW5eBW6k3f6myMLjkx7TWSQxjFpiUytCrjoKhEiu4slh5y5ra6aawtpbz4bizpJxGC43xqNocjK2VQmUliLDo3zC/OqJl7qMtcyGwaMZ333upWSWVtLu93e9uS1Zc8RO2mZZ9vb0xzROiBwWxj4oZgtsjLlUGzHpX6uXfU3bG/Ect2TjqZHieSNRh41HDIY2mVDI7ZhdSbZe/lVLy0Za2lsbCJQVu7e2fOz/aX1y1MOnqZ/Ut28W8+HxKorLK54oZ5XjgSVYeRjUx6SHW92tqBpSLZ+0xhsWs0IJWOTMgewYpcgBraAlTY25E0uy0Za2MPs6hQpOjHutNWbyz19PYxlUnKW89S1HbODg8YkwwnMk6PGqyKgSJZPP1ViXIGg09NSZd7cMyStlmEsuD8UItHwwQoAYHNmIJA6hbXnfSmZaMta72Ph5O8pSb5t52ysvTJf8A3VmXT1FovwXUb5Q+M8dTiI2eFInyiFgrIFUdBzaVDY88pHV3Y8RvlAPGeDEUMhwpToooZ8PJxHeRVNkLaaLflVOy0ZaxWxMImnnlZa+EWmk+drLX9tsnp6hdMRvhhlGIeFJuJPNDiCJBHkDRSCUpdWuRfNrbrAsLXMTenemPERssRmHEl4rK6YdEXQ6AxrnkYEnpMRpzBOtVbLRlrKjsbC0pxqK7a5u/hFL4UVbxIlXqSVi57tb34fDwIhSRXAlWUxpCeJnvkdnYh+iNMosOu+lqwbP3tiSTBsVciDDvA9gty7BwCvS1XpDnY91VK1FJbFwspTm73ne+fNST/Enbll4IjrE0kuX/AAXPZ+9uGHBkkWbjRYU4SyBDGQFZUe5YNfWxFuu99LFFsXaqQw4tGDEzQ8JLWsGzA9K50GnVelNFXQ2XQgpRV7St4+WTkkvdmLrydmW7Hb2xPJi2CvafDJAlwtw6hAS3S0Xonlc91VGiir8JgqWFju0/p+Eor8IxnUlPUKKKK3CsK+MwAudK+1J2Z9Yg9dD81KwqS3IOXJGUFvSSIfHXtFHHXtFddWotXD7Vn5Ub/U48zkXjr2ivqYoDk1vQbV1zai1HtSbycUSsKk7ps5J+kD94fiNH0gfvD8Rrra1VXanhDw8ZIj8qQSuYMqx5hzXOTdiLi+UMB1kVh2h9iLujn55fJzn9IH7w/EaPpA/eH4jW+z4UlQ+Vw0gW9gUYPe3MqCFDD0Grbs/bcE8XFjlVk5E3tY9YYHVT3GnaH2IdHPzy+Tlf6QP3h+I0fSB+8PxGuqF25hybDERE8rcVL/8AdUxJFIuCCO43/CnaH2IdHPzy+Tkv6QP3h+I0fSB+8PxGutvf/OvgYXtfX007Q+xDo5+eXyclfSB+8PxGvS4xjycn2mutLVzV4RP0tjfWj5UVbOFxKrVNxwRTW6SnG6m/kReMv9pvea8NjyNDIfiNea214Af270wfhNW3i5RoU99RTKaNSpUlZzfyam+kT94fiNH0ifvD8Rrra1Fq5XaH2I3Ojn55fJyT9In7w/EaPpE/eH4jXW1qLU7Q+xDo5+eXyck/SJ+8PxGj6QP3h+I11talG3NsGOGUxEF0yi5BZFZnVbGxFyA18t+y9r07Q+xDo5+eXycwfSJ+8PxGj6RP3h+I10HNv9wejKvEYNIhMdlB4ZZQwDMdGKgamy3OptXvD79txJFeDRXKLaRbAxrEZwxOhCmQsG0uOoGnaH2IdHPzy+TnZ8WDze/pN6+cdftCuiV8Id1BXDsTcoRxEW0gcoV11y2F81u616sux9oceFZCpQksCpIYgqxXmNDyvWa2pNKyiiqWFUndybOUOOv2hRx1+0K67tRap7Vn5UY9TjzOROOv2hX1ZQdARXXVq1F4fv2H0z/hDVtHaU6lRQcVmYzwsYxbualooortGgFSNm/WIPXQ/NSo9SNm/WIPXQ/NSqa/Cl6P9FlLvr1OsKjbRxohjLlS1rCwsNWIUXJ0AudSdALmpNId7seRBJFGAZHja99QqEZcxA5ksQqjrJ7ASPIHaJUuOnAJ4MaAC+aSayjvNkJ/3zpW+2VJscZI57MJAXX3rHKf71MVgE+IcSdJICqqhF1MhVZDIRyNg6hewhjztZvQGuN4tvyNh3SJsZ07IeNAkZKscrWGRZCOrRevnSSDdqaQ3GGmygWAaMBTa2W6yldAt+YN2Y9Q6W4qKA09teKeEpx4yisALSgBM4vqsiOVXmDYsDpp12+YGHh4iKVBHmLIl5dbl3CMpJ88a3BHYpBHSB3CRUH6Bw9yfF4bnn5OP/SgMCYKXL0nwxHdA2X+c1LZdjBzqmz5TzsYsht6cz++1N/6O4a9/F4b+rT/AEr7Ju9hmBDYeEgixBjj1HYdKASJszDAXfAQldQXgCTqCOdxlD+5TUufCwRRJiMMsaKjKc0SqqtEzBZQcvnCxv8AxKOyneGwyxoqIoVFAVVUWAA0AAqs4uPiQ43J+aleNY7cmkJRJCvcXsL9ZDGgLXXNPhE/S2N9aPlRV0tXNPhE/S2N9aPlRV0dm8f2NbFcMrtbZ8AbAePX01g/CatTVsHwXQB8NjlZQ4MmEupAIIDSHkefK/srpbT4PuamE75vPxhftD3ijxhftD3itTbSwWGjVWOHiVbpmbImik2PId/P0UjbacNi3icAVQASwsM5DE36HIEFb9pFecOob18YX7S+8UeML9pfeK1/hNnQphJikMCsuU5jFE9gcwJAIt1DQ0kgxYkjNxh1dAGs0EWUuMpAPDQEKSwIvppr1igNlnH8Y2jcLH1yAi7dREfYP3/d2iRwYeHwyIylrZTlKkc9QeeuutJYsNhyMKTg4RxxrmijuDkzgWA5mx91Nf6O4b/00H/Sj/8AjQHzEbIw0qhGjiIylFsqXCkZSFsLroBy7BUmLZkSgBYowBoAEUACwWwAGmiqPQB2Uo2rseCMwNHDEjcePpKiKdSQdQL1YKAUx7r4dZhKsShguRQAAgUm5strA3/3emkcYUWAAHYBYdpr1RQBRRRQBWovD9+w+mf8Ia27WovD9+w+mf8ACGtnC8aHqVVu4zUlFFFesOMFSNm/WIPXQ/NSo9SNm/WIPXQ/NSqa/Cl6P9FlLvr1OsKqMOyZ/HQJZcyvI+IcApbJEwGGQ+SDixaM2zkXR+2rdS/G4J+IJYmUOFyFXBKstwwFwbqQb668zcHS3kDtHgrkxoPVLEQf4omBX2lZW+EUwlkyqSeQBPu1pNO8pxGGMkap03W6yFx0opDyKL9inUkYYEHkQQfQdDQHnDsSilhYkAkdhtqPfWSgCoeJJ40Q6umT6QAB/JmoCZUbM3Gtfo5L2/ezf6EVJrC+GBkV+tQy+xspI96qfZQGaoeP2hwyqqpeR75EBAvbViSdFUXFz3gakgGZSOTESHFyMkfEEaLF5wUh28q1swsQQYr63FhoaA+bRZyAMTIqIxtwoQ7vJ15M1szC3MKgNuZtes0cTTNHeMxQxkMFbKGdl0j6Kk5EXztdSQugA1kYDAMGMspDSsMunmonPIl9bX1JOrHsAAE+gCuafCJ+lsb60fKirpauafCJ+lsb60fKiro7N4/sa2K4ZXavPg924uDwmOxDglIpsCXA55DI6sR3gMT7Ko1bB8F2zkngxsMovHJLhEcdzcYe/W4PUQK6W0+D7mphO+X/AGrhwr5o2Yo6h4yCCCpB5Env9xFJ2KsQHDMNBlKobnmLC/O4v/Oou4+KlSHEbKmBbFYFzwbfrwNcoxJ81ADz6gyAAnQz8LhiLFiM1tTl9thc6D8ba15w6hmSPPDPmzEhFZRplHSAPI6tZjr1X07Sj2Dsx42bKJQXjBUxMquypIvLMSChUDo6XvoBcXs2zlBMoZrgxNfS3IqefspSY1EeGYlWHAIfimRkAXgh8wU5lsySAW7B1CgHGCbLHgLKMhlgyEdV8PlKkfaIs3Zq2vbeRVD2NPfC4PMCBG2H1IGrANDcHmR0dCeznrpfKAVbfP5j/iIvxNNL0m3lkt4v1tx4yqgi7WvcC/pqPtnZU08kFmMeVZC5RnsHzQFAtmW7WWQAsCNW01tQFioqj4PF7SQWaMkdFFGVCVN11LG114QJJuTmJHYA63dmxXEkGJzFQseQsqLd7NxLZQNPNPXa5F9CAA+orxBMHVWU3VgGB7QRcH3V7JoArUXh+/YfTP8AhDW2oZg6hlIKsAwI5EEXBHsrUvh+/YfTP+ENbOF40PUqrdxmpKKKK9YcYKkbN+sQeuh+alR6kbN+sQeuh+alU1+FL0f6LKXfXqdYUUUV5A7Qq2+bCBvszxe5zwv8ymopft+EthpLC7KOIoHMtGRIg+JRU2KUMoZTcEAg9x1FAe6wSYcmRGvooYW72y2PsAb31nrzxBe1xe17dduRNuzUe+gPVeJZlUXYhR2kgD+de6iY09KL1n/hIaA9HaMX3qfGv+tL91cQssDTL/Wyyve97gSNGh9GSNK9b0bSMOGlKhuIUZYyEdxxG6Ed8oNuky86W7v7bjhwMXQmIW4AWGXlna2pUKBbtNAWYzDMFuMxBYDrsCATbsuw99EMyuLqQRqLjUaEg/zBFay3w384csxidonURRIScOebOZGZWZmEdmQ5lF+h1jnaty9rjEJeJlaCJEiUqwYPIL8R7kBrWyjpAXObnzoCzVzT4RP0tjfWj5UVdLVzT4RP0tjfWj5UVdHZvH9jWxXDK7WxfBMSIcaQbeUwmvtlrXVbB8FrWgxnrcJ+MtdLafB9zUwnfLHvvN4ricBtiPQKRhcYB1xPpmNuw39uSn+1cLknJDNlYFhZriza6a8udRdo4HxrZ2NwpOYvCXQW/XUZl0uf1lX3VD3M2l41sbCTlunGpw7nrvHdVJ/shT/arzh1BlhXOcrcm6SCxIP6jH8RVR2TFw8c5HELkTLeMjNbIpUr1Xtca8rm1r62/ZQ8slm0OYEW6mBHb3iqTAb42z5SrGSNgwOUqYjbOV1sD1gg/wAqAumUHAo7ZiY5Vy62ZfyjJlkQfw31vYnS1qt+KxpByRjNIRe3Uo+056h/M9XWRSMPiQ2DyxKGAZ8zLmZQplMiZSR0h0g1+rIoPOxveEwixrZes3JOpY9bMes0Ap2pg8nBYnM7TxZmPM2JsAP1VF9B+Juae0p3hb6v34iL/wAqbUAVB25MVw0pXzipVP436Cf3mFTqX7Wa7QJe2eVfdGGm09sY99ATYIQiqo5KAo9AFh+FYNqYjhwSv9lGPtCkge+skOMRyQjqxHMKwJHpsaXYzEiZoo11VndnP7uHaxHtl4Y7xegGOEgyRon2VC+4Af4Vqjw/fsPpn/CGtu1p3w84gMcIBzR51b05IH9ujCtnC8aHqVVu4zVNFFFesOMFSNm/WIPXQ/NSo9SNm/WIPXQ/NSqa/Cl6P9FlLvr1OsKKKK8gdo+EUt3dNoeEdDCzQ2/dQ2jPtjMZ9tM6U7NxCnFYpUcNbhZwCDlkysrA25HKsZt6KAbVCa/jQ7OE3vzr11NqIx/KAP8A22/7loCXUTaGGZshQqGR8/SvY9FlI0/iv7Kl0UBVd4MTOZ8HBaPysjEkZ7ARxOy37emU91M91YsuFReeVpFv/DLIL/yqFtBs20ITbRHRAe94sU7j3CI002ELQ/8AMm+bJQGDbm7iYgE5ij2AzCxvlYSJmBGoDgHQg8xfU172Bs1oUcMEXM5cKhZlW4XN0mAJu+ZtRpmtramlFAFc0+ET9LY31o+VFXS1c0+ET9LY31o+VFXR2bx/Y1sVwyu1fvBmPybG+twZ07jKaoNbC8Fn1fHeswv+dXS2nwfc1MJ3y97CxtsQmpsTlN++47O0iq94MI+Gu2MCf6jEO6ehsyi3/RX4qcLNZujoQQefYR3dtLsAow+9kg/Ux+FzgdWYBSfT+Yf4q84dQbbKk/KI9bWZf+5R2f7vS5cGrNdVF+NbipbikHhRWTTqLq2p1vpzDU8wEGWcCwuHA5nqZRy9lVfbW1XTFvAvm+Mxswy9ZYDR7iylUFxa91FjpQDvADLgMVFlZX8oylwqyExpAwJVeRu392/XV6wUuaJG7VU+8A1r/Y0IbCYu6x3XPlyO0oBEEBCrJzKX4l1J6zz1q/7OS0UYHIIo9wAoCDvAtzhv+IjPuDmm1K9u88P69PwemZNAfaX4lAcVDf8AVjmYem8K/gxqas6nkwPoINVTGb1omMuY5GVI2TMqgglnRhY5uRVQfQQaAcbbwXQaVWytGpYXAIGUE6Hmt+RsbHrB5HFsjDFJIozqYsOMx7XkYZj7WiY0r2rvismHmWOGcsUyaIDYydBb2brJqdsiHxkyTtmVHbya3s1o/JoTY6WZXYAHm9+oUBYTWkfC+2aDZ8liDK2JlN+dpOEyg+hSo9lbS2niZEgmS+diVhiIsHzSgAX6rrmzX00Fa58OyBU2eAMoHGAGmgCwgDTsrZwvGh6lVbuM1TRRRXrDjBUjZv1iD10PzUqPUjZn1iD10PzUqmvwpej/AEWUu+vU6wopbNNiszZYoMtzlLTSXI6rgQ6G3YTXwyYv7vDn/mSj+fDP4V5A7R4lZp5XjDlIo7K5Q5XaRlD5Aw1RQrKSRqS3MWN6nhMNLB5dcyo7yMkoLSXjaSRoxiFN8y6qwkJ0DkXS12Z7Rx02EixkkyIiy55FkSQuqPwY4owwKKQC0Z6XIEqOu4teGgCIqKLKoCqB1ACwHuFAV7D72tkDPEGWwOeF1I1AbzXItoepm1BF9KkLt+HilmEytbh5TDMRcM17MikE5tND1VMxW7uHkuWiW51JW6MT3shBPM++o8u6sR1Dzqbg3E0p1BzA9Jj160B4beyPTLHK1+sqIx16nisumh6qg4/eeYKdIoCb5eIxkY8rWRQOs2vc2sdNKnxboxAi7zNbkDK4Hbrkyk6m+t6ZYTZsUX5uNUvzKqAT6TzPtoCp7PweKOJLBS0XE4wlnJjZisbQheCqXQZWBuQvmctbl3s/C4tFyk4cDMzXAkY9N2fldeWa3PqpvPLlUserXTnXugFYwuLv9Yit3Ydvx41fbYpBfNFN3ZWha3cczgn0gekUzrBNjUVgjOoZrlVJAJA5kDsFxr30AYPFiVAwBF7gg6EMpKspt1hgR7K5w8In6WxvrR8qKugd3GBidlIKvLK621urSMQfb53trn7wifpbG+tHyoq6OzeP7GtiuGV2tg+C/wCrY7+PC9dvvuutfVsLwWn8nx38eG/zq6W0+D7mphO+Wtr/AGgNetmJqDvseFi9h40EWWbxaRu57KPZbi++mDSAE3I9jWHV30u8JqZthNIDrh8RHKpvfXMFGv8Aza84dQuGKhYY6ykC5DC9zY9E6qOYvfrrX+9ayRY+8ksZYsjNlVwmbOVU5Lk6mQjmeXdetsYWMTGHEA6NGGA/jAZT7ia1p4RYiuMkYcyoHInLqj5jbkP1bn7QoCfs3DYq2IdJLtqWiMBiLHLwywjDBbi69etgdTVp2Oca+HidZcPZkUi8cl7EDn06U7tTWmxCtcKMjAmYSkBziQzBx1ZU8xr2I9FWfddMuDhX7K5fhJX/AAoBPtuHG+QvLh78ZLeTk52e1+nyqJt/Dko/jMc7y5Og65nhAvqMsdgvfnXs1qx7d54f16fg9NKAQY2PCXTSIDOb5AAbZX5lNct7Xvp21X9rssc8qqDYMltb/wBXGe8mr/VS2zuhEZY5C8oBkCMFKhQrKUjFsvINwwL3sLUAv2eS0c8gZlWM4eQgWNxE5lOtr/qmmuC2ocPGkTkI0caoySq6g5AFLxSqpDK1r2sTqL5TcV8xe5EYilyyzXZGB6S69FrA9HXmffXzD7Fi4MbvipkzqrayqNSoJtddedATdjpx38Y6XDDPwgwsxa5jaRl5qQq5FU6gXvq1hr7w/fsPpn/CGrvsDY63myTSEJM2UqyMOmqTfZIOspqkeHwW8R69Z/whrZwvGh6lVbuM1LRRRXrDjBUjZv1iD10PzUqPUjZv1iD10PzUqmvwpej/AEWUu+vU6wry63BFyL9Y0Psr1RXkDtC3aWyTLFJHnJWRWRlkAZbMCp5WYc+2s2x8SZMPE7ecUXMOx7WcexgR7KyGF7fnLehR/jeoCYCaFnaEq6MS5ifoWY3LFHF7ZjqVItck3FzQDeilp24F8+KdT2CKST3NEGU++9fTttQLmOYL28GQ/wB0AuPatAMaKWHeXDa3nQEdTHK3wnWvv02G/NRSyehCi/HLlUj0E0BOngDix5XB9xBt6NKwbS2tFh0zzSLGvax59wHNj3Cl7y4xzYxrCnbGySynu6YVE9z+ysuDjhiOYq6uR0pJgxb0GU3AHcDbuoDBh9rHFNlilSJeejRvOQOZCXIiF+s5j3KamR7u4cG5hR2PN5AJHPpd7sffTAWOvur7QEBtgYc/1EX/AE0H8wK5z38w6ptTGKgsolAAHV5OKum65p8In6WxvrR8qKujs3j+xrYrhldrYPgu+r46328N/nVr6tg+C8fk+O/jwv8AnV0tp8H3NTCd8tkt7/8A2B/jX3eKDibF2ijDzYuIOvzAHHyxUYqCbjKRoebcmsVPtGtO8LhDJg8dGeTwMvvjkXt7684dQaeDfGGXZOCY8+Cin+wMn/jS/eiJGmnU2zcEsdFJ4YUhyMynUZ11FrX51j8Cs+bYeF/d4i+6WT/C1JvCoj+MxmOwJja5JYWtqORGYHJqp52tQDHYEbeMTeaFKRh2EfDIdJJSrBSMr2zavcAjU3q07qT58HEdeRHS56EjXU6+2q7u9ODMhbMM0YcFmWQFSIgQFBvGvlrZTqDbmKsO6wtARYDLLMtgCALSPoL9VAZNu88P69PwemlK9u88P69PwemlAFR9oYMSxMhJGYaEcweasO8EAj0VIooBHLtWQxNG0UnHIKWVGMZYi2cSWyiPW+pBA0tfQyN3U8ggaxkiHAZgALmI5Ce4NlDW/eFNLUpllGHxBZjlimt0j5qzKAoueQzoFA6rpbmwoD6qcLFi1gk6kkcvKx21HVdkY39WK1v4fv2H0z/hDWyMXIHxUCqQTHnlaxvZSpjW9uVy+nblPZWt/D9+w+mf8Ia2cLxoepVW7jNSUUUV6w4wVI2b9Yg9dD81Kj18ZQRYi476wqR34OPNGUHuyTOt84oziuRPFU+wvwj/AEqZPu66BiYLqoUsypmQBlV1u4Fho68z11w3syS1kjodbT8Dq/OKM4rk5tguCwOHYFVzsDEwIT7RGXRe86VmG68nD4hw5VNek0ZANkaTS416KNryqOzWv7onrX0Z1XnFGcVygd3ZMwTxZ8xBYLwWzFRoSFy3IHbXvBbsPKrMkAIVihOUaMEeTLy55Y207bDmRUPZzSvvodZ+1nVmcUZxXJj7EZc98ORw7CS8RGQnkHuvRv32r59DnJxOAcnLPwzkvci2a1r3BHPqrLsyXnRHWlyOtM4oziuTm2EwLA4dgUGZwYiCq9TMMvRHeayruy/CMphASxYFlC3UFBmUEdIXkXUd/ZUdmvzonrS5M6sDAcrUZxXJOI2Xw2yyQ5G0NnTKbHkbEXrF4qn2F+Ef6Vktlzf9kY9bXI67ziuavCIf/wCtjfWj5UVVnxVPsL8I/wBKyIgAsAAO7StrC4GVCpvt3Kq2IU47qR9rYHgvcDD44k2HEwtz0tPzov0QT19la/rw0Kk3KgnvANbWLoOvT3E7FNGoqcrs2rNsGB1GbFqSFCC0coWy5QpZcmugYcxfOatO7e0cLhkdGnUqwIJCy3JJJYnyY1OY69daA8WX7K+4Uyl3XZYw+WNriNiqFWkAlAMV0GvSzLyvzFcl7MktZI3Fik9Ebg8Fu0YsBs5cPiJVDq8h6IkYZWOYahO81k3xx8GJZGimUECxzCVevX+rN9Gb/dq0tLu7IsedsOwUMYyTGRZxkuGFrqfKLz53rEuxmN7QMcoJbyZ0CmzE6aAHQ35GnZr86HWl5TcuxsXFDKrPNH+YEd445riUeLlc5ydMZoj0tKsOwd6sLGjq0mXyjsBllYWaxFiUuR1a9lc9psN2y5cOxzglLRMcwGhK2XpAEjlWTA7tyTMypDcoVV7qBlLusS5rjo9JgNeVj2Gj2a1/dE9av/U6Ixm8UE8mHSJ8zcZWsFkGgV7m5UACrLnFcnPsJwWBw7XVc7DhNon2yMui950rxh9il1LLDdRmu2TojKpcgsBYGw5d4p2a9d9EdaXI60zijOK5RxO7MiSPG2GOZMxYCMnoqSpcELqlwely76iwbNVyQqKSAW80cgLnkKLZraupodaXI64zivMgVgQwBBFiDqCDzBB5iuUo93HMqQ+LkSSEBFaPKTc2BAYDTnry0NE+7bpkvhz08uS0ZNywDBRpq9jqvMU7Nem+ietfazqbBYGKFcsUaRqTchFVBftsoGtar8Pp+o+mf8Ia1HLgFVirRhWBsQVAII5ggi4NfEgUahQPQAKvo7OlCcZ7yyKp4pSi42PdFFFdk0QooooAp829bXWyWyiQeeecmHhw19AOXBDe22lr0horCUIy1JUmtC1yb9XZiIALlXBDJm4imVlYnhZbeWbkoY2uXJJJhf0pNnvHcsLDp6AeKvhDpl10fMOVrW9CGisFh6a8DPpZFv2bvdG0rnEZ0VpnxHQJLZmlglCBuoDg/wBq48ywYKsHvFw+LZCS8jSKc2XKWjni6gb6T30I1XvpLRRUIK/1HSyLA29pMHDMeoThqwZb6wxYd810JIKxAgKVtcglhasWA3oaIR5UB4aBFuSVuuKXGBivpULbs1v1Ukoqehha1iOkkWb+mlgVERCixj6UeZWHF6xCAV8s2ihT+9qb/BvmQBli6Vw5LOWTODhjdUyjKv5MvRufOOtgAK1RWPV6fInpZDHbe1+OykKUVQQASrc2ZzqqILXY9V+skkk0uooq6MVFWRg3d3YUUUVJAUUVK2U6CeIygGMOucHNYrcZr5dbW7AT3HlUN2VwiLVow++5RYwI3bIsSZXlLRARqELRxZLRuyg9K5tnbQ3qTjBg+C7rwiGaRdEkz5hBFkWIhVAAmYMWKoCC1ha4PrFy4C68MwZrEFnjxHDyZ05oqBhIULW1Yixu+bKw05zjUtvQZsKLjoyAN8LFfJEhS1gzrYoY40CsEjUdF4Y3BAAGW1useo99muS0d9I2BDKGEqcVmkJZG8+SeVyBY3IswtrF21JhjBEIAuboX88Sfm7SiQFApvJqCHbTlYGwY7VxOCWI8ERPJkdVskg5yYfIcrKAHEfjHMvbrZjao3YZfweYvLzELEb2loinDylo+GxDKBpGsKsFCAjoA3BZudhYaV4w28+XESTGO/EMbWz2s0UkUo1ym4JityHnd1TsS2BbMFaJNSUYJOAIhJCY0fokmbhiYE2INwMxr6cZgi5XJEFFijZJPPJm/OW1aMXiJXsXQE3vK3Ldxj+XmI2C3waNFQx3K2ZWzDNnV55Fa7I2n5QwIFjoCGFzS/B7aMcax5bhfGOsjXEQLh+Vv1Qt++9tKaSbVi8YmIaMq2FSFTkfJxFigVggZcy6xuASB1chUx9p4KWaWR1izNLMVJWVUMZlRkL5Uc52QyWOW/PzTlNMl/R5jN/2MJ366btwCVd3lZWkzeUdw51aM2QZQAAA63JDgk0iwG0lgkzopYGPIQxt0mQByCByzXsOy3pqds7EQGGaJ2C53LR5w7BfJTLGxKqTozKL2vry52my4jBFuGqIUIN2VXVy2eLKFZrZbpxOdhrr1WWjBtKLGcs7i7+kp48MpS5imeaxY9LPIJSt7adl9ed6z4Te0xnSO65Io7M1+hHDLAbXW2YrMxvawPUQSKyb3bMWMpYQqwS8ixh0vmllEfQcBr8NUve2ljre59QYzCEAFYlKrCEYpJYyHDOJjLYEuoxHD0se4Fc15/hKN1G//Y/kna4j2pjuNKz2IvlABIJCqqoouqqOSjkoHcKiU+3kxsLxwrBkshkBCqym7FWJBYXKFs2UE3A0IFIa2KbvFZWKZ6hRRRVhiFFFFAFFFFAFFFFAFFFFAFFFFAFFFFAFFFFAFFFFAFTNjYZZMTBG2qvLGjW0OVnVTr1aE1Dr6rEEEEgjUEaEHqINRJXVkSsmWddhQ8ESgFimHEsiFiAWMuVGFiDkIDIQORyn9YWJ8DD0mTDXKQwS8NXmOYzJEzM12JyIXI6Nj0ludDVa4zfaPLLzPm87ei/VX1MS6sGVmDDkwJBFhYWI1GmlUdFLzFm+uQ7Ox4zNZhJGDhpMRkHSZJFikdVOaxK9AOL65WUH7VT8VufGZJTHKwjjaVWBQFgUMAsl5BnH5QupK+adOVVUYhg2YM2Y3u1zm10OvPW599ekxsinMHcMCSCGYG5Fibg3uRpejp1PCQ34+KHGD3eDjErmu8L5VYBrEJFjJWGU2PSOHUC+ovy6qzHdEBVBlIkdWZVMdlGTDwYpw7l7rpPl80+bc2vpX48Qym6sym4a4JBzC9jp1i517zX3xt73LsTrzJPMBTz7QAD2gAVLhUvlIjejyGO39iDDlLM7Zs988fCIMcjRHTM1wSpIP8rg0pqbtTbEmIKmUg5RlUBVUAXJNgoA5k//AIAKhVZTUlH+WpjK18gooorMxACiiigCiiigCiiigCiiigCiiigCiiigCiiigCiiigCiiigCiiigCiiigCiiigCiiigCiiigCiiigCiiigCiiigCiiigCiiigCiiigP/2Q=="/>
          <p:cNvSpPr>
            <a:spLocks noChangeAspect="1" noChangeArrowheads="1"/>
          </p:cNvSpPr>
          <p:nvPr/>
        </p:nvSpPr>
        <p:spPr bwMode="auto">
          <a:xfrm>
            <a:off x="155575"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21524" name="AutoShape 20" descr="data:image/jpeg;base64,/9j/4AAQSkZJRgABAQAAAQABAAD/2wCEAAkGBhQSEBQUEhMWFRUWGRkVFRgVGBUWFxwVGBoWFRQYGBcYHCcfGBokGRUWHy8iIycpLCwtGB8yNTAqNSYrLCkBCQoKDgwOGg8PGjEiHyQ2NTI0MDAyNCw1LzE0LSosLCwsLywsLCksNCwtLywvLCwsNDQsKTQpLC8sLCwtNSwsMf/AABEIAMIBAwMBIgACEQEDEQH/xAAcAAACAgMBAQAAAAAAAAAAAAAABQQGAwcIAgH/xABNEAACAQIDBAQKBQgIBQUBAAABAgMAEQQSIQUGEzEiQVFhBxQjMnFzgZGSsxU0UlOxJDM1QkRicqEWQ4KiwcPR8HSDk7LCVGPS4fEl/8QAGgEBAAIDAQAAAAAAAAAAAAAAAAEDAgQFBv/EADURAAIBAgMECQQCAgIDAAAAAAABAgMRBCExBRIzURMUFTJBUnGBkWFiobEiQtHw4fFDksH/2gAMAwEAAhEDEQA/ANb0UU33a2bBiJlimkkRnZEjyIrC7Eg5iWFh5vK/M16+vWjQpupO9lyV/wAI4cYuTshRRVrG6UUrYlcPLIzYdSTxFjjBcOUbpF7BAATmJHKljbp4gStEUAKIJGYvGIxGfNcyFsuU301rUp7Uws7rfSazaf8AF2sneztzXyWOhNeAnop1h9zcU8kkaxdKPLnuyAAPco2YtYqQCbi4rG+62IETS5VyqC5AkjL8MNkL5A2bJmBGa1uvlVvX8Le3Sxvl4rx08fHw5mPRT5MU0U2xG62ISHjMgChVcjMhcI5sjNGDmVSeRIr3iN0cSmXNGLs6R2Dxllke2RZAGvGTcedaix+Ff/kjy1Wq1/a+UOinyYmoqww7i4kyRqyqgeUQk542yORms4Vrg5QSAdToBqRfzLuXPxpY4wrCN+GGMkShmN+GoJexdhrkBuORtVfamDvbpY6X1Wl7a6ak9DU5MQUU5g3RxLJnEYHngKzojsYriXIjMGbKQQbDqr2N1pHWExA9OJpnMhiRFRWylsxfReXnWPdWb2hhU+JHlqstXny0fwFRnyEdFStpbNeCQxyABgA2hDAgi6kMpIII6xVj3h3SgwxZM+JZ1yANwVEJL5SPKZuxrenSoq7QoU5Qje+/mrZ3StndZeKCpSd3yKlRVgn3NmM0yRISsTiO8rRIxdgCqDp5Wc35KT1dtQp92sQl80drTeLech8sQGCaN2Ea8u+pp7QwtS27Ujd2drq+dmsvdEOlNeAsopyu5+KKytwwFiLrIS8YCtGAXW+bU2Itbn1V8xG6WJQKWi85kTKGRnV5PzaugN0LXFswFStoYVuyqx/9l/kdFPkxPRTfGbq4iJkVlUl34K5JI3HFuAUYqxCtcjQ2qPhNiySYpcNYCQycI3NwGBIa5F7gWJ07KzjjKEoOcZppJu6d8lq/Yjo5J2sQKKtEu7uGkE64WeV5YFeQ8REVJFjPlDGVYkEDUBudKju3iMzLw9UiGIbpJpEbWa+a36w0591U0to4epe8t1rwl/F+GdnbLNZ+2pk6M14X9BZRVl2nuJPFLw1KMBGJXcvEiKLDNmJfoi7WBNs3MacorbsukeJ4iuJIOELLw2XyrWFzmuQRa2UNfrtUQ2nhKkVKFRO9vHm0llrq18h0ZrVCSirLNuTLHhp5Zei8bRKqKyOS0jWKtlJKsAVNv3hS3am7c+HUNKgC5shKuj5XtmyPkJytbWxrKltHC1pbsKibvbXV2Ty55NaCVGcVdoWUU0wO7M80XEjUFbOQC6B2EYvJkQnM+W+thWXD7n4l41kWMFWQyp04wzoPOKJmzNbrAF9R2is547DQbUqkVZ21WvL8P4ZCpTeiYmoqybD3KlmAd+hG0byqcyFyqA2bhk5shOma1tR2il2yNkCaLEuWK8CLigAA3OYLY9nOsO0cPeSUr7tk7Z2be6ll9fjxJ6GeWWosop1itz8VHG7vGAEVXYZ4ywRuT5AxOXqvbqPYaS1sUcRSrpulJSS5O/6MJQlHvKwUUUVcYhU7YWOWHFQyuCVjkR2C2vZWBNrka6VBorCrTVWEoS0at8kxdndD+Hb8Y+kNG/KQRHoNLymTpa6adl9aYz73QSK0TrKIpMNh4WZQmdZMOSwKqWsyEnrINU+iudPZOHm953vk9dGlFJ+27EuVeay/3x/yW7H74RPDiYlRwrxYbDw3yk5IGLEyEHQkE8r9nfWWHe7DrgmgVHQvhjCwVIshm65S9w7FtOfm62BqmUAVU9i4XdUbO11LXxSST/C/1slYid7ln2xvBhp7z8OXxkrEtiVEKtHYFwQczAhV6JAtrrTLaG/UTyK68YZpoZZY8mHCARsrkB1GeU3GhYra+tUfLRlo9jYVqKd3u6Xd7LLJX0tZWtnlrmyenqZ/Ut0e+EStKwRznxyYxRZR5NWLZSb6Nr3jvqRh98sOpmTyyxviPGkcR4dpMzDpoVkJVe5wbi3sqk5aMtYy2JhJXvfO3jytb9flkqvURd9n78whGEwnlBeV2ikXDyxvnJK9IqpiNzrlBBNyAL2qPgN8I08WsZozFA8LNHwzZmfOOg9xKnLRrVUMtGWoew8H/LLX65aNae71+i0SQ6xVG+9O1YsRMHhjyDIqscqIXcXzSMidFSbjQX5VN3n3ubE4lmSSYYcmMiJmIXoBL9AMV85Sf51W8tGWtyOz8PHo8r7iaV89bfnJW5eBW6k3f6myMLjkx7TWSQxjFpiUytCrjoKhEiu4slh5y5ra6aawtpbz4bizpJxGC43xqNocjK2VQmUliLDo3zC/OqJl7qMtcyGwaMZ333upWSWVtLu93e9uS1Zc8RO2mZZ9vb0xzROiBwWxj4oZgtsjLlUGzHpX6uXfU3bG/Ect2TjqZHieSNRh41HDIY2mVDI7ZhdSbZe/lVLy0Za2lsbCJQVu7e2fOz/aX1y1MOnqZ/Ut28W8+HxKorLK54oZ5XjgSVYeRjUx6SHW92tqBpSLZ+0xhsWs0IJWOTMgewYpcgBraAlTY25E0uy0Za2MPs6hQpOjHutNWbyz19PYxlUnKW89S1HbODg8YkwwnMk6PGqyKgSJZPP1ViXIGg09NSZd7cMyStlmEsuD8UItHwwQoAYHNmIJA6hbXnfSmZaMta72Ph5O8pSb5t52ysvTJf8A3VmXT1FovwXUb5Q+M8dTiI2eFInyiFgrIFUdBzaVDY88pHV3Y8RvlAPGeDEUMhwpToooZ8PJxHeRVNkLaaLflVOy0ZaxWxMImnnlZa+EWmk+drLX9tsnp6hdMRvhhlGIeFJuJPNDiCJBHkDRSCUpdWuRfNrbrAsLXMTenemPERssRmHEl4rK6YdEXQ6AxrnkYEnpMRpzBOtVbLRlrKjsbC0pxqK7a5u/hFL4UVbxIlXqSVi57tb34fDwIhSRXAlWUxpCeJnvkdnYh+iNMosOu+lqwbP3tiSTBsVciDDvA9gty7BwCvS1XpDnY91VK1FJbFwspTm73ne+fNST/Enbll4IjrE0kuX/AAXPZ+9uGHBkkWbjRYU4SyBDGQFZUe5YNfWxFuu99LFFsXaqQw4tGDEzQ8JLWsGzA9K50GnVelNFXQ2XQgpRV7St4+WTkkvdmLrydmW7Hb2xPJi2CvafDJAlwtw6hAS3S0Xonlc91VGiir8JgqWFju0/p+Eor8IxnUlPUKKKK3CsK+MwAudK+1J2Z9Yg9dD81KwqS3IOXJGUFvSSIfHXtFHHXtFddWotXD7Vn5Ub/U48zkXjr2ivqYoDk1vQbV1zai1HtSbycUSsKk7ps5J+kD94fiNH0gfvD8Rrra1VXanhDw8ZIj8qQSuYMqx5hzXOTdiLi+UMB1kVh2h9iLujn55fJzn9IH7w/EaPpA/eH4jW+z4UlQ+Vw0gW9gUYPe3MqCFDD0Grbs/bcE8XFjlVk5E3tY9YYHVT3GnaH2IdHPzy+Tlf6QP3h+I0fSB+8PxGuqF25hybDERE8rcVL/8AdUxJFIuCCO43/CnaH2IdHPzy+Tkv6QP3h+I0fSB+8PxGutvf/OvgYXtfX007Q+xDo5+eXyclfSB+8PxGvS4xjycn2mutLVzV4RP0tjfWj5UVbOFxKrVNxwRTW6SnG6m/kReMv9pvea8NjyNDIfiNea214Af270wfhNW3i5RoU99RTKaNSpUlZzfyam+kT94fiNH0ifvD8Rrra1Fq5XaH2I3Ojn55fJyT9In7w/EaPpE/eH4jXW1qLU7Q+xDo5+eXyck/SJ+8PxGj6QP3h+I11talG3NsGOGUxEF0yi5BZFZnVbGxFyA18t+y9r07Q+xDo5+eXycwfSJ+8PxGj6RP3h+I10HNv9wejKvEYNIhMdlB4ZZQwDMdGKgamy3OptXvD79txJFeDRXKLaRbAxrEZwxOhCmQsG0uOoGnaH2IdHPzy+TnZ8WDze/pN6+cdftCuiV8Id1BXDsTcoRxEW0gcoV11y2F81u616sux9oceFZCpQksCpIYgqxXmNDyvWa2pNKyiiqWFUndybOUOOv2hRx1+0K67tRap7Vn5UY9TjzOROOv2hX1ZQdARXXVq1F4fv2H0z/hDVtHaU6lRQcVmYzwsYxbualooortGgFSNm/WIPXQ/NSo9SNm/WIPXQ/NSqa/Cl6P9FlLvr1OsKjbRxohjLlS1rCwsNWIUXJ0AudSdALmpNId7seRBJFGAZHja99QqEZcxA5ksQqjrJ7ASPIHaJUuOnAJ4MaAC+aSayjvNkJ/3zpW+2VJscZI57MJAXX3rHKf71MVgE+IcSdJICqqhF1MhVZDIRyNg6hewhjztZvQGuN4tvyNh3SJsZ07IeNAkZKscrWGRZCOrRevnSSDdqaQ3GGmygWAaMBTa2W6yldAt+YN2Y9Q6W4qKA09teKeEpx4yisALSgBM4vqsiOVXmDYsDpp12+YGHh4iKVBHmLIl5dbl3CMpJ88a3BHYpBHSB3CRUH6Bw9yfF4bnn5OP/SgMCYKXL0nwxHdA2X+c1LZdjBzqmz5TzsYsht6cz++1N/6O4a9/F4b+rT/AEr7Ju9hmBDYeEgixBjj1HYdKASJszDAXfAQldQXgCTqCOdxlD+5TUufCwRRJiMMsaKjKc0SqqtEzBZQcvnCxv8AxKOyneGwyxoqIoVFAVVUWAA0AAqs4uPiQ43J+aleNY7cmkJRJCvcXsL9ZDGgLXXNPhE/S2N9aPlRV0tXNPhE/S2N9aPlRV0dm8f2NbFcMrtbZ8AbAePX01g/CatTVsHwXQB8NjlZQ4MmEupAIIDSHkefK/srpbT4PuamE75vPxhftD3ijxhftD3itTbSwWGjVWOHiVbpmbImik2PId/P0UjbacNi3icAVQASwsM5DE36HIEFb9pFecOob18YX7S+8UeML9pfeK1/hNnQphJikMCsuU5jFE9gcwJAIt1DQ0kgxYkjNxh1dAGs0EWUuMpAPDQEKSwIvppr1igNlnH8Y2jcLH1yAi7dREfYP3/d2iRwYeHwyIylrZTlKkc9QeeuutJYsNhyMKTg4RxxrmijuDkzgWA5mx91Nf6O4b/00H/Sj/8AjQHzEbIw0qhGjiIylFsqXCkZSFsLroBy7BUmLZkSgBYowBoAEUACwWwAGmiqPQB2Uo2rseCMwNHDEjcePpKiKdSQdQL1YKAUx7r4dZhKsShguRQAAgUm5strA3/3emkcYUWAAHYBYdpr1RQBRRRQBWovD9+w+mf8Ia27WovD9+w+mf8ACGtnC8aHqVVu4zUlFFFesOMFSNm/WIPXQ/NSo9SNm/WIPXQ/NSqa/Cl6P9FlLvr1OsKqMOyZ/HQJZcyvI+IcApbJEwGGQ+SDixaM2zkXR+2rdS/G4J+IJYmUOFyFXBKstwwFwbqQb668zcHS3kDtHgrkxoPVLEQf4omBX2lZW+EUwlkyqSeQBPu1pNO8pxGGMkap03W6yFx0opDyKL9inUkYYEHkQQfQdDQHnDsSilhYkAkdhtqPfWSgCoeJJ40Q6umT6QAB/JmoCZUbM3Gtfo5L2/ezf6EVJrC+GBkV+tQy+xspI96qfZQGaoeP2hwyqqpeR75EBAvbViSdFUXFz3gakgGZSOTESHFyMkfEEaLF5wUh28q1swsQQYr63FhoaA+bRZyAMTIqIxtwoQ7vJ15M1szC3MKgNuZtes0cTTNHeMxQxkMFbKGdl0j6Kk5EXztdSQugA1kYDAMGMspDSsMunmonPIl9bX1JOrHsAAE+gCuafCJ+lsb60fKirpauafCJ+lsb60fKiro7N4/sa2K4ZXavPg924uDwmOxDglIpsCXA55DI6sR3gMT7Ko1bB8F2zkngxsMovHJLhEcdzcYe/W4PUQK6W0+D7mphO+X/AGrhwr5o2Yo6h4yCCCpB5Env9xFJ2KsQHDMNBlKobnmLC/O4v/Oou4+KlSHEbKmBbFYFzwbfrwNcoxJ81ADz6gyAAnQz8LhiLFiM1tTl9thc6D8ba15w6hmSPPDPmzEhFZRplHSAPI6tZjr1X07Sj2Dsx42bKJQXjBUxMquypIvLMSChUDo6XvoBcXs2zlBMoZrgxNfS3IqefspSY1EeGYlWHAIfimRkAXgh8wU5lsySAW7B1CgHGCbLHgLKMhlgyEdV8PlKkfaIs3Zq2vbeRVD2NPfC4PMCBG2H1IGrANDcHmR0dCeznrpfKAVbfP5j/iIvxNNL0m3lkt4v1tx4yqgi7WvcC/pqPtnZU08kFmMeVZC5RnsHzQFAtmW7WWQAsCNW01tQFioqj4PF7SQWaMkdFFGVCVN11LG114QJJuTmJHYA63dmxXEkGJzFQseQsqLd7NxLZQNPNPXa5F9CAA+orxBMHVWU3VgGB7QRcH3V7JoArUXh+/YfTP8AhDW2oZg6hlIKsAwI5EEXBHsrUvh+/YfTP+ENbOF40PUqrdxmpKKKK9YcYKkbN+sQeuh+alR6kbN+sQeuh+alU1+FL0f6LKXfXqdYUUUV5A7Qq2+bCBvszxe5zwv8ymopft+EthpLC7KOIoHMtGRIg+JRU2KUMoZTcEAg9x1FAe6wSYcmRGvooYW72y2PsAb31nrzxBe1xe17dduRNuzUe+gPVeJZlUXYhR2kgD+de6iY09KL1n/hIaA9HaMX3qfGv+tL91cQssDTL/Wyyve97gSNGh9GSNK9b0bSMOGlKhuIUZYyEdxxG6Ed8oNuky86W7v7bjhwMXQmIW4AWGXlna2pUKBbtNAWYzDMFuMxBYDrsCATbsuw99EMyuLqQRqLjUaEg/zBFay3w384csxidonURRIScOebOZGZWZmEdmQ5lF+h1jnaty9rjEJeJlaCJEiUqwYPIL8R7kBrWyjpAXObnzoCzVzT4RP0tjfWj5UVdLVzT4RP0tjfWj5UVdHZvH9jWxXDK7WxfBMSIcaQbeUwmvtlrXVbB8FrWgxnrcJ+MtdLafB9zUwnfLHvvN4ricBtiPQKRhcYB1xPpmNuw39uSn+1cLknJDNlYFhZriza6a8udRdo4HxrZ2NwpOYvCXQW/XUZl0uf1lX3VD3M2l41sbCTlunGpw7nrvHdVJ/shT/arzh1BlhXOcrcm6SCxIP6jH8RVR2TFw8c5HELkTLeMjNbIpUr1Xtca8rm1r62/ZQ8slm0OYEW6mBHb3iqTAb42z5SrGSNgwOUqYjbOV1sD1gg/wAqAumUHAo7ZiY5Vy62ZfyjJlkQfw31vYnS1qt+KxpByRjNIRe3Uo+056h/M9XWRSMPiQ2DyxKGAZ8zLmZQplMiZSR0h0g1+rIoPOxveEwixrZes3JOpY9bMes0Ap2pg8nBYnM7TxZmPM2JsAP1VF9B+Juae0p3hb6v34iL/wAqbUAVB25MVw0pXzipVP436Cf3mFTqX7Wa7QJe2eVfdGGm09sY99ATYIQiqo5KAo9AFh+FYNqYjhwSv9lGPtCkge+skOMRyQjqxHMKwJHpsaXYzEiZoo11VndnP7uHaxHtl4Y7xegGOEgyRon2VC+4Af4Vqjw/fsPpn/CGtu1p3w84gMcIBzR51b05IH9ujCtnC8aHqVVu4zVNFFFesOMFSNm/WIPXQ/NSo9SNm/WIPXQ/NSqa/Cl6P9FlLvr1OsKKKK8gdo+EUt3dNoeEdDCzQ2/dQ2jPtjMZ9tM6U7NxCnFYpUcNbhZwCDlkysrA25HKsZt6KAbVCa/jQ7OE3vzr11NqIx/KAP8A22/7loCXUTaGGZshQqGR8/SvY9FlI0/iv7Kl0UBVd4MTOZ8HBaPysjEkZ7ARxOy37emU91M91YsuFReeVpFv/DLIL/yqFtBs20ITbRHRAe94sU7j3CI002ELQ/8AMm+bJQGDbm7iYgE5ij2AzCxvlYSJmBGoDgHQg8xfU172Bs1oUcMEXM5cKhZlW4XN0mAJu+ZtRpmtramlFAFc0+ET9LY31o+VFXS1c0+ET9LY31o+VFXR2bx/Y1sVwyu1fvBmPybG+twZ07jKaoNbC8Fn1fHeswv+dXS2nwfc1MJ3y97CxtsQmpsTlN++47O0iq94MI+Gu2MCf6jEO6ehsyi3/RX4qcLNZujoQQefYR3dtLsAow+9kg/Ux+FzgdWYBSfT+Yf4q84dQbbKk/KI9bWZf+5R2f7vS5cGrNdVF+NbipbikHhRWTTqLq2p1vpzDU8wEGWcCwuHA5nqZRy9lVfbW1XTFvAvm+Mxswy9ZYDR7iylUFxa91FjpQDvADLgMVFlZX8oylwqyExpAwJVeRu392/XV6wUuaJG7VU+8A1r/Y0IbCYu6x3XPlyO0oBEEBCrJzKX4l1J6zz1q/7OS0UYHIIo9wAoCDvAtzhv+IjPuDmm1K9u88P69PwemZNAfaX4lAcVDf8AVjmYem8K/gxqas6nkwPoINVTGb1omMuY5GVI2TMqgglnRhY5uRVQfQQaAcbbwXQaVWytGpYXAIGUE6Hmt+RsbHrB5HFsjDFJIozqYsOMx7XkYZj7WiY0r2rvismHmWOGcsUyaIDYydBb2brJqdsiHxkyTtmVHbya3s1o/JoTY6WZXYAHm9+oUBYTWkfC+2aDZ8liDK2JlN+dpOEyg+hSo9lbS2niZEgmS+diVhiIsHzSgAX6rrmzX00Fa58OyBU2eAMoHGAGmgCwgDTsrZwvGh6lVbuM1TRRRXrDjBUjZv1iD10PzUqPUjZn1iD10PzUqmvwpej/AEWUu+vU6wopbNNiszZYoMtzlLTSXI6rgQ6G3YTXwyYv7vDn/mSj+fDP4V5A7R4lZp5XjDlIo7K5Q5XaRlD5Aw1RQrKSRqS3MWN6nhMNLB5dcyo7yMkoLSXjaSRoxiFN8y6qwkJ0DkXS12Z7Rx02EixkkyIiy55FkSQuqPwY4owwKKQC0Z6XIEqOu4teGgCIqKLKoCqB1ACwHuFAV7D72tkDPEGWwOeF1I1AbzXItoepm1BF9KkLt+HilmEytbh5TDMRcM17MikE5tND1VMxW7uHkuWiW51JW6MT3shBPM++o8u6sR1Dzqbg3E0p1BzA9Jj160B4beyPTLHK1+sqIx16nisumh6qg4/eeYKdIoCb5eIxkY8rWRQOs2vc2sdNKnxboxAi7zNbkDK4Hbrkyk6m+t6ZYTZsUX5uNUvzKqAT6TzPtoCp7PweKOJLBS0XE4wlnJjZisbQheCqXQZWBuQvmctbl3s/C4tFyk4cDMzXAkY9N2fldeWa3PqpvPLlUserXTnXugFYwuLv9Yit3Ydvx41fbYpBfNFN3ZWha3cczgn0gekUzrBNjUVgjOoZrlVJAJA5kDsFxr30AYPFiVAwBF7gg6EMpKspt1hgR7K5w8In6WxvrR8qKugd3GBidlIKvLK621urSMQfb53trn7wifpbG+tHyoq6OzeP7GtiuGV2tg+C/wCrY7+PC9dvvuutfVsLwWn8nx38eG/zq6W0+D7mphO+Wtr/AGgNetmJqDvseFi9h40EWWbxaRu57KPZbi++mDSAE3I9jWHV30u8JqZthNIDrh8RHKpvfXMFGv8Aza84dQuGKhYY6ykC5DC9zY9E6qOYvfrrX+9ayRY+8ksZYsjNlVwmbOVU5Lk6mQjmeXdetsYWMTGHEA6NGGA/jAZT7ia1p4RYiuMkYcyoHInLqj5jbkP1bn7QoCfs3DYq2IdJLtqWiMBiLHLwywjDBbi69etgdTVp2Oca+HidZcPZkUi8cl7EDn06U7tTWmxCtcKMjAmYSkBziQzBx1ZU8xr2I9FWfddMuDhX7K5fhJX/AAoBPtuHG+QvLh78ZLeTk52e1+nyqJt/Dko/jMc7y5Og65nhAvqMsdgvfnXs1qx7d54f16fg9NKAQY2PCXTSIDOb5AAbZX5lNct7Xvp21X9rssc8qqDYMltb/wBXGe8mr/VS2zuhEZY5C8oBkCMFKhQrKUjFsvINwwL3sLUAv2eS0c8gZlWM4eQgWNxE5lOtr/qmmuC2ocPGkTkI0caoySq6g5AFLxSqpDK1r2sTqL5TcV8xe5EYilyyzXZGB6S69FrA9HXmffXzD7Fi4MbvipkzqrayqNSoJtddedATdjpx38Y6XDDPwgwsxa5jaRl5qQq5FU6gXvq1hr7w/fsPpn/CGrvsDY63myTSEJM2UqyMOmqTfZIOspqkeHwW8R69Z/whrZwvGh6lVbuM1LRRRXrDjBUjZv1iD10PzUqPUjZv1iD10PzUqmvwpej/AEWUu+vU6wry63BFyL9Y0Psr1RXkDtC3aWyTLFJHnJWRWRlkAZbMCp5WYc+2s2x8SZMPE7ecUXMOx7WcexgR7KyGF7fnLehR/jeoCYCaFnaEq6MS5ifoWY3LFHF7ZjqVItck3FzQDeilp24F8+KdT2CKST3NEGU++9fTttQLmOYL28GQ/wB0AuPatAMaKWHeXDa3nQEdTHK3wnWvv02G/NRSyehCi/HLlUj0E0BOngDix5XB9xBt6NKwbS2tFh0zzSLGvax59wHNj3Cl7y4xzYxrCnbGySynu6YVE9z+ysuDjhiOYq6uR0pJgxb0GU3AHcDbuoDBh9rHFNlilSJeejRvOQOZCXIiF+s5j3KamR7u4cG5hR2PN5AJHPpd7sffTAWOvur7QEBtgYc/1EX/AE0H8wK5z38w6ptTGKgsolAAHV5OKum65p8In6WxvrR8qKujs3j+xrYrhldrYPgu+r46328N/nVr6tg+C8fk+O/jwv8AnV0tp8H3NTCd8tkt7/8A2B/jX3eKDibF2ijDzYuIOvzAHHyxUYqCbjKRoebcmsVPtGtO8LhDJg8dGeTwMvvjkXt7684dQaeDfGGXZOCY8+Cin+wMn/jS/eiJGmnU2zcEsdFJ4YUhyMynUZ11FrX51j8Cs+bYeF/d4i+6WT/C1JvCoj+MxmOwJja5JYWtqORGYHJqp52tQDHYEbeMTeaFKRh2EfDIdJJSrBSMr2zavcAjU3q07qT58HEdeRHS56EjXU6+2q7u9ODMhbMM0YcFmWQFSIgQFBvGvlrZTqDbmKsO6wtARYDLLMtgCALSPoL9VAZNu88P69PwemlK9u88P69PwemlAFR9oYMSxMhJGYaEcweasO8EAj0VIooBHLtWQxNG0UnHIKWVGMZYi2cSWyiPW+pBA0tfQyN3U8ggaxkiHAZgALmI5Ce4NlDW/eFNLUpllGHxBZjlimt0j5qzKAoueQzoFA6rpbmwoD6qcLFi1gk6kkcvKx21HVdkY39WK1v4fv2H0z/hDWyMXIHxUCqQTHnlaxvZSpjW9uVy+nblPZWt/D9+w+mf8Ia2cLxoepVW7jNSUUUV6w4wVI2b9Yg9dD81Kj18ZQRYi476wqR34OPNGUHuyTOt84oziuRPFU+wvwj/AEqZPu66BiYLqoUsypmQBlV1u4Fho68z11w3syS1kjodbT8Dq/OKM4rk5tguCwOHYFVzsDEwIT7RGXRe86VmG68nD4hw5VNek0ZANkaTS416KNryqOzWv7onrX0Z1XnFGcVygd3ZMwTxZ8xBYLwWzFRoSFy3IHbXvBbsPKrMkAIVihOUaMEeTLy55Y207bDmRUPZzSvvodZ+1nVmcUZxXJj7EZc98ORw7CS8RGQnkHuvRv32r59DnJxOAcnLPwzkvci2a1r3BHPqrLsyXnRHWlyOtM4oziuTm2EwLA4dgUGZwYiCq9TMMvRHeayruy/CMphASxYFlC3UFBmUEdIXkXUd/ZUdmvzonrS5M6sDAcrUZxXJOI2Xw2yyQ5G0NnTKbHkbEXrF4qn2F+Ef6Vktlzf9kY9bXI67ziuavCIf/wCtjfWj5UVVnxVPsL8I/wBKyIgAsAAO7StrC4GVCpvt3Kq2IU47qR9rYHgvcDD44k2HEwtz0tPzov0QT19la/rw0Kk3KgnvANbWLoOvT3E7FNGoqcrs2rNsGB1GbFqSFCC0coWy5QpZcmugYcxfOatO7e0cLhkdGnUqwIJCy3JJJYnyY1OY69daA8WX7K+4Uyl3XZYw+WNriNiqFWkAlAMV0GvSzLyvzFcl7MktZI3Fik9Ebg8Fu0YsBs5cPiJVDq8h6IkYZWOYahO81k3xx8GJZGimUECxzCVevX+rN9Gb/dq0tLu7IsedsOwUMYyTGRZxkuGFrqfKLz53rEuxmN7QMcoJbyZ0CmzE6aAHQ35GnZr86HWl5TcuxsXFDKrPNH+YEd445riUeLlc5ydMZoj0tKsOwd6sLGjq0mXyjsBllYWaxFiUuR1a9lc9psN2y5cOxzglLRMcwGhK2XpAEjlWTA7tyTMypDcoVV7qBlLusS5rjo9JgNeVj2Gj2a1/dE9av/U6Ixm8UE8mHSJ8zcZWsFkGgV7m5UACrLnFcnPsJwWBw7XVc7DhNon2yMui950rxh9il1LLDdRmu2TojKpcgsBYGw5d4p2a9d9EdaXI60zijOK5RxO7MiSPG2GOZMxYCMnoqSpcELqlwely76iwbNVyQqKSAW80cgLnkKLZraupodaXI64zivMgVgQwBBFiDqCDzBB5iuUo93HMqQ+LkSSEBFaPKTc2BAYDTnry0NE+7bpkvhz08uS0ZNywDBRpq9jqvMU7Nem+ietfazqbBYGKFcsUaRqTchFVBftsoGtar8Pp+o+mf8Ia1HLgFVirRhWBsQVAII5ggi4NfEgUahQPQAKvo7OlCcZ7yyKp4pSi42PdFFFdk0QooooAp829bXWyWyiQeeecmHhw19AOXBDe22lr0horCUIy1JUmtC1yb9XZiIALlXBDJm4imVlYnhZbeWbkoY2uXJJJhf0pNnvHcsLDp6AeKvhDpl10fMOVrW9CGisFh6a8DPpZFv2bvdG0rnEZ0VpnxHQJLZmlglCBuoDg/wBq48ywYKsHvFw+LZCS8jSKc2XKWjni6gb6T30I1XvpLRRUIK/1HSyLA29pMHDMeoThqwZb6wxYd810JIKxAgKVtcglhasWA3oaIR5UB4aBFuSVuuKXGBivpULbs1v1Ukoqehha1iOkkWb+mlgVERCixj6UeZWHF6xCAV8s2ihT+9qb/BvmQBli6Vw5LOWTODhjdUyjKv5MvRufOOtgAK1RWPV6fInpZDHbe1+OykKUVQQASrc2ZzqqILXY9V+skkk0uooq6MVFWRg3d3YUUUVJAUUVK2U6CeIygGMOucHNYrcZr5dbW7AT3HlUN2VwiLVow++5RYwI3bIsSZXlLRARqELRxZLRuyg9K5tnbQ3qTjBg+C7rwiGaRdEkz5hBFkWIhVAAmYMWKoCC1ha4PrFy4C68MwZrEFnjxHDyZ05oqBhIULW1Yixu+bKw05zjUtvQZsKLjoyAN8LFfJEhS1gzrYoY40CsEjUdF4Y3BAAGW1useo99muS0d9I2BDKGEqcVmkJZG8+SeVyBY3IswtrF21JhjBEIAuboX88Sfm7SiQFApvJqCHbTlYGwY7VxOCWI8ERPJkdVskg5yYfIcrKAHEfjHMvbrZjao3YZfweYvLzELEb2loinDylo+GxDKBpGsKsFCAjoA3BZudhYaV4w28+XESTGO/EMbWz2s0UkUo1ym4JityHnd1TsS2BbMFaJNSUYJOAIhJCY0fokmbhiYE2INwMxr6cZgi5XJEFFijZJPPJm/OW1aMXiJXsXQE3vK3Ldxj+XmI2C3waNFQx3K2ZWzDNnV55Fa7I2n5QwIFjoCGFzS/B7aMcax5bhfGOsjXEQLh+Vv1Qt++9tKaSbVi8YmIaMq2FSFTkfJxFigVggZcy6xuASB1chUx9p4KWaWR1izNLMVJWVUMZlRkL5Uc52QyWOW/PzTlNMl/R5jN/2MJ366btwCVd3lZWkzeUdw51aM2QZQAAA63JDgk0iwG0lgkzopYGPIQxt0mQByCByzXsOy3pqds7EQGGaJ2C53LR5w7BfJTLGxKqTozKL2vry52my4jBFuGqIUIN2VXVy2eLKFZrZbpxOdhrr1WWjBtKLGcs7i7+kp48MpS5imeaxY9LPIJSt7adl9ed6z4Te0xnSO65Io7M1+hHDLAbXW2YrMxvawPUQSKyb3bMWMpYQqwS8ixh0vmllEfQcBr8NUve2ljre59QYzCEAFYlKrCEYpJYyHDOJjLYEuoxHD0se4Fc15/hKN1G//Y/kna4j2pjuNKz2IvlABIJCqqoouqqOSjkoHcKiU+3kxsLxwrBkshkBCqym7FWJBYXKFs2UE3A0IFIa2KbvFZWKZ6hRRRVhiFFFFAFFFFAFFFFAFFFFAFFFFAFFFFAFFFFAFFFFAFTNjYZZMTBG2qvLGjW0OVnVTr1aE1Dr6rEEEEgjUEaEHqINRJXVkSsmWddhQ8ESgFimHEsiFiAWMuVGFiDkIDIQORyn9YWJ8DD0mTDXKQwS8NXmOYzJEzM12JyIXI6Nj0ludDVa4zfaPLLzPm87ei/VX1MS6sGVmDDkwJBFhYWI1GmlUdFLzFm+uQ7Ox4zNZhJGDhpMRkHSZJFikdVOaxK9AOL65WUH7VT8VufGZJTHKwjjaVWBQFgUMAsl5BnH5QupK+adOVVUYhg2YM2Y3u1zm10OvPW599ekxsinMHcMCSCGYG5Fibg3uRpejp1PCQ34+KHGD3eDjErmu8L5VYBrEJFjJWGU2PSOHUC+ovy6qzHdEBVBlIkdWZVMdlGTDwYpw7l7rpPl80+bc2vpX48Qym6sym4a4JBzC9jp1i517zX3xt73LsTrzJPMBTz7QAD2gAVLhUvlIjejyGO39iDDlLM7Zs988fCIMcjRHTM1wSpIP8rg0pqbtTbEmIKmUg5RlUBVUAXJNgoA5k//AIAKhVZTUlH+WpjK18gooorMxACiiigCiiigCiiigCiiigCiiigCiiigCiiigCiiigCiiigCiiigCiiigCiiigCiiigCiiigCiiigCiiigCiiigCiiigCiiigCiiigP/2Q=="/>
          <p:cNvSpPr>
            <a:spLocks noChangeAspect="1" noChangeArrowheads="1"/>
          </p:cNvSpPr>
          <p:nvPr/>
        </p:nvSpPr>
        <p:spPr bwMode="auto">
          <a:xfrm>
            <a:off x="155575" y="-884238"/>
            <a:ext cx="2466975" cy="1847851"/>
          </a:xfrm>
          <a:prstGeom prst="rect">
            <a:avLst/>
          </a:prstGeom>
          <a:noFill/>
        </p:spPr>
        <p:txBody>
          <a:bodyPr vert="horz" wrap="square" lIns="91440" tIns="45720" rIns="91440" bIns="45720" numCol="1" anchor="t" anchorCtr="0" compatLnSpc="1">
            <a:prstTxWarp prst="textNoShape">
              <a:avLst/>
            </a:prstTxWarp>
          </a:bodyPr>
          <a:lstStyle/>
          <a:p>
            <a:endParaRPr lang="en-IN" dirty="0"/>
          </a:p>
        </p:txBody>
      </p:sp>
      <p:sp>
        <p:nvSpPr>
          <p:cNvPr id="14" name="TextBox 13"/>
          <p:cNvSpPr txBox="1"/>
          <p:nvPr/>
        </p:nvSpPr>
        <p:spPr>
          <a:xfrm>
            <a:off x="1428728" y="857232"/>
            <a:ext cx="6963573" cy="1569660"/>
          </a:xfrm>
          <a:prstGeom prst="rect">
            <a:avLst/>
          </a:prstGeom>
          <a:noFill/>
        </p:spPr>
        <p:txBody>
          <a:bodyPr wrap="square" rtlCol="0">
            <a:spAutoFit/>
          </a:bodyPr>
          <a:lstStyle/>
          <a:p>
            <a:r>
              <a:rPr lang="en-US" sz="2400" dirty="0" smtClean="0"/>
              <a:t>She developed shock and her chest X-Ray revealed B/L Pleural Effusion ; </a:t>
            </a:r>
          </a:p>
          <a:p>
            <a:r>
              <a:rPr lang="en-US" sz="2400" dirty="0" smtClean="0"/>
              <a:t>      so, </a:t>
            </a:r>
            <a:r>
              <a:rPr lang="en-US" sz="2400" b="1" i="1" u="sng" dirty="0" smtClean="0">
                <a:solidFill>
                  <a:schemeClr val="tx2">
                    <a:lumMod val="60000"/>
                    <a:lumOff val="40000"/>
                  </a:schemeClr>
                </a:solidFill>
              </a:rPr>
              <a:t>Therapeutic </a:t>
            </a:r>
            <a:r>
              <a:rPr lang="en-US" sz="2400" b="1" i="1" u="sng" dirty="0">
                <a:solidFill>
                  <a:schemeClr val="tx2">
                    <a:lumMod val="60000"/>
                    <a:lumOff val="40000"/>
                  </a:schemeClr>
                </a:solidFill>
              </a:rPr>
              <a:t>T</a:t>
            </a:r>
            <a:r>
              <a:rPr lang="en-US" sz="2400" b="1" i="1" u="sng" dirty="0" smtClean="0">
                <a:solidFill>
                  <a:schemeClr val="tx2">
                    <a:lumMod val="60000"/>
                    <a:lumOff val="40000"/>
                  </a:schemeClr>
                </a:solidFill>
              </a:rPr>
              <a:t>horaco-centesis </a:t>
            </a:r>
            <a:r>
              <a:rPr lang="en-US" sz="2400" dirty="0" smtClean="0"/>
              <a:t>was done on 13.11.12</a:t>
            </a:r>
            <a:endParaRPr lang="en-IN"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3.gstatic.com/images?q=tbn:ANd9GcTzedhq4cl9M2ewdOCGWOCzLaoMCxTgyEfswCa8Aem270Loj8BOYg"/>
          <p:cNvPicPr>
            <a:picLocks noChangeAspect="1" noChangeArrowheads="1"/>
          </p:cNvPicPr>
          <p:nvPr/>
        </p:nvPicPr>
        <p:blipFill>
          <a:blip r:embed="rId2" cstate="print"/>
          <a:srcRect/>
          <a:stretch>
            <a:fillRect/>
          </a:stretch>
        </p:blipFill>
        <p:spPr bwMode="auto">
          <a:xfrm>
            <a:off x="1571604" y="2338949"/>
            <a:ext cx="5979907" cy="4502249"/>
          </a:xfrm>
          <a:prstGeom prst="rect">
            <a:avLst/>
          </a:prstGeom>
          <a:noFill/>
        </p:spPr>
      </p:pic>
      <p:sp>
        <p:nvSpPr>
          <p:cNvPr id="4" name="TextBox 3"/>
          <p:cNvSpPr txBox="1"/>
          <p:nvPr/>
        </p:nvSpPr>
        <p:spPr>
          <a:xfrm>
            <a:off x="1357290" y="285728"/>
            <a:ext cx="7599469" cy="1877437"/>
          </a:xfrm>
          <a:prstGeom prst="rect">
            <a:avLst/>
          </a:prstGeom>
          <a:noFill/>
        </p:spPr>
        <p:txBody>
          <a:bodyPr wrap="square" rtlCol="0">
            <a:spAutoFit/>
          </a:bodyPr>
          <a:lstStyle/>
          <a:p>
            <a:r>
              <a:rPr lang="en-US" sz="2000" dirty="0" smtClean="0">
                <a:latin typeface="Adobe Garamond Pro" pitchFamily="18" charset="0"/>
              </a:rPr>
              <a:t>She was being tried to get managed with NIV but was finally put on</a:t>
            </a:r>
          </a:p>
          <a:p>
            <a:r>
              <a:rPr lang="en-US" dirty="0" smtClean="0"/>
              <a:t> </a:t>
            </a:r>
            <a:r>
              <a:rPr lang="en-US" sz="2400" dirty="0" smtClean="0">
                <a:solidFill>
                  <a:schemeClr val="accent3">
                    <a:lumMod val="60000"/>
                    <a:lumOff val="40000"/>
                  </a:schemeClr>
                </a:solidFill>
              </a:rPr>
              <a:t>mechanical ventilation </a:t>
            </a:r>
            <a:r>
              <a:rPr lang="en-US" i="1" dirty="0" smtClean="0"/>
              <a:t>due </a:t>
            </a:r>
            <a:r>
              <a:rPr lang="en-US" b="1" i="1" dirty="0" smtClean="0"/>
              <a:t>to </a:t>
            </a:r>
            <a:r>
              <a:rPr lang="en-US" b="1" dirty="0">
                <a:solidFill>
                  <a:srgbClr val="00B0F0"/>
                </a:solidFill>
              </a:rPr>
              <a:t>Desaturation, Severe Hypoxaemia </a:t>
            </a:r>
            <a:endParaRPr lang="en-US" b="1" dirty="0" smtClean="0">
              <a:solidFill>
                <a:srgbClr val="00B0F0"/>
              </a:solidFill>
            </a:endParaRPr>
          </a:p>
          <a:p>
            <a:r>
              <a:rPr lang="en-US" b="1" dirty="0" smtClean="0">
                <a:solidFill>
                  <a:srgbClr val="00B0F0"/>
                </a:solidFill>
              </a:rPr>
              <a:t>with </a:t>
            </a:r>
            <a:r>
              <a:rPr lang="en-US" b="1" dirty="0">
                <a:solidFill>
                  <a:srgbClr val="00B0F0"/>
                </a:solidFill>
              </a:rPr>
              <a:t>metabolic </a:t>
            </a:r>
            <a:r>
              <a:rPr lang="en-US" b="1" dirty="0" smtClean="0">
                <a:solidFill>
                  <a:srgbClr val="00B0F0"/>
                </a:solidFill>
              </a:rPr>
              <a:t>acidosis </a:t>
            </a:r>
            <a:r>
              <a:rPr lang="en-US" b="1" dirty="0" smtClean="0">
                <a:solidFill>
                  <a:schemeClr val="accent4">
                    <a:lumMod val="75000"/>
                  </a:schemeClr>
                </a:solidFill>
              </a:rPr>
              <a:t>on 14.11.12.</a:t>
            </a:r>
          </a:p>
          <a:p>
            <a:endParaRPr lang="en-US" b="1" dirty="0" smtClean="0">
              <a:solidFill>
                <a:schemeClr val="accent4">
                  <a:lumMod val="75000"/>
                </a:schemeClr>
              </a:solidFill>
            </a:endParaRPr>
          </a:p>
          <a:p>
            <a:r>
              <a:rPr lang="en-US" b="1" dirty="0" smtClean="0">
                <a:solidFill>
                  <a:schemeClr val="accent5">
                    <a:lumMod val="75000"/>
                  </a:schemeClr>
                </a:solidFill>
                <a:latin typeface="Arial Unicode MS" pitchFamily="34" charset="-128"/>
                <a:ea typeface="Arial Unicode MS" pitchFamily="34" charset="-128"/>
                <a:cs typeface="Arial Unicode MS" pitchFamily="34" charset="-128"/>
              </a:rPr>
              <a:t>Along with Ventilation , Methyl Prednisolone therapy was started,  to</a:t>
            </a:r>
          </a:p>
          <a:p>
            <a:r>
              <a:rPr lang="en-US" b="1" dirty="0" smtClean="0">
                <a:solidFill>
                  <a:schemeClr val="accent5">
                    <a:lumMod val="75000"/>
                  </a:schemeClr>
                </a:solidFill>
                <a:latin typeface="Arial Unicode MS" pitchFamily="34" charset="-128"/>
                <a:ea typeface="Arial Unicode MS" pitchFamily="34" charset="-128"/>
                <a:cs typeface="Arial Unicode MS" pitchFamily="34" charset="-128"/>
              </a:rPr>
              <a:t> which she responded &amp; showed improvement</a:t>
            </a:r>
            <a:r>
              <a:rPr lang="en-US" b="1" dirty="0" smtClean="0">
                <a:solidFill>
                  <a:schemeClr val="accent5">
                    <a:lumMod val="75000"/>
                  </a:schemeClr>
                </a:solidFill>
              </a:rPr>
              <a:t>.</a:t>
            </a:r>
            <a:endParaRPr lang="en-IN" b="1" dirty="0">
              <a:solidFill>
                <a:schemeClr val="accent5">
                  <a:lumMod val="75000"/>
                </a:schemeClr>
              </a:solidFill>
            </a:endParaRPr>
          </a:p>
        </p:txBody>
      </p:sp>
      <p:pic>
        <p:nvPicPr>
          <p:cNvPr id="2" name="Picture 2" descr="https://encrypted-tbn3.gstatic.com/images?q=tbn:ANd9GcS3vSVMt12IMa9sn44rsBrWpMUxbxlY6oDkNxzBGtV6PHfizENnvDcBUbGb"/>
          <p:cNvPicPr>
            <a:picLocks noChangeAspect="1" noChangeArrowheads="1"/>
          </p:cNvPicPr>
          <p:nvPr/>
        </p:nvPicPr>
        <p:blipFill>
          <a:blip r:embed="rId3" cstate="print"/>
          <a:srcRect/>
          <a:stretch>
            <a:fillRect/>
          </a:stretch>
        </p:blipFill>
        <p:spPr bwMode="auto">
          <a:xfrm>
            <a:off x="214282" y="174698"/>
            <a:ext cx="1214446" cy="188751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71538" y="274638"/>
            <a:ext cx="7072362" cy="1154098"/>
          </a:xfrm>
        </p:spPr>
        <p:txBody>
          <a:bodyPr>
            <a:normAutofit/>
          </a:bodyPr>
          <a:lstStyle/>
          <a:p>
            <a:r>
              <a:rPr sz="6600" b="1" u="sng" smtClean="0">
                <a:solidFill>
                  <a:schemeClr val="tx2">
                    <a:lumMod val="75000"/>
                  </a:schemeClr>
                </a:solidFill>
              </a:rPr>
              <a:t>Presentation</a:t>
            </a:r>
            <a:endParaRPr lang="en-IN" sz="6600" b="1" u="sng" dirty="0">
              <a:solidFill>
                <a:schemeClr val="tx2">
                  <a:lumMod val="75000"/>
                </a:schemeClr>
              </a:solidFill>
            </a:endParaRPr>
          </a:p>
        </p:txBody>
      </p:sp>
      <p:sp>
        <p:nvSpPr>
          <p:cNvPr id="5" name="Content Placeholder 4"/>
          <p:cNvSpPr>
            <a:spLocks noGrp="1"/>
          </p:cNvSpPr>
          <p:nvPr>
            <p:ph idx="1"/>
          </p:nvPr>
        </p:nvSpPr>
        <p:spPr>
          <a:xfrm>
            <a:off x="857224" y="2714620"/>
            <a:ext cx="6215106" cy="4000528"/>
          </a:xfrm>
        </p:spPr>
        <p:txBody>
          <a:bodyPr>
            <a:normAutofit fontScale="85000" lnSpcReduction="10000"/>
          </a:bodyPr>
          <a:lstStyle/>
          <a:p>
            <a:r>
              <a:rPr lang="en-US" dirty="0" smtClean="0">
                <a:latin typeface="Adobe Garamond Pro Bold" pitchFamily="18" charset="0"/>
              </a:rPr>
              <a:t>A 34 years old lady accompanied by </a:t>
            </a:r>
          </a:p>
          <a:p>
            <a:pPr>
              <a:buNone/>
            </a:pPr>
            <a:r>
              <a:rPr lang="en-US" dirty="0" smtClean="0">
                <a:latin typeface="Adobe Garamond Pro Bold" pitchFamily="18" charset="0"/>
              </a:rPr>
              <a:t>Her family arrived at the Emergency of</a:t>
            </a:r>
          </a:p>
          <a:p>
            <a:pPr>
              <a:buNone/>
            </a:pPr>
            <a:r>
              <a:rPr lang="en-US" dirty="0" smtClean="0">
                <a:latin typeface="Adobe Garamond Pro Bold" pitchFamily="18" charset="0"/>
              </a:rPr>
              <a:t>Medica Hospitals complaining of Fever,</a:t>
            </a:r>
          </a:p>
          <a:p>
            <a:pPr>
              <a:buNone/>
            </a:pPr>
            <a:r>
              <a:rPr lang="en-US" dirty="0" smtClean="0">
                <a:latin typeface="Adobe Garamond Pro Bold" pitchFamily="18" charset="0"/>
              </a:rPr>
              <a:t>Headache, generalized body ache &amp; </a:t>
            </a:r>
          </a:p>
          <a:p>
            <a:pPr>
              <a:buNone/>
            </a:pPr>
            <a:r>
              <a:rPr lang="en-US" dirty="0" smtClean="0">
                <a:latin typeface="Adobe Garamond Pro Bold" pitchFamily="18" charset="0"/>
              </a:rPr>
              <a:t>Dry cough for last 7 days.</a:t>
            </a:r>
          </a:p>
          <a:p>
            <a:pPr>
              <a:buNone/>
            </a:pPr>
            <a:r>
              <a:rPr lang="en-US" dirty="0" smtClean="0">
                <a:latin typeface="Adobe Garamond Pro Bold" pitchFamily="18" charset="0"/>
              </a:rPr>
              <a:t>She got hospitalized and was evaluated </a:t>
            </a:r>
          </a:p>
          <a:p>
            <a:pPr>
              <a:buNone/>
            </a:pPr>
            <a:r>
              <a:rPr lang="en-US" dirty="0" smtClean="0">
                <a:latin typeface="Adobe Garamond Pro Bold" pitchFamily="18" charset="0"/>
              </a:rPr>
              <a:t>for fever in the general ward. </a:t>
            </a:r>
            <a:endParaRPr lang="en-IN" dirty="0">
              <a:latin typeface="Adobe Garamond Pro Bold" pitchFamily="18" charset="0"/>
            </a:endParaRPr>
          </a:p>
        </p:txBody>
      </p:sp>
      <p:pic>
        <p:nvPicPr>
          <p:cNvPr id="19458" name="Picture 2" descr="https://encrypted-tbn1.gstatic.com/images?q=tbn:ANd9GcT-W8eonUK51aIn9sgj1v2dHdnVv3lDPt_0eH3GlFPI9BHQ2GU-"/>
          <p:cNvPicPr>
            <a:picLocks noChangeAspect="1" noChangeArrowheads="1"/>
          </p:cNvPicPr>
          <p:nvPr/>
        </p:nvPicPr>
        <p:blipFill>
          <a:blip r:embed="rId2" cstate="print"/>
          <a:srcRect/>
          <a:stretch>
            <a:fillRect/>
          </a:stretch>
        </p:blipFill>
        <p:spPr bwMode="auto">
          <a:xfrm>
            <a:off x="6355408" y="0"/>
            <a:ext cx="2574310" cy="3214686"/>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2-Point Star 1"/>
          <p:cNvSpPr/>
          <p:nvPr/>
        </p:nvSpPr>
        <p:spPr>
          <a:xfrm>
            <a:off x="2428860" y="2714620"/>
            <a:ext cx="3929090" cy="1285884"/>
          </a:xfrm>
          <a:prstGeom prst="star12">
            <a:avLst/>
          </a:prstGeom>
          <a:solidFill>
            <a:schemeClr val="accent2">
              <a:lumMod val="40000"/>
              <a:lumOff val="60000"/>
            </a:schemeClr>
          </a:solidFill>
          <a:ln w="28575"/>
          <a:effectLst>
            <a:outerShdw blurRad="76200" dir="18900000" sy="23000" kx="-1200000" algn="bl"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en-US" sz="2800"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THERAPY</a:t>
            </a:r>
            <a:endParaRPr lang="en-IN" sz="28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cxnSp>
        <p:nvCxnSpPr>
          <p:cNvPr id="4" name="Straight Connector 3"/>
          <p:cNvCxnSpPr/>
          <p:nvPr/>
        </p:nvCxnSpPr>
        <p:spPr>
          <a:xfrm rot="16200000" flipV="1">
            <a:off x="1714480" y="1785926"/>
            <a:ext cx="1214446" cy="78581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rot="16200000" flipV="1">
            <a:off x="2750331" y="1821645"/>
            <a:ext cx="1428760"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V="1">
            <a:off x="3714744" y="1785926"/>
            <a:ext cx="150019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flipH="1" flipV="1">
            <a:off x="5000628" y="1714488"/>
            <a:ext cx="1214446"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5400000" flipH="1" flipV="1">
            <a:off x="6215075" y="2000241"/>
            <a:ext cx="928695" cy="9286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flipV="1">
            <a:off x="1643042" y="3857628"/>
            <a:ext cx="1143008" cy="571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2428860" y="4572008"/>
            <a:ext cx="1357322" cy="50006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3500430" y="4857760"/>
            <a:ext cx="1500198" cy="7143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4572000" y="4429132"/>
            <a:ext cx="1428760" cy="571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a:endCxn id="43" idx="1"/>
          </p:cNvCxnSpPr>
          <p:nvPr/>
        </p:nvCxnSpPr>
        <p:spPr>
          <a:xfrm>
            <a:off x="5715008" y="3857628"/>
            <a:ext cx="1428760" cy="678661"/>
          </a:xfrm>
          <a:prstGeom prst="line">
            <a:avLst/>
          </a:prstGeom>
        </p:spPr>
        <p:style>
          <a:lnRef idx="1">
            <a:schemeClr val="accent1"/>
          </a:lnRef>
          <a:fillRef idx="0">
            <a:schemeClr val="accent1"/>
          </a:fillRef>
          <a:effectRef idx="0">
            <a:schemeClr val="accent1"/>
          </a:effectRef>
          <a:fontRef idx="minor">
            <a:schemeClr val="tx1"/>
          </a:fontRef>
        </p:style>
      </p:cxnSp>
      <p:sp>
        <p:nvSpPr>
          <p:cNvPr id="36" name="Oval Callout 35"/>
          <p:cNvSpPr/>
          <p:nvPr/>
        </p:nvSpPr>
        <p:spPr>
          <a:xfrm>
            <a:off x="642910" y="4357694"/>
            <a:ext cx="1785950" cy="714380"/>
          </a:xfrm>
          <a:prstGeom prst="wedgeEllipseCallout">
            <a:avLst/>
          </a:prstGeom>
          <a:solidFill>
            <a:srgbClr val="DAD50B"/>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Narrow" pitchFamily="34" charset="0"/>
              </a:rPr>
              <a:t>O2</a:t>
            </a:r>
          </a:p>
          <a:p>
            <a:pPr algn="ctr"/>
            <a:r>
              <a:rPr lang="en-US" b="1" dirty="0" smtClean="0">
                <a:solidFill>
                  <a:schemeClr val="tx1"/>
                </a:solidFill>
                <a:latin typeface="Arial Narrow" pitchFamily="34" charset="0"/>
              </a:rPr>
              <a:t>THERAPY</a:t>
            </a:r>
            <a:endParaRPr lang="en-IN" b="1" dirty="0">
              <a:solidFill>
                <a:schemeClr val="tx1"/>
              </a:solidFill>
              <a:latin typeface="Arial Narrow" pitchFamily="34" charset="0"/>
            </a:endParaRPr>
          </a:p>
        </p:txBody>
      </p:sp>
      <p:sp>
        <p:nvSpPr>
          <p:cNvPr id="37" name="Oval Callout 36"/>
          <p:cNvSpPr/>
          <p:nvPr/>
        </p:nvSpPr>
        <p:spPr>
          <a:xfrm>
            <a:off x="785786" y="857232"/>
            <a:ext cx="1714512" cy="785818"/>
          </a:xfrm>
          <a:prstGeom prst="wedgeEllipseCallout">
            <a:avLst/>
          </a:prstGeom>
          <a:ln>
            <a:solidFill>
              <a:schemeClr val="bg2">
                <a:lumMod val="50000"/>
              </a:schemeClr>
            </a:solidFill>
          </a:ln>
          <a:effectLst>
            <a:glow rad="101600">
              <a:schemeClr val="accent2">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b="1" i="1" dirty="0" smtClean="0">
                <a:solidFill>
                  <a:schemeClr val="tx1"/>
                </a:solidFill>
              </a:rPr>
              <a:t>FLUID</a:t>
            </a:r>
            <a:endParaRPr lang="en-IN" b="1" i="1" dirty="0">
              <a:solidFill>
                <a:schemeClr val="tx1"/>
              </a:solidFill>
            </a:endParaRPr>
          </a:p>
        </p:txBody>
      </p:sp>
      <p:sp>
        <p:nvSpPr>
          <p:cNvPr id="38" name="Cloud Callout 37"/>
          <p:cNvSpPr/>
          <p:nvPr/>
        </p:nvSpPr>
        <p:spPr>
          <a:xfrm>
            <a:off x="2500298" y="357166"/>
            <a:ext cx="1500198" cy="785818"/>
          </a:xfrm>
          <a:prstGeom prst="cloudCallout">
            <a:avLst/>
          </a:prstGeom>
          <a:solidFill>
            <a:schemeClr val="accent4">
              <a:lumMod val="20000"/>
              <a:lumOff val="80000"/>
            </a:schemeClr>
          </a:solidFill>
          <a:effectLst>
            <a:glow rad="1016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1">
                    <a:lumMod val="75000"/>
                  </a:schemeClr>
                </a:solidFill>
              </a:rPr>
              <a:t>DIET</a:t>
            </a:r>
            <a:endParaRPr lang="en-IN" b="1" dirty="0">
              <a:solidFill>
                <a:schemeClr val="accent1">
                  <a:lumMod val="75000"/>
                </a:schemeClr>
              </a:solidFill>
            </a:endParaRPr>
          </a:p>
        </p:txBody>
      </p:sp>
      <p:sp>
        <p:nvSpPr>
          <p:cNvPr id="39" name="Curved Down Ribbon 38"/>
          <p:cNvSpPr/>
          <p:nvPr/>
        </p:nvSpPr>
        <p:spPr>
          <a:xfrm>
            <a:off x="6858016" y="1643050"/>
            <a:ext cx="2285984" cy="1071570"/>
          </a:xfrm>
          <a:prstGeom prst="ellipseRibbon">
            <a:avLst/>
          </a:prstGeom>
          <a:solidFill>
            <a:schemeClr val="accent4">
              <a:lumMod val="40000"/>
              <a:lumOff val="60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Narrow" pitchFamily="34" charset="0"/>
              </a:rPr>
              <a:t>STEROIDS</a:t>
            </a:r>
            <a:endParaRPr lang="en-IN" b="1" dirty="0">
              <a:solidFill>
                <a:schemeClr val="tx1"/>
              </a:solidFill>
              <a:latin typeface="Arial Narrow" pitchFamily="34" charset="0"/>
            </a:endParaRPr>
          </a:p>
        </p:txBody>
      </p:sp>
      <p:sp>
        <p:nvSpPr>
          <p:cNvPr id="40" name="Flowchart: Off-page Connector 39"/>
          <p:cNvSpPr/>
          <p:nvPr/>
        </p:nvSpPr>
        <p:spPr>
          <a:xfrm>
            <a:off x="4071934" y="285728"/>
            <a:ext cx="1500198" cy="857256"/>
          </a:xfrm>
          <a:prstGeom prst="flowChartOffpageConnector">
            <a:avLst/>
          </a:prstGeom>
          <a:solidFill>
            <a:schemeClr val="accent1">
              <a:lumMod val="20000"/>
              <a:lumOff val="80000"/>
            </a:schemeClr>
          </a:solidFill>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Narrow" pitchFamily="34" charset="0"/>
              </a:rPr>
              <a:t>ANTI-PYRETICS</a:t>
            </a:r>
            <a:endParaRPr lang="en-IN" b="1" dirty="0">
              <a:solidFill>
                <a:schemeClr val="tx1"/>
              </a:solidFill>
              <a:latin typeface="Arial Narrow" pitchFamily="34" charset="0"/>
            </a:endParaRPr>
          </a:p>
        </p:txBody>
      </p:sp>
      <p:sp>
        <p:nvSpPr>
          <p:cNvPr id="41" name="Flowchart: Stored Data 40"/>
          <p:cNvSpPr/>
          <p:nvPr/>
        </p:nvSpPr>
        <p:spPr>
          <a:xfrm>
            <a:off x="5715008" y="785794"/>
            <a:ext cx="2286016" cy="642942"/>
          </a:xfrm>
          <a:prstGeom prst="flowChartOnlineStorage">
            <a:avLst/>
          </a:prstGeom>
          <a:solidFill>
            <a:schemeClr val="accent2">
              <a:lumMod val="40000"/>
              <a:lumOff val="60000"/>
            </a:schemeClr>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Narrow" pitchFamily="34" charset="0"/>
              </a:rPr>
              <a:t>ANTIBIOTICS</a:t>
            </a:r>
            <a:endParaRPr lang="en-IN" b="1" dirty="0">
              <a:solidFill>
                <a:schemeClr val="tx1"/>
              </a:solidFill>
              <a:latin typeface="Arial Narrow" pitchFamily="34" charset="0"/>
            </a:endParaRPr>
          </a:p>
        </p:txBody>
      </p:sp>
      <p:sp>
        <p:nvSpPr>
          <p:cNvPr id="42" name="Flowchart: Punched Tape 41"/>
          <p:cNvSpPr/>
          <p:nvPr/>
        </p:nvSpPr>
        <p:spPr>
          <a:xfrm>
            <a:off x="3857620" y="5357826"/>
            <a:ext cx="1357322" cy="928694"/>
          </a:xfrm>
          <a:prstGeom prst="flowChartPunchedTape">
            <a:avLst/>
          </a:prstGeom>
          <a:solidFill>
            <a:schemeClr val="accent5">
              <a:lumMod val="40000"/>
              <a:lumOff val="60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CHEST PHYSIO.</a:t>
            </a:r>
            <a:endParaRPr lang="en-IN" b="1" dirty="0">
              <a:solidFill>
                <a:schemeClr val="tx1"/>
              </a:solidFill>
            </a:endParaRPr>
          </a:p>
        </p:txBody>
      </p:sp>
      <p:sp>
        <p:nvSpPr>
          <p:cNvPr id="43" name="Flowchart: Stored Data 42"/>
          <p:cNvSpPr/>
          <p:nvPr/>
        </p:nvSpPr>
        <p:spPr>
          <a:xfrm>
            <a:off x="7143768" y="3857628"/>
            <a:ext cx="2000232" cy="1357322"/>
          </a:xfrm>
          <a:prstGeom prst="flowChartOnlineStorage">
            <a:avLst/>
          </a:prstGeom>
          <a:effectLst>
            <a:glow rad="139700">
              <a:schemeClr val="accent5">
                <a:satMod val="175000"/>
                <a:alpha val="40000"/>
              </a:schemeClr>
            </a:glow>
            <a:outerShdw blurRad="63500" dist="25400" dir="5400000" rotWithShape="0">
              <a:srgbClr val="000000">
                <a:alpha val="43137"/>
              </a:srgb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b="1" dirty="0" smtClean="0">
                <a:solidFill>
                  <a:schemeClr val="tx1"/>
                </a:solidFill>
              </a:rPr>
              <a:t>REGULAR </a:t>
            </a:r>
            <a:r>
              <a:rPr lang="en-US" sz="1200" b="1" dirty="0" smtClean="0">
                <a:solidFill>
                  <a:schemeClr val="tx1"/>
                </a:solidFill>
                <a:latin typeface="Arial Narrow" pitchFamily="34" charset="0"/>
              </a:rPr>
              <a:t>INVESTIGATIONS</a:t>
            </a:r>
            <a:endParaRPr lang="en-IN" sz="1200" b="1" dirty="0">
              <a:solidFill>
                <a:schemeClr val="tx1"/>
              </a:solidFill>
              <a:latin typeface="Arial Narrow" pitchFamily="34" charset="0"/>
            </a:endParaRPr>
          </a:p>
        </p:txBody>
      </p:sp>
      <p:sp>
        <p:nvSpPr>
          <p:cNvPr id="44" name="8-Point Star 43"/>
          <p:cNvSpPr/>
          <p:nvPr/>
        </p:nvSpPr>
        <p:spPr>
          <a:xfrm>
            <a:off x="5286380" y="4929198"/>
            <a:ext cx="1928826" cy="1500198"/>
          </a:xfrm>
          <a:prstGeom prst="star8">
            <a:avLst/>
          </a:prstGeom>
          <a:solidFill>
            <a:schemeClr val="accent1">
              <a:lumMod val="20000"/>
              <a:lumOff val="80000"/>
            </a:schemeClr>
          </a:solidFill>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Narrow" pitchFamily="34" charset="0"/>
              </a:rPr>
              <a:t>PACKED RBC</a:t>
            </a:r>
          </a:p>
          <a:p>
            <a:pPr algn="ctr"/>
            <a:r>
              <a:rPr lang="en-US" sz="1400" b="1" dirty="0" smtClean="0">
                <a:solidFill>
                  <a:schemeClr val="tx1"/>
                </a:solidFill>
                <a:latin typeface="Arial Narrow" pitchFamily="34" charset="0"/>
              </a:rPr>
              <a:t>TRANSFUSION</a:t>
            </a:r>
            <a:endParaRPr lang="en-IN" sz="1400" b="1" dirty="0">
              <a:solidFill>
                <a:schemeClr val="tx1"/>
              </a:solidFill>
              <a:latin typeface="Arial Narrow" pitchFamily="34" charset="0"/>
            </a:endParaRPr>
          </a:p>
        </p:txBody>
      </p:sp>
      <p:sp>
        <p:nvSpPr>
          <p:cNvPr id="45" name="Parallelogram 44"/>
          <p:cNvSpPr/>
          <p:nvPr/>
        </p:nvSpPr>
        <p:spPr>
          <a:xfrm>
            <a:off x="1571604" y="5500702"/>
            <a:ext cx="2000264" cy="1000132"/>
          </a:xfrm>
          <a:prstGeom prst="parallelogram">
            <a:avLst/>
          </a:prstGeom>
          <a:solidFill>
            <a:schemeClr val="accent2">
              <a:lumMod val="40000"/>
              <a:lumOff val="60000"/>
            </a:schemeClr>
          </a:solidFill>
          <a:effectLst>
            <a:glow rad="1397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latin typeface="Arial Narrow" pitchFamily="34" charset="0"/>
              </a:rPr>
              <a:t>MECH.</a:t>
            </a:r>
          </a:p>
          <a:p>
            <a:pPr algn="ctr"/>
            <a:r>
              <a:rPr lang="en-US" b="1" dirty="0" smtClean="0">
                <a:solidFill>
                  <a:schemeClr val="tx1"/>
                </a:solidFill>
                <a:latin typeface="Arial Narrow" pitchFamily="34" charset="0"/>
              </a:rPr>
              <a:t>VENTILATION</a:t>
            </a:r>
            <a:endParaRPr lang="en-IN" b="1" dirty="0">
              <a:solidFill>
                <a:schemeClr val="tx1"/>
              </a:solidFill>
              <a:latin typeface="Arial Narrow" pitchFamily="34" charset="0"/>
            </a:endParaRPr>
          </a:p>
        </p:txBody>
      </p:sp>
      <p:sp>
        <p:nvSpPr>
          <p:cNvPr id="56" name="Notched Right Arrow 55"/>
          <p:cNvSpPr/>
          <p:nvPr/>
        </p:nvSpPr>
        <p:spPr>
          <a:xfrm flipH="1">
            <a:off x="1714480" y="3000372"/>
            <a:ext cx="785818" cy="64294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7" name="Notched Right Arrow 56"/>
          <p:cNvSpPr/>
          <p:nvPr/>
        </p:nvSpPr>
        <p:spPr>
          <a:xfrm>
            <a:off x="6286512" y="3000372"/>
            <a:ext cx="857256" cy="64294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58" name="Flowchart: Internal Storage 57"/>
          <p:cNvSpPr/>
          <p:nvPr/>
        </p:nvSpPr>
        <p:spPr>
          <a:xfrm>
            <a:off x="7143768" y="2857496"/>
            <a:ext cx="2000232" cy="785818"/>
          </a:xfrm>
          <a:prstGeom prst="flowChartInternalStorag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1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HEMODYNAMIC </a:t>
            </a:r>
            <a:r>
              <a:rPr lang="en-US" dirty="0" smtClean="0"/>
              <a:t>MONITORING</a:t>
            </a:r>
            <a:endParaRPr lang="en-IN" dirty="0"/>
          </a:p>
        </p:txBody>
      </p:sp>
      <p:sp>
        <p:nvSpPr>
          <p:cNvPr id="59" name="Flowchart: Predefined Process 58"/>
          <p:cNvSpPr/>
          <p:nvPr/>
        </p:nvSpPr>
        <p:spPr>
          <a:xfrm>
            <a:off x="214282" y="2571744"/>
            <a:ext cx="1500198" cy="1214446"/>
          </a:xfrm>
          <a:prstGeom prst="flowChartPredefinedProcess">
            <a:avLst/>
          </a:prstGeom>
        </p:spPr>
        <p:style>
          <a:lnRef idx="1">
            <a:schemeClr val="accent5"/>
          </a:lnRef>
          <a:fillRef idx="2">
            <a:schemeClr val="accent5"/>
          </a:fillRef>
          <a:effectRef idx="1">
            <a:schemeClr val="accent5"/>
          </a:effectRef>
          <a:fontRef idx="minor">
            <a:schemeClr val="dk1"/>
          </a:fontRef>
        </p:style>
        <p:txBody>
          <a:bodyPr rtlCol="0" anchor="ctr">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16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SKILLED</a:t>
            </a:r>
          </a:p>
          <a:p>
            <a:pPr algn="ctr"/>
            <a:r>
              <a:rPr lang="en-US" sz="1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NURSING CARE</a:t>
            </a:r>
            <a:endParaRPr lang="en-IN" sz="14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unched Tape 1"/>
          <p:cNvSpPr/>
          <p:nvPr/>
        </p:nvSpPr>
        <p:spPr>
          <a:xfrm>
            <a:off x="1142976" y="142852"/>
            <a:ext cx="3214710" cy="1214446"/>
          </a:xfrm>
          <a:prstGeom prst="flowChartPunchedTape">
            <a:avLst/>
          </a:prstGeom>
        </p:spPr>
        <p:style>
          <a:lnRef idx="0">
            <a:schemeClr val="accent1"/>
          </a:lnRef>
          <a:fillRef idx="3">
            <a:schemeClr val="accent1"/>
          </a:fillRef>
          <a:effectRef idx="3">
            <a:schemeClr val="accent1"/>
          </a:effectRef>
          <a:fontRef idx="minor">
            <a:schemeClr val="lt1"/>
          </a:fontRef>
        </p:style>
        <p:txBody>
          <a:bodyPr rtlCol="0" anchor="ctr">
            <a:scene3d>
              <a:camera prst="orthographicFront"/>
              <a:lightRig rig="soft" dir="t">
                <a:rot lat="0" lon="0" rev="10800000"/>
              </a:lightRig>
            </a:scene3d>
            <a:sp3d>
              <a:bevelT w="27940" h="12700"/>
              <a:contourClr>
                <a:srgbClr val="DDDDDD"/>
              </a:contourClr>
            </a:sp3d>
          </a:bodyPr>
          <a:lstStyle/>
          <a:p>
            <a:pPr algn="ctr"/>
            <a:r>
              <a:rPr lang="en-US" sz="2400" b="1" spc="150" dirty="0" smtClean="0">
                <a:ln w="11430"/>
                <a:solidFill>
                  <a:srgbClr val="F8F8F8"/>
                </a:solidFill>
                <a:effectLst>
                  <a:outerShdw blurRad="25400" algn="tl" rotWithShape="0">
                    <a:srgbClr val="000000">
                      <a:alpha val="43000"/>
                    </a:srgbClr>
                  </a:outerShdw>
                </a:effectLst>
              </a:rPr>
              <a:t>Relevant </a:t>
            </a:r>
          </a:p>
          <a:p>
            <a:pPr algn="ctr"/>
            <a:r>
              <a:rPr lang="en-US" sz="2400" b="1" spc="150" dirty="0" smtClean="0">
                <a:ln w="11430"/>
                <a:solidFill>
                  <a:srgbClr val="F8F8F8"/>
                </a:solidFill>
                <a:effectLst>
                  <a:outerShdw blurRad="25400" algn="tl" rotWithShape="0">
                    <a:srgbClr val="000000">
                      <a:alpha val="43000"/>
                    </a:srgbClr>
                  </a:outerShdw>
                </a:effectLst>
              </a:rPr>
              <a:t>Nursing Diagnosis</a:t>
            </a:r>
            <a:endParaRPr lang="en-IN" sz="2400" b="1" spc="150" dirty="0">
              <a:ln w="11430"/>
              <a:solidFill>
                <a:srgbClr val="F8F8F8"/>
              </a:solidFill>
              <a:effectLst>
                <a:outerShdw blurRad="25400" algn="tl" rotWithShape="0">
                  <a:srgbClr val="000000">
                    <a:alpha val="43000"/>
                  </a:srgbClr>
                </a:outerShdw>
              </a:effectLst>
            </a:endParaRPr>
          </a:p>
        </p:txBody>
      </p:sp>
      <p:cxnSp>
        <p:nvCxnSpPr>
          <p:cNvPr id="4" name="Straight Connector 3"/>
          <p:cNvCxnSpPr/>
          <p:nvPr/>
        </p:nvCxnSpPr>
        <p:spPr>
          <a:xfrm rot="5400000">
            <a:off x="928662" y="2000240"/>
            <a:ext cx="1143008" cy="142876"/>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4429124" y="500042"/>
            <a:ext cx="142876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429124" y="1142984"/>
            <a:ext cx="1857388" cy="78581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3964777" y="1393017"/>
            <a:ext cx="2071702" cy="2000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643174" y="2214554"/>
            <a:ext cx="3786214" cy="22145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464447" y="2893215"/>
            <a:ext cx="3643338" cy="857256"/>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857224" y="2857496"/>
            <a:ext cx="2571768" cy="142876"/>
          </a:xfrm>
          <a:prstGeom prst="line">
            <a:avLst/>
          </a:prstGeom>
        </p:spPr>
        <p:style>
          <a:lnRef idx="1">
            <a:schemeClr val="accent1"/>
          </a:lnRef>
          <a:fillRef idx="0">
            <a:schemeClr val="accent1"/>
          </a:fillRef>
          <a:effectRef idx="0">
            <a:schemeClr val="accent1"/>
          </a:effectRef>
          <a:fontRef idx="minor">
            <a:schemeClr val="tx1"/>
          </a:fontRef>
        </p:style>
      </p:cxnSp>
      <p:sp>
        <p:nvSpPr>
          <p:cNvPr id="18" name="Oval Callout 17"/>
          <p:cNvSpPr/>
          <p:nvPr/>
        </p:nvSpPr>
        <p:spPr>
          <a:xfrm>
            <a:off x="5572132" y="0"/>
            <a:ext cx="2857520" cy="1071546"/>
          </a:xfrm>
          <a:prstGeom prst="wedgeEllipseCallout">
            <a:avLst/>
          </a:prstGeom>
          <a:effectLst>
            <a:glow rad="139700">
              <a:schemeClr val="accent6">
                <a:satMod val="175000"/>
                <a:alpha val="40000"/>
              </a:schemeClr>
            </a:glow>
            <a:outerShdw blurRad="63500" dist="25400" dir="5400000" rotWithShape="0">
              <a:srgbClr val="000000">
                <a:alpha val="43137"/>
              </a:srgbClr>
            </a:outerShdw>
          </a:effectLst>
          <a:scene3d>
            <a:camera prst="orthographicFront"/>
            <a:lightRig rig="threePt" dir="t"/>
          </a:scene3d>
          <a:sp3d>
            <a:bevelT prst="relaxedInset"/>
          </a:sp3d>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Anemia R/t disease progression</a:t>
            </a:r>
            <a:endParaRPr lang="en-IN" dirty="0"/>
          </a:p>
        </p:txBody>
      </p:sp>
      <p:sp>
        <p:nvSpPr>
          <p:cNvPr id="19" name="Flowchart: Sequential Access Storage 18"/>
          <p:cNvSpPr/>
          <p:nvPr/>
        </p:nvSpPr>
        <p:spPr>
          <a:xfrm>
            <a:off x="2500298" y="5072074"/>
            <a:ext cx="2571768" cy="1500198"/>
          </a:xfrm>
          <a:prstGeom prst="flowChartMagneticTape">
            <a:avLst/>
          </a:prstGeom>
          <a:effectLst>
            <a:glow rad="139700">
              <a:schemeClr val="accent3">
                <a:satMod val="175000"/>
                <a:alpha val="40000"/>
              </a:schemeClr>
            </a:glow>
            <a:outerShdw blurRad="63500" dist="25400" dir="5400000" rotWithShape="0">
              <a:srgbClr val="000000">
                <a:alpha val="43137"/>
              </a:srgbClr>
            </a:outerShdw>
          </a:effectLst>
          <a:scene3d>
            <a:camera prst="orthographicFront"/>
            <a:lightRig rig="threePt" dir="t"/>
          </a:scene3d>
          <a:sp3d>
            <a:bevelT w="152400" h="50800" prst="softRound"/>
          </a:sp3d>
        </p:spPr>
        <p:style>
          <a:lnRef idx="1">
            <a:schemeClr val="accent5"/>
          </a:lnRef>
          <a:fillRef idx="2">
            <a:schemeClr val="accent5"/>
          </a:fillRef>
          <a:effectRef idx="1">
            <a:schemeClr val="accent5"/>
          </a:effectRef>
          <a:fontRef idx="minor">
            <a:schemeClr val="dk1"/>
          </a:fontRef>
        </p:style>
        <p:txBody>
          <a:bodyPr rtlCol="0" anchor="ctr"/>
          <a:lstStyle/>
          <a:p>
            <a:pPr algn="ctr"/>
            <a:r>
              <a:rPr lang="en-US" dirty="0" smtClean="0"/>
              <a:t>Ineffective airway clearance &amp; chances of E.T Tube Blockage</a:t>
            </a:r>
            <a:endParaRPr lang="en-IN" dirty="0"/>
          </a:p>
        </p:txBody>
      </p:sp>
      <p:sp>
        <p:nvSpPr>
          <p:cNvPr id="20" name="Flowchart: Stored Data 19"/>
          <p:cNvSpPr/>
          <p:nvPr/>
        </p:nvSpPr>
        <p:spPr>
          <a:xfrm>
            <a:off x="6215074" y="1500174"/>
            <a:ext cx="2928926" cy="1285884"/>
          </a:xfrm>
          <a:prstGeom prst="flowChartOnlineStorage">
            <a:avLst/>
          </a:prstGeom>
          <a:effectLst>
            <a:glow rad="139700">
              <a:schemeClr val="accent1">
                <a:satMod val="175000"/>
                <a:alpha val="40000"/>
              </a:schemeClr>
            </a:glow>
            <a:outerShdw blurRad="63500" dist="25400" dir="5400000" rotWithShape="0">
              <a:srgbClr val="000000">
                <a:alpha val="43137"/>
              </a:srgbClr>
            </a:outerShdw>
          </a:effectLst>
          <a:scene3d>
            <a:camera prst="orthographicFront"/>
            <a:lightRig rig="threePt" dir="t"/>
          </a:scene3d>
          <a:sp3d>
            <a:bevelT prst="slope"/>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smtClean="0"/>
              <a:t>Self care deficit R/t Disease condition and Bed-ridden Status</a:t>
            </a:r>
            <a:endParaRPr lang="en-IN" dirty="0"/>
          </a:p>
        </p:txBody>
      </p:sp>
      <p:sp>
        <p:nvSpPr>
          <p:cNvPr id="21" name="Flowchart: Display 20"/>
          <p:cNvSpPr/>
          <p:nvPr/>
        </p:nvSpPr>
        <p:spPr>
          <a:xfrm>
            <a:off x="5286380" y="3071810"/>
            <a:ext cx="2857520" cy="1285884"/>
          </a:xfrm>
          <a:prstGeom prst="flowChartDisplay">
            <a:avLst/>
          </a:prstGeom>
          <a:effectLst>
            <a:glow rad="139700">
              <a:schemeClr val="accent3">
                <a:satMod val="175000"/>
                <a:alpha val="40000"/>
              </a:schemeClr>
            </a:glow>
            <a:outerShdw blurRad="63500" dist="25400" dir="5400000" rotWithShape="0">
              <a:srgbClr val="000000">
                <a:alpha val="43137"/>
              </a:srgbClr>
            </a:outerShdw>
          </a:effectLst>
          <a:scene3d>
            <a:camera prst="orthographicFront"/>
            <a:lightRig rig="threePt" dir="t"/>
          </a:scene3d>
          <a:sp3d>
            <a:bevelT w="152400" h="50800" prst="softRound"/>
          </a:sp3d>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Impaired Nutritional status R/t disease condition</a:t>
            </a:r>
            <a:endParaRPr lang="en-IN" dirty="0"/>
          </a:p>
        </p:txBody>
      </p:sp>
      <p:sp>
        <p:nvSpPr>
          <p:cNvPr id="23" name="10-Point Star 22"/>
          <p:cNvSpPr/>
          <p:nvPr/>
        </p:nvSpPr>
        <p:spPr>
          <a:xfrm>
            <a:off x="5357818" y="4786322"/>
            <a:ext cx="3357586" cy="1428760"/>
          </a:xfrm>
          <a:prstGeom prst="star10">
            <a:avLst/>
          </a:prstGeom>
          <a:effectLst>
            <a:glow rad="139700">
              <a:schemeClr val="accent6">
                <a:satMod val="175000"/>
                <a:alpha val="40000"/>
              </a:schemeClr>
            </a:glow>
            <a:outerShdw blurRad="63500" dist="25400" dir="5400000" rotWithShape="0">
              <a:srgbClr val="000000">
                <a:alpha val="43137"/>
              </a:srgbClr>
            </a:outerShdw>
          </a:effectLst>
          <a:scene3d>
            <a:camera prst="orthographicFront"/>
            <a:lightRig rig="threePt" dir="t"/>
          </a:scene3d>
          <a:sp3d>
            <a:bevelT w="101600" prst="riblet"/>
          </a:sp3d>
        </p:spPr>
        <p:style>
          <a:lnRef idx="1">
            <a:schemeClr val="dk1"/>
          </a:lnRef>
          <a:fillRef idx="2">
            <a:schemeClr val="dk1"/>
          </a:fillRef>
          <a:effectRef idx="1">
            <a:schemeClr val="dk1"/>
          </a:effectRef>
          <a:fontRef idx="minor">
            <a:schemeClr val="dk1"/>
          </a:fontRef>
        </p:style>
        <p:txBody>
          <a:bodyPr rtlCol="0" anchor="ctr"/>
          <a:lstStyle/>
          <a:p>
            <a:pPr algn="ctr"/>
            <a:endParaRPr lang="en-US" dirty="0" smtClean="0"/>
          </a:p>
          <a:p>
            <a:pPr algn="ctr"/>
            <a:endParaRPr lang="en-US" dirty="0" smtClean="0"/>
          </a:p>
          <a:p>
            <a:pPr algn="ctr"/>
            <a:r>
              <a:rPr lang="en-US" dirty="0" smtClean="0"/>
              <a:t>Risk of infection R/t disease process,</a:t>
            </a:r>
          </a:p>
          <a:p>
            <a:pPr algn="ctr"/>
            <a:r>
              <a:rPr lang="en-US" dirty="0" smtClean="0"/>
              <a:t> Invasive lines and</a:t>
            </a:r>
          </a:p>
          <a:p>
            <a:pPr algn="ctr"/>
            <a:r>
              <a:rPr lang="en-US" dirty="0" smtClean="0"/>
              <a:t>Low TC, Hb level</a:t>
            </a:r>
          </a:p>
          <a:p>
            <a:pPr algn="ctr"/>
            <a:endParaRPr lang="en-US" dirty="0" smtClean="0"/>
          </a:p>
          <a:p>
            <a:pPr algn="ctr"/>
            <a:r>
              <a:rPr lang="en-US" dirty="0" smtClean="0"/>
              <a:t> </a:t>
            </a:r>
            <a:endParaRPr lang="en-IN" dirty="0"/>
          </a:p>
        </p:txBody>
      </p:sp>
      <p:sp>
        <p:nvSpPr>
          <p:cNvPr id="24" name="Plaque 23"/>
          <p:cNvSpPr/>
          <p:nvPr/>
        </p:nvSpPr>
        <p:spPr>
          <a:xfrm>
            <a:off x="214282" y="2285992"/>
            <a:ext cx="1643074" cy="1285884"/>
          </a:xfrm>
          <a:prstGeom prst="plaque">
            <a:avLst/>
          </a:prstGeom>
          <a:effectLst>
            <a:glow rad="63500">
              <a:schemeClr val="accent1">
                <a:satMod val="175000"/>
                <a:alpha val="40000"/>
              </a:schemeClr>
            </a:glow>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coolSlant"/>
            <a:contourClr>
              <a:schemeClr val="accent2"/>
            </a:contourClr>
          </a:sp3d>
        </p:spPr>
        <p:style>
          <a:lnRef idx="0">
            <a:schemeClr val="accent2"/>
          </a:lnRef>
          <a:fillRef idx="3">
            <a:schemeClr val="accent2"/>
          </a:fillRef>
          <a:effectRef idx="3">
            <a:schemeClr val="accent2"/>
          </a:effectRef>
          <a:fontRef idx="minor">
            <a:schemeClr val="lt1"/>
          </a:fontRef>
        </p:style>
        <p:txBody>
          <a:bodyPr rtlCol="0" anchor="ctr"/>
          <a:lstStyle/>
          <a:p>
            <a:pPr algn="ctr"/>
            <a:r>
              <a:rPr lang="en-US" dirty="0" smtClean="0">
                <a:solidFill>
                  <a:schemeClr val="tx1"/>
                </a:solidFill>
              </a:rPr>
              <a:t>Anxiety R/t</a:t>
            </a:r>
          </a:p>
          <a:p>
            <a:pPr algn="ctr"/>
            <a:r>
              <a:rPr lang="en-US" dirty="0" smtClean="0">
                <a:solidFill>
                  <a:schemeClr val="tx1"/>
                </a:solidFill>
              </a:rPr>
              <a:t>Disease condition</a:t>
            </a:r>
            <a:endParaRPr lang="en-IN" dirty="0">
              <a:solidFill>
                <a:schemeClr val="tx1"/>
              </a:solidFill>
            </a:endParaRPr>
          </a:p>
        </p:txBody>
      </p:sp>
      <p:sp>
        <p:nvSpPr>
          <p:cNvPr id="25" name="Cloud 24"/>
          <p:cNvSpPr/>
          <p:nvPr/>
        </p:nvSpPr>
        <p:spPr>
          <a:xfrm>
            <a:off x="285720" y="3643314"/>
            <a:ext cx="3143272" cy="1643074"/>
          </a:xfrm>
          <a:prstGeom prst="cloud">
            <a:avLst/>
          </a:prstGeom>
          <a:effectLst>
            <a:glow rad="139700">
              <a:schemeClr val="accent2">
                <a:satMod val="175000"/>
                <a:alpha val="40000"/>
              </a:schemeClr>
            </a:glow>
            <a:outerShdw blurRad="63500" dist="25400" dir="5400000" rotWithShape="0">
              <a:srgbClr val="000000">
                <a:alpha val="43137"/>
              </a:srgbClr>
            </a:outerShdw>
          </a:effectLst>
          <a:scene3d>
            <a:camera prst="orthographicFront"/>
            <a:lightRig rig="threePt" dir="t"/>
          </a:scene3d>
          <a:sp3d>
            <a:bevelT w="139700" prst="cross"/>
          </a:sp3d>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smtClean="0"/>
              <a:t>Impaired gas exchange R/t Disease process</a:t>
            </a:r>
            <a:endParaRPr lang="en-IN"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0"/>
            <a:ext cx="1015663" cy="6858000"/>
          </a:xfrm>
          <a:prstGeom prst="rect">
            <a:avLst/>
          </a:prstGeom>
          <a:solidFill>
            <a:schemeClr val="tx2">
              <a:lumMod val="40000"/>
              <a:lumOff val="60000"/>
            </a:schemeClr>
          </a:solidFill>
          <a:ln>
            <a:solidFill>
              <a:schemeClr val="accent3">
                <a:lumMod val="60000"/>
                <a:lumOff val="40000"/>
              </a:schemeClr>
            </a:solidFill>
          </a:ln>
        </p:spPr>
        <p:txBody>
          <a:bodyPr vert="vert270" wrap="square" rtlCol="0">
            <a:spAutoFit/>
          </a:bodyPr>
          <a:lstStyle/>
          <a:p>
            <a:r>
              <a:rPr lang="en-US" sz="5400" dirty="0" smtClean="0">
                <a:solidFill>
                  <a:schemeClr val="accent1">
                    <a:lumMod val="50000"/>
                  </a:schemeClr>
                </a:solidFill>
                <a:latin typeface="Algerian" pitchFamily="82" charset="0"/>
              </a:rPr>
              <a:t>NURSING CARE PLAN</a:t>
            </a:r>
            <a:endParaRPr lang="en-IN" sz="5400" dirty="0">
              <a:solidFill>
                <a:schemeClr val="accent1">
                  <a:lumMod val="50000"/>
                </a:schemeClr>
              </a:solidFill>
              <a:latin typeface="Algerian" pitchFamily="82" charset="0"/>
            </a:endParaRPr>
          </a:p>
        </p:txBody>
      </p:sp>
      <p:sp>
        <p:nvSpPr>
          <p:cNvPr id="3" name="Rectangle 2"/>
          <p:cNvSpPr/>
          <p:nvPr/>
        </p:nvSpPr>
        <p:spPr>
          <a:xfrm>
            <a:off x="1214414" y="285728"/>
            <a:ext cx="1714512" cy="1000132"/>
          </a:xfrm>
          <a:prstGeom prst="rect">
            <a:avLst/>
          </a:prstGeom>
          <a:effectLst>
            <a:glow rad="101600">
              <a:schemeClr val="accent5">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Severe Shortness of </a:t>
            </a:r>
          </a:p>
          <a:p>
            <a:pPr algn="ctr"/>
            <a:r>
              <a:rPr lang="en-US" dirty="0" smtClean="0"/>
              <a:t>Breath</a:t>
            </a:r>
            <a:endParaRPr lang="en-IN" dirty="0"/>
          </a:p>
        </p:txBody>
      </p:sp>
      <p:sp>
        <p:nvSpPr>
          <p:cNvPr id="4" name="Rectangle 3"/>
          <p:cNvSpPr/>
          <p:nvPr/>
        </p:nvSpPr>
        <p:spPr>
          <a:xfrm>
            <a:off x="3500430" y="357166"/>
            <a:ext cx="2000264" cy="857256"/>
          </a:xfrm>
          <a:prstGeom prst="rect">
            <a:avLst/>
          </a:prstGeom>
          <a:effectLst>
            <a:glow rad="101600">
              <a:schemeClr val="accent5">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Tachycardia,</a:t>
            </a:r>
          </a:p>
          <a:p>
            <a:pPr algn="ctr"/>
            <a:r>
              <a:rPr lang="en-US" dirty="0" err="1" smtClean="0"/>
              <a:t>Tachypnoea</a:t>
            </a:r>
            <a:endParaRPr lang="en-US" dirty="0" smtClean="0"/>
          </a:p>
          <a:p>
            <a:pPr algn="ctr"/>
            <a:endParaRPr lang="en-IN" dirty="0"/>
          </a:p>
        </p:txBody>
      </p:sp>
      <p:sp>
        <p:nvSpPr>
          <p:cNvPr id="5" name="Rectangle 4"/>
          <p:cNvSpPr/>
          <p:nvPr/>
        </p:nvSpPr>
        <p:spPr>
          <a:xfrm>
            <a:off x="6072198" y="357166"/>
            <a:ext cx="2071702" cy="857256"/>
          </a:xfrm>
          <a:prstGeom prst="rect">
            <a:avLst/>
          </a:prstGeom>
          <a:effectLst>
            <a:glow rad="101600">
              <a:schemeClr val="accent3">
                <a:satMod val="175000"/>
                <a:alpha val="40000"/>
              </a:schemeClr>
            </a:glow>
            <a:outerShdw blurRad="63500" dist="25400" dir="5400000" rotWithShape="0">
              <a:srgbClr val="000000">
                <a:alpha val="43137"/>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Restless, </a:t>
            </a:r>
          </a:p>
          <a:p>
            <a:pPr algn="ctr"/>
            <a:r>
              <a:rPr lang="en-US" dirty="0" smtClean="0"/>
              <a:t>Confusion</a:t>
            </a:r>
            <a:endParaRPr lang="en-IN" dirty="0"/>
          </a:p>
        </p:txBody>
      </p:sp>
      <p:sp>
        <p:nvSpPr>
          <p:cNvPr id="6" name="Cloud Callout 5"/>
          <p:cNvSpPr/>
          <p:nvPr/>
        </p:nvSpPr>
        <p:spPr>
          <a:xfrm>
            <a:off x="2857488" y="1643050"/>
            <a:ext cx="4286280" cy="928694"/>
          </a:xfrm>
          <a:prstGeom prst="cloudCallout">
            <a:avLst/>
          </a:prstGeom>
          <a:scene3d>
            <a:camera prst="orthographicFront"/>
            <a:lightRig rig="threePt" dir="t"/>
          </a:scene3d>
          <a:sp3d>
            <a:bevelT w="139700" prst="cross"/>
          </a:sp3d>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2000" b="1" dirty="0" smtClean="0">
                <a:solidFill>
                  <a:schemeClr val="tx2">
                    <a:lumMod val="60000"/>
                    <a:lumOff val="40000"/>
                  </a:schemeClr>
                </a:solidFill>
                <a:latin typeface="Agency FB" pitchFamily="34" charset="0"/>
              </a:rPr>
              <a:t>IMPAIRED GAS EXCHANGE R/T POOR LUNG COMPLIANCE</a:t>
            </a:r>
            <a:endParaRPr lang="en-IN" sz="2000" b="1" dirty="0">
              <a:solidFill>
                <a:schemeClr val="tx2">
                  <a:lumMod val="60000"/>
                  <a:lumOff val="40000"/>
                </a:schemeClr>
              </a:solidFill>
              <a:latin typeface="Agency FB" pitchFamily="34" charset="0"/>
            </a:endParaRPr>
          </a:p>
        </p:txBody>
      </p:sp>
      <p:sp>
        <p:nvSpPr>
          <p:cNvPr id="7" name="Vertical Scroll 6"/>
          <p:cNvSpPr/>
          <p:nvPr/>
        </p:nvSpPr>
        <p:spPr>
          <a:xfrm>
            <a:off x="3286116" y="3500438"/>
            <a:ext cx="3429024" cy="3357562"/>
          </a:xfrm>
          <a:prstGeom prst="verticalScroll">
            <a:avLst/>
          </a:prstGeom>
          <a:effectLst>
            <a:glow rad="139700">
              <a:schemeClr val="accent2">
                <a:satMod val="175000"/>
                <a:alpha val="40000"/>
              </a:schemeClr>
            </a:glow>
            <a:outerShdw blurRad="63500" dist="25400" dir="5400000" rotWithShape="0">
              <a:srgbClr val="000000">
                <a:alpha val="43137"/>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smtClean="0"/>
          </a:p>
          <a:p>
            <a:pPr>
              <a:buFont typeface="Wingdings" pitchFamily="2" charset="2"/>
              <a:buChar char="Ø"/>
            </a:pPr>
            <a:endParaRPr lang="en-US" dirty="0" smtClean="0"/>
          </a:p>
          <a:p>
            <a:pPr>
              <a:buFont typeface="Wingdings" pitchFamily="2" charset="2"/>
              <a:buChar char="Ø"/>
            </a:pPr>
            <a:r>
              <a:rPr lang="en-US" b="1" dirty="0" smtClean="0">
                <a:solidFill>
                  <a:schemeClr val="accent1">
                    <a:lumMod val="50000"/>
                  </a:schemeClr>
                </a:solidFill>
                <a:latin typeface="Agency FB" pitchFamily="34" charset="0"/>
              </a:rPr>
              <a:t>Propped –up position</a:t>
            </a:r>
          </a:p>
          <a:p>
            <a:pPr>
              <a:buFont typeface="Wingdings" pitchFamily="2" charset="2"/>
              <a:buChar char="Ø"/>
            </a:pPr>
            <a:r>
              <a:rPr lang="en-US" b="1" dirty="0" smtClean="0">
                <a:solidFill>
                  <a:schemeClr val="accent1">
                    <a:lumMod val="50000"/>
                  </a:schemeClr>
                </a:solidFill>
                <a:latin typeface="Agency FB" pitchFamily="34" charset="0"/>
              </a:rPr>
              <a:t>Oxygen therapy</a:t>
            </a:r>
          </a:p>
          <a:p>
            <a:pPr>
              <a:buFont typeface="Wingdings" pitchFamily="2" charset="2"/>
              <a:buChar char="Ø"/>
            </a:pPr>
            <a:r>
              <a:rPr lang="en-US" b="1" dirty="0" smtClean="0">
                <a:solidFill>
                  <a:schemeClr val="accent1">
                    <a:lumMod val="50000"/>
                  </a:schemeClr>
                </a:solidFill>
                <a:latin typeface="Agency FB" pitchFamily="34" charset="0"/>
              </a:rPr>
              <a:t>Nebulisation therapy</a:t>
            </a:r>
          </a:p>
          <a:p>
            <a:pPr>
              <a:buFont typeface="Wingdings" pitchFamily="2" charset="2"/>
              <a:buChar char="Ø"/>
            </a:pPr>
            <a:r>
              <a:rPr lang="en-US" b="1" dirty="0" smtClean="0">
                <a:solidFill>
                  <a:schemeClr val="accent1">
                    <a:lumMod val="50000"/>
                  </a:schemeClr>
                </a:solidFill>
                <a:latin typeface="Agency FB" pitchFamily="34" charset="0"/>
              </a:rPr>
              <a:t>Hemodynamic monitoring</a:t>
            </a:r>
          </a:p>
          <a:p>
            <a:pPr>
              <a:buFont typeface="Wingdings" pitchFamily="2" charset="2"/>
              <a:buChar char="Ø"/>
            </a:pPr>
            <a:r>
              <a:rPr lang="en-US" b="1" dirty="0" smtClean="0">
                <a:solidFill>
                  <a:schemeClr val="accent1">
                    <a:lumMod val="50000"/>
                  </a:schemeClr>
                </a:solidFill>
                <a:latin typeface="Agency FB" pitchFamily="34" charset="0"/>
              </a:rPr>
              <a:t>Mech. Ventilation</a:t>
            </a:r>
          </a:p>
          <a:p>
            <a:pPr>
              <a:buFont typeface="Wingdings" pitchFamily="2" charset="2"/>
              <a:buChar char="Ø"/>
            </a:pPr>
            <a:r>
              <a:rPr lang="en-US" b="1" dirty="0" smtClean="0">
                <a:solidFill>
                  <a:schemeClr val="accent1">
                    <a:lumMod val="50000"/>
                  </a:schemeClr>
                </a:solidFill>
                <a:latin typeface="Agency FB" pitchFamily="34" charset="0"/>
              </a:rPr>
              <a:t>Auscultation</a:t>
            </a:r>
          </a:p>
          <a:p>
            <a:pPr>
              <a:buFont typeface="Wingdings" pitchFamily="2" charset="2"/>
              <a:buChar char="Ø"/>
            </a:pPr>
            <a:r>
              <a:rPr lang="en-US" b="1" dirty="0" smtClean="0">
                <a:solidFill>
                  <a:schemeClr val="accent1">
                    <a:lumMod val="50000"/>
                  </a:schemeClr>
                </a:solidFill>
                <a:latin typeface="Agency FB" pitchFamily="34" charset="0"/>
              </a:rPr>
              <a:t>Suctioning</a:t>
            </a:r>
          </a:p>
          <a:p>
            <a:pPr>
              <a:buFont typeface="Wingdings" pitchFamily="2" charset="2"/>
              <a:buChar char="Ø"/>
            </a:pPr>
            <a:r>
              <a:rPr lang="en-US" b="1" dirty="0" smtClean="0">
                <a:solidFill>
                  <a:schemeClr val="accent1">
                    <a:lumMod val="50000"/>
                  </a:schemeClr>
                </a:solidFill>
                <a:latin typeface="Agency FB" pitchFamily="34" charset="0"/>
              </a:rPr>
              <a:t>ABG analysis</a:t>
            </a:r>
          </a:p>
          <a:p>
            <a:pPr>
              <a:buFont typeface="Wingdings" pitchFamily="2" charset="2"/>
              <a:buChar char="Ø"/>
            </a:pPr>
            <a:r>
              <a:rPr lang="en-US" b="1" dirty="0" smtClean="0">
                <a:solidFill>
                  <a:schemeClr val="accent1">
                    <a:lumMod val="50000"/>
                  </a:schemeClr>
                </a:solidFill>
                <a:latin typeface="Agency FB" pitchFamily="34" charset="0"/>
              </a:rPr>
              <a:t>Chest Physio &amp; Spirometry</a:t>
            </a:r>
          </a:p>
          <a:p>
            <a:pPr>
              <a:buFont typeface="Wingdings" pitchFamily="2" charset="2"/>
              <a:buChar char="Ø"/>
            </a:pPr>
            <a:r>
              <a:rPr lang="en-US" b="1" dirty="0" smtClean="0">
                <a:solidFill>
                  <a:schemeClr val="accent1">
                    <a:lumMod val="50000"/>
                  </a:schemeClr>
                </a:solidFill>
                <a:latin typeface="Agency FB" pitchFamily="34" charset="0"/>
              </a:rPr>
              <a:t>Antibiotics &amp; Diuretics</a:t>
            </a:r>
          </a:p>
          <a:p>
            <a:pPr>
              <a:buFont typeface="Wingdings" pitchFamily="2" charset="2"/>
              <a:buChar char="Ø"/>
            </a:pPr>
            <a:r>
              <a:rPr lang="en-US" b="1" dirty="0" smtClean="0">
                <a:solidFill>
                  <a:schemeClr val="accent1">
                    <a:lumMod val="50000"/>
                  </a:schemeClr>
                </a:solidFill>
                <a:latin typeface="Agency FB" pitchFamily="34" charset="0"/>
              </a:rPr>
              <a:t>Strict I/O chart</a:t>
            </a:r>
          </a:p>
          <a:p>
            <a:pPr algn="ctr"/>
            <a:endParaRPr lang="en-US" dirty="0" smtClean="0"/>
          </a:p>
          <a:p>
            <a:pPr algn="ctr"/>
            <a:endParaRPr lang="en-IN" dirty="0"/>
          </a:p>
        </p:txBody>
      </p:sp>
      <p:cxnSp>
        <p:nvCxnSpPr>
          <p:cNvPr id="9" name="Straight Arrow Connector 8"/>
          <p:cNvCxnSpPr/>
          <p:nvPr/>
        </p:nvCxnSpPr>
        <p:spPr>
          <a:xfrm>
            <a:off x="2214546" y="1357298"/>
            <a:ext cx="1000132"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4465637" y="1464455"/>
            <a:ext cx="35639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10800000" flipV="1">
            <a:off x="6500826" y="1285860"/>
            <a:ext cx="785818" cy="3571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8" name="Down Arrow 17"/>
          <p:cNvSpPr/>
          <p:nvPr/>
        </p:nvSpPr>
        <p:spPr>
          <a:xfrm>
            <a:off x="4714876" y="2571744"/>
            <a:ext cx="642942" cy="928694"/>
          </a:xfrm>
          <a:prstGeom prst="downArrow">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0" name="Straight Arrow Connector 19"/>
          <p:cNvCxnSpPr/>
          <p:nvPr/>
        </p:nvCxnSpPr>
        <p:spPr>
          <a:xfrm rot="5400000">
            <a:off x="3785388" y="1000108"/>
            <a:ext cx="28654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000496" y="857232"/>
            <a:ext cx="1071570" cy="369332"/>
          </a:xfrm>
          <a:prstGeom prst="rect">
            <a:avLst/>
          </a:prstGeom>
          <a:noFill/>
        </p:spPr>
        <p:txBody>
          <a:bodyPr wrap="square" rtlCol="0">
            <a:spAutoFit/>
          </a:bodyPr>
          <a:lstStyle/>
          <a:p>
            <a:r>
              <a:rPr lang="en-US" dirty="0" smtClean="0"/>
              <a:t>SPO2</a:t>
            </a:r>
            <a:endParaRPr lang="en-IN"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85852" y="285728"/>
            <a:ext cx="1714512" cy="857256"/>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Hemoglobin-</a:t>
            </a:r>
          </a:p>
          <a:p>
            <a:pPr algn="ctr"/>
            <a:r>
              <a:rPr lang="en-US" dirty="0" smtClean="0"/>
              <a:t>5.9gm / dl</a:t>
            </a:r>
          </a:p>
          <a:p>
            <a:pPr algn="ctr"/>
            <a:endParaRPr lang="en-IN" dirty="0"/>
          </a:p>
        </p:txBody>
      </p:sp>
      <p:sp>
        <p:nvSpPr>
          <p:cNvPr id="3" name="Rounded Rectangle 2"/>
          <p:cNvSpPr/>
          <p:nvPr/>
        </p:nvSpPr>
        <p:spPr>
          <a:xfrm>
            <a:off x="3571868" y="357166"/>
            <a:ext cx="2000264" cy="785818"/>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Pallor ++</a:t>
            </a:r>
            <a:endParaRPr lang="en-IN" dirty="0"/>
          </a:p>
        </p:txBody>
      </p:sp>
      <p:sp>
        <p:nvSpPr>
          <p:cNvPr id="4" name="Rounded Rectangle 3"/>
          <p:cNvSpPr/>
          <p:nvPr/>
        </p:nvSpPr>
        <p:spPr>
          <a:xfrm>
            <a:off x="6215074" y="357166"/>
            <a:ext cx="2143140" cy="857256"/>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Respiratory</a:t>
            </a:r>
          </a:p>
          <a:p>
            <a:pPr algn="ctr"/>
            <a:r>
              <a:rPr lang="en-US" dirty="0" smtClean="0"/>
              <a:t>Distress</a:t>
            </a:r>
            <a:endParaRPr lang="en-IN" dirty="0"/>
          </a:p>
        </p:txBody>
      </p:sp>
      <p:sp>
        <p:nvSpPr>
          <p:cNvPr id="5" name="6-Point Star 4"/>
          <p:cNvSpPr/>
          <p:nvPr/>
        </p:nvSpPr>
        <p:spPr>
          <a:xfrm>
            <a:off x="3214678" y="1857364"/>
            <a:ext cx="3071834" cy="1928826"/>
          </a:xfrm>
          <a:prstGeom prst="star6">
            <a:avLst/>
          </a:prstGeom>
          <a:effectLst>
            <a:glow rad="228600">
              <a:schemeClr val="accent4">
                <a:satMod val="175000"/>
                <a:alpha val="40000"/>
              </a:schemeClr>
            </a:glow>
            <a:outerShdw blurRad="63500" dist="25400" dir="5400000" rotWithShape="0">
              <a:srgbClr val="000000">
                <a:alpha val="43137"/>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Anemia R/T </a:t>
            </a:r>
          </a:p>
          <a:p>
            <a:pPr algn="ctr"/>
            <a:r>
              <a:rPr lang="en-US" dirty="0" smtClean="0"/>
              <a:t>Disease Progression</a:t>
            </a:r>
            <a:endParaRPr lang="en-IN" dirty="0"/>
          </a:p>
        </p:txBody>
      </p:sp>
      <p:sp>
        <p:nvSpPr>
          <p:cNvPr id="6" name="Curved Up Ribbon 5"/>
          <p:cNvSpPr/>
          <p:nvPr/>
        </p:nvSpPr>
        <p:spPr>
          <a:xfrm>
            <a:off x="2428860" y="4572008"/>
            <a:ext cx="5286412" cy="2285992"/>
          </a:xfrm>
          <a:prstGeom prst="ellipseRibbon2">
            <a:avLst/>
          </a:prstGeom>
          <a:effectLst>
            <a:glow rad="228600">
              <a:schemeClr val="accent6">
                <a:satMod val="175000"/>
                <a:alpha val="40000"/>
              </a:schemeClr>
            </a:glow>
            <a:outerShdw blurRad="63500" dist="25400" dir="5400000" rotWithShape="0">
              <a:srgbClr val="000000">
                <a:alpha val="43137"/>
              </a:srgbClr>
            </a:outerShdw>
          </a:effectLst>
        </p:spPr>
        <p:style>
          <a:lnRef idx="1">
            <a:schemeClr val="accent6"/>
          </a:lnRef>
          <a:fillRef idx="3">
            <a:schemeClr val="accent6"/>
          </a:fillRef>
          <a:effectRef idx="2">
            <a:schemeClr val="accent6"/>
          </a:effectRef>
          <a:fontRef idx="minor">
            <a:schemeClr val="lt1"/>
          </a:fontRef>
        </p:style>
        <p:txBody>
          <a:bodyPr rtlCol="0" anchor="ctr"/>
          <a:lstStyle/>
          <a:p>
            <a:pPr>
              <a:buFont typeface="Wingdings" pitchFamily="2" charset="2"/>
              <a:buChar char="v"/>
            </a:pPr>
            <a:r>
              <a:rPr lang="en-US" dirty="0" smtClean="0"/>
              <a:t>Complete Bed rest</a:t>
            </a:r>
          </a:p>
          <a:p>
            <a:pPr>
              <a:buFont typeface="Wingdings" pitchFamily="2" charset="2"/>
              <a:buChar char="v"/>
            </a:pPr>
            <a:r>
              <a:rPr lang="en-US" dirty="0" smtClean="0"/>
              <a:t>Hemodynamic monitoring</a:t>
            </a:r>
          </a:p>
          <a:p>
            <a:pPr>
              <a:buFont typeface="Wingdings" pitchFamily="2" charset="2"/>
              <a:buChar char="v"/>
            </a:pPr>
            <a:r>
              <a:rPr lang="en-US" dirty="0" smtClean="0"/>
              <a:t>Blood transfusion</a:t>
            </a:r>
          </a:p>
          <a:p>
            <a:pPr>
              <a:buFont typeface="Wingdings" pitchFamily="2" charset="2"/>
              <a:buChar char="v"/>
            </a:pPr>
            <a:r>
              <a:rPr lang="en-US" dirty="0" smtClean="0"/>
              <a:t>Diet </a:t>
            </a:r>
          </a:p>
          <a:p>
            <a:pPr>
              <a:buFont typeface="Wingdings" pitchFamily="2" charset="2"/>
              <a:buChar char="v"/>
            </a:pPr>
            <a:r>
              <a:rPr lang="en-US" dirty="0" smtClean="0"/>
              <a:t>Blood for Hb%</a:t>
            </a:r>
            <a:endParaRPr lang="en-IN" dirty="0"/>
          </a:p>
        </p:txBody>
      </p:sp>
      <p:cxnSp>
        <p:nvCxnSpPr>
          <p:cNvPr id="8" name="Straight Arrow Connector 7"/>
          <p:cNvCxnSpPr/>
          <p:nvPr/>
        </p:nvCxnSpPr>
        <p:spPr>
          <a:xfrm>
            <a:off x="2143108" y="1285860"/>
            <a:ext cx="1143008"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321967" y="1535893"/>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5857884" y="1357298"/>
            <a:ext cx="1214446" cy="8572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4" name="Down Arrow 13"/>
          <p:cNvSpPr/>
          <p:nvPr/>
        </p:nvSpPr>
        <p:spPr>
          <a:xfrm>
            <a:off x="4572000" y="3857628"/>
            <a:ext cx="428628" cy="78581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TextBox 14"/>
          <p:cNvSpPr txBox="1"/>
          <p:nvPr/>
        </p:nvSpPr>
        <p:spPr>
          <a:xfrm>
            <a:off x="0" y="0"/>
            <a:ext cx="1015663"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wrap="square" rtlCol="0">
            <a:spAutoFit/>
          </a:bodyPr>
          <a:lstStyle/>
          <a:p>
            <a:r>
              <a:rPr lang="en-US"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NURSING CARE PLAN</a:t>
            </a:r>
            <a:endParaRPr lang="en-IN"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14414" y="285728"/>
            <a:ext cx="2143140" cy="857256"/>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Anxious , </a:t>
            </a:r>
          </a:p>
          <a:p>
            <a:pPr algn="ctr"/>
            <a:r>
              <a:rPr lang="en-US" dirty="0" smtClean="0"/>
              <a:t>Restless</a:t>
            </a:r>
            <a:endParaRPr lang="en-IN" dirty="0"/>
          </a:p>
        </p:txBody>
      </p:sp>
      <p:sp>
        <p:nvSpPr>
          <p:cNvPr id="3" name="Rounded Rectangle 2"/>
          <p:cNvSpPr/>
          <p:nvPr/>
        </p:nvSpPr>
        <p:spPr>
          <a:xfrm>
            <a:off x="3714744" y="357166"/>
            <a:ext cx="2071702" cy="857256"/>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Depressed</a:t>
            </a:r>
            <a:endParaRPr lang="en-IN" dirty="0"/>
          </a:p>
        </p:txBody>
      </p:sp>
      <p:sp>
        <p:nvSpPr>
          <p:cNvPr id="4" name="Rounded Rectangle 3"/>
          <p:cNvSpPr/>
          <p:nvPr/>
        </p:nvSpPr>
        <p:spPr>
          <a:xfrm>
            <a:off x="6143636" y="357166"/>
            <a:ext cx="2214578" cy="928694"/>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smtClean="0"/>
              <a:t>Lots of queries</a:t>
            </a:r>
            <a:endParaRPr lang="en-IN" dirty="0"/>
          </a:p>
        </p:txBody>
      </p:sp>
      <p:sp>
        <p:nvSpPr>
          <p:cNvPr id="5" name="Explosion 2 4"/>
          <p:cNvSpPr/>
          <p:nvPr/>
        </p:nvSpPr>
        <p:spPr>
          <a:xfrm>
            <a:off x="2428860" y="1643050"/>
            <a:ext cx="4572032" cy="2071702"/>
          </a:xfrm>
          <a:prstGeom prst="irregularSeal2">
            <a:avLst/>
          </a:prstGeom>
          <a:effectLst>
            <a:glow rad="228600">
              <a:schemeClr val="accent4">
                <a:satMod val="175000"/>
                <a:alpha val="40000"/>
              </a:schemeClr>
            </a:glow>
            <a:outerShdw blurRad="63500" dist="25400" dir="5400000" rotWithShape="0">
              <a:srgbClr val="000000">
                <a:alpha val="43137"/>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Anxiety R/T Fear of Unknown Outcome </a:t>
            </a:r>
            <a:endParaRPr lang="en-IN" dirty="0"/>
          </a:p>
        </p:txBody>
      </p:sp>
      <p:sp>
        <p:nvSpPr>
          <p:cNvPr id="6" name="Curved Down Ribbon 5"/>
          <p:cNvSpPr/>
          <p:nvPr/>
        </p:nvSpPr>
        <p:spPr>
          <a:xfrm>
            <a:off x="2214546" y="4286256"/>
            <a:ext cx="5000660" cy="2357454"/>
          </a:xfrm>
          <a:prstGeom prst="ellipseRibbon">
            <a:avLst/>
          </a:prstGeom>
          <a:effectLst>
            <a:glow rad="228600">
              <a:schemeClr val="accent1">
                <a:satMod val="175000"/>
                <a:alpha val="40000"/>
              </a:schemeClr>
            </a:glow>
            <a:reflection blurRad="6350" stA="52000" endA="300" endPos="3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q"/>
            </a:pPr>
            <a:r>
              <a:rPr lang="en-US" sz="2000" dirty="0" smtClean="0">
                <a:solidFill>
                  <a:srgbClr val="FFFF00"/>
                </a:solidFill>
              </a:rPr>
              <a:t>Re-assurance</a:t>
            </a:r>
          </a:p>
          <a:p>
            <a:pPr algn="ctr">
              <a:buFont typeface="Wingdings" pitchFamily="2" charset="2"/>
              <a:buChar char="q"/>
            </a:pPr>
            <a:r>
              <a:rPr lang="en-US" sz="2000" dirty="0" smtClean="0">
                <a:solidFill>
                  <a:srgbClr val="FFFF00"/>
                </a:solidFill>
              </a:rPr>
              <a:t>Counseling</a:t>
            </a:r>
          </a:p>
          <a:p>
            <a:pPr algn="ctr">
              <a:buFont typeface="Wingdings" pitchFamily="2" charset="2"/>
              <a:buChar char="q"/>
            </a:pPr>
            <a:r>
              <a:rPr lang="en-US" sz="2000" dirty="0" smtClean="0">
                <a:solidFill>
                  <a:srgbClr val="FFFF00"/>
                </a:solidFill>
              </a:rPr>
              <a:t>Good IPR</a:t>
            </a:r>
          </a:p>
          <a:p>
            <a:pPr algn="ctr">
              <a:buFont typeface="Wingdings" pitchFamily="2" charset="2"/>
              <a:buChar char="q"/>
            </a:pPr>
            <a:r>
              <a:rPr lang="en-US" sz="2000" dirty="0" smtClean="0">
                <a:solidFill>
                  <a:srgbClr val="FFFF00"/>
                </a:solidFill>
              </a:rPr>
              <a:t>Proper explanation</a:t>
            </a:r>
          </a:p>
          <a:p>
            <a:pPr algn="ctr">
              <a:buFont typeface="Wingdings" pitchFamily="2" charset="2"/>
              <a:buChar char="q"/>
            </a:pPr>
            <a:r>
              <a:rPr lang="en-US" sz="2000" dirty="0" smtClean="0">
                <a:solidFill>
                  <a:srgbClr val="FFFF00"/>
                </a:solidFill>
              </a:rPr>
              <a:t>Participation in care</a:t>
            </a:r>
            <a:endParaRPr lang="en-IN" sz="2000" dirty="0">
              <a:solidFill>
                <a:srgbClr val="FFFF00"/>
              </a:solidFill>
            </a:endParaRPr>
          </a:p>
        </p:txBody>
      </p:sp>
      <p:cxnSp>
        <p:nvCxnSpPr>
          <p:cNvPr id="8" name="Straight Arrow Connector 7"/>
          <p:cNvCxnSpPr/>
          <p:nvPr/>
        </p:nvCxnSpPr>
        <p:spPr>
          <a:xfrm>
            <a:off x="2143108" y="1285860"/>
            <a:ext cx="1143008"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6143636" y="1428736"/>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endCxn id="5" idx="0"/>
          </p:cNvCxnSpPr>
          <p:nvPr/>
        </p:nvCxnSpPr>
        <p:spPr>
          <a:xfrm rot="5400000">
            <a:off x="4260264" y="1512294"/>
            <a:ext cx="538177" cy="853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Down Arrow 12"/>
          <p:cNvSpPr/>
          <p:nvPr/>
        </p:nvSpPr>
        <p:spPr>
          <a:xfrm>
            <a:off x="4357686" y="3571876"/>
            <a:ext cx="500066" cy="10715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7" name="TextBox 16"/>
          <p:cNvSpPr txBox="1"/>
          <p:nvPr/>
        </p:nvSpPr>
        <p:spPr>
          <a:xfrm>
            <a:off x="0" y="0"/>
            <a:ext cx="1015663" cy="6858000"/>
          </a:xfrm>
          <a:prstGeom prst="rect">
            <a:avLst/>
          </a:prstGeom>
          <a:effectLst>
            <a:glow rad="139700">
              <a:schemeClr val="accent3">
                <a:satMod val="175000"/>
                <a:alpha val="40000"/>
              </a:schemeClr>
            </a:glow>
            <a:outerShdw blurRad="63500" dist="25400" dir="5400000" rotWithShape="0">
              <a:srgbClr val="000000">
                <a:alpha val="43137"/>
              </a:srgbClr>
            </a:outerShdw>
          </a:effectLst>
        </p:spPr>
        <p:style>
          <a:lnRef idx="1">
            <a:schemeClr val="accent3"/>
          </a:lnRef>
          <a:fillRef idx="3">
            <a:schemeClr val="accent3"/>
          </a:fillRef>
          <a:effectRef idx="2">
            <a:schemeClr val="accent3"/>
          </a:effectRef>
          <a:fontRef idx="minor">
            <a:schemeClr val="lt1"/>
          </a:fontRef>
        </p:style>
        <p:txBody>
          <a:bodyPr vert="vert270" wrap="square" rtlCol="0">
            <a:spAutoFit/>
          </a:bodyPr>
          <a:lstStyle/>
          <a:p>
            <a:r>
              <a:rPr lang="en-US" sz="5400" dirty="0" smtClean="0"/>
              <a:t>NURSING CARE PLAN</a:t>
            </a:r>
            <a:endParaRPr lang="en-IN" sz="54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85852" y="571480"/>
            <a:ext cx="2071702" cy="857256"/>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800" dirty="0" smtClean="0"/>
              <a:t>Fever</a:t>
            </a:r>
            <a:endParaRPr lang="en-IN" sz="2800" dirty="0"/>
          </a:p>
        </p:txBody>
      </p:sp>
      <p:sp>
        <p:nvSpPr>
          <p:cNvPr id="3" name="Rounded Rectangle 2"/>
          <p:cNvSpPr/>
          <p:nvPr/>
        </p:nvSpPr>
        <p:spPr>
          <a:xfrm>
            <a:off x="3714744" y="500042"/>
            <a:ext cx="2071702" cy="1000132"/>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Presence of Effusion</a:t>
            </a:r>
            <a:endParaRPr lang="en-IN" sz="2400" dirty="0"/>
          </a:p>
        </p:txBody>
      </p:sp>
      <p:sp>
        <p:nvSpPr>
          <p:cNvPr id="4" name="Rounded Rectangle 3"/>
          <p:cNvSpPr/>
          <p:nvPr/>
        </p:nvSpPr>
        <p:spPr>
          <a:xfrm>
            <a:off x="6357950" y="571480"/>
            <a:ext cx="2428892" cy="1000132"/>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smtClean="0"/>
              <a:t>Congested Lung </a:t>
            </a:r>
            <a:endParaRPr lang="en-IN" sz="2400" dirty="0"/>
          </a:p>
        </p:txBody>
      </p:sp>
      <p:sp>
        <p:nvSpPr>
          <p:cNvPr id="5" name="Flowchart: Punched Tape 4"/>
          <p:cNvSpPr/>
          <p:nvPr/>
        </p:nvSpPr>
        <p:spPr>
          <a:xfrm>
            <a:off x="3143240" y="2071678"/>
            <a:ext cx="3786214" cy="1500198"/>
          </a:xfrm>
          <a:prstGeom prst="flowChartPunchedTape">
            <a:avLst/>
          </a:prstGeom>
          <a:effectLst>
            <a:outerShdw blurRad="50800" dist="38100" dir="13500000" algn="br" rotWithShape="0">
              <a:prstClr val="black">
                <a:alpha val="40000"/>
              </a:prstClr>
            </a:outerShdw>
          </a:effectLst>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400" dirty="0" smtClean="0"/>
              <a:t>High risk of infection R/T </a:t>
            </a:r>
          </a:p>
          <a:p>
            <a:pPr algn="ctr"/>
            <a:r>
              <a:rPr lang="en-US" sz="2400" dirty="0" smtClean="0"/>
              <a:t>Disease condition</a:t>
            </a:r>
            <a:endParaRPr lang="en-IN" sz="2400" dirty="0"/>
          </a:p>
        </p:txBody>
      </p:sp>
      <p:sp>
        <p:nvSpPr>
          <p:cNvPr id="6" name="Line Callout 3 (Border and Accent Bar) 5"/>
          <p:cNvSpPr/>
          <p:nvPr/>
        </p:nvSpPr>
        <p:spPr>
          <a:xfrm>
            <a:off x="2786050" y="4500570"/>
            <a:ext cx="4429156" cy="2357430"/>
          </a:xfrm>
          <a:prstGeom prst="accentBorderCallout3">
            <a:avLst/>
          </a:prstGeom>
          <a:effectLst>
            <a:glow rad="228600">
              <a:schemeClr val="accent2">
                <a:satMod val="175000"/>
                <a:alpha val="40000"/>
              </a:schemeClr>
            </a:glow>
            <a:outerShdw blurRad="63500" dist="25400" dir="5400000" rotWithShape="0">
              <a:srgbClr val="000000">
                <a:alpha val="43137"/>
              </a:srgbClr>
            </a:outerShdw>
          </a:effectLst>
        </p:spPr>
        <p:style>
          <a:lnRef idx="0">
            <a:schemeClr val="accent5"/>
          </a:lnRef>
          <a:fillRef idx="3">
            <a:schemeClr val="accent5"/>
          </a:fillRef>
          <a:effectRef idx="3">
            <a:schemeClr val="accent5"/>
          </a:effectRef>
          <a:fontRef idx="minor">
            <a:schemeClr val="lt1"/>
          </a:fontRef>
        </p:style>
        <p:txBody>
          <a:bodyPr rtlCol="0" anchor="ctr"/>
          <a:lstStyle/>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Proper Hand Washing</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Maintained Aseptic technique</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Monitored  temperature</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Antibiotics  &amp;  Steroids given</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Blood for TC, DC, ESR checked</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Blood , Urine &amp; Sputum C/S checked</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High Protein diet given</a:t>
            </a:r>
          </a:p>
          <a:p>
            <a:pPr>
              <a:buFont typeface="Wingdings" pitchFamily="2" charset="2"/>
              <a:buChar char="ü"/>
            </a:pPr>
            <a:r>
              <a:rPr lang="en-US" dirty="0" smtClean="0">
                <a:solidFill>
                  <a:schemeClr val="accent2">
                    <a:lumMod val="60000"/>
                    <a:lumOff val="40000"/>
                  </a:schemeClr>
                </a:solidFill>
                <a:latin typeface="Arial" pitchFamily="34" charset="0"/>
                <a:cs typeface="Arial" pitchFamily="34" charset="0"/>
              </a:rPr>
              <a:t>Hygiene maintained</a:t>
            </a:r>
            <a:endParaRPr lang="en-IN" dirty="0">
              <a:solidFill>
                <a:schemeClr val="accent2">
                  <a:lumMod val="60000"/>
                  <a:lumOff val="40000"/>
                </a:schemeClr>
              </a:solidFill>
              <a:latin typeface="Arial" pitchFamily="34" charset="0"/>
              <a:cs typeface="Arial" pitchFamily="34" charset="0"/>
            </a:endParaRPr>
          </a:p>
        </p:txBody>
      </p:sp>
      <p:cxnSp>
        <p:nvCxnSpPr>
          <p:cNvPr id="8" name="Straight Arrow Connector 7"/>
          <p:cNvCxnSpPr/>
          <p:nvPr/>
        </p:nvCxnSpPr>
        <p:spPr>
          <a:xfrm rot="16200000" flipH="1">
            <a:off x="2214546" y="1500174"/>
            <a:ext cx="928694" cy="9286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4250529" y="1893083"/>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flipV="1">
            <a:off x="6357950" y="1500174"/>
            <a:ext cx="1214446"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Down Arrow 12"/>
          <p:cNvSpPr/>
          <p:nvPr/>
        </p:nvSpPr>
        <p:spPr>
          <a:xfrm>
            <a:off x="4714876" y="3500438"/>
            <a:ext cx="571504" cy="10001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TextBox 13"/>
          <p:cNvSpPr txBox="1"/>
          <p:nvPr/>
        </p:nvSpPr>
        <p:spPr>
          <a:xfrm>
            <a:off x="0" y="0"/>
            <a:ext cx="923330" cy="6858000"/>
          </a:xfrm>
          <a:prstGeom prst="rect">
            <a:avLst/>
          </a:prstGeom>
        </p:spPr>
        <p:style>
          <a:lnRef idx="1">
            <a:schemeClr val="accent1"/>
          </a:lnRef>
          <a:fillRef idx="2">
            <a:schemeClr val="accent1"/>
          </a:fillRef>
          <a:effectRef idx="1">
            <a:schemeClr val="accent1"/>
          </a:effectRef>
          <a:fontRef idx="minor">
            <a:schemeClr val="dk1"/>
          </a:fontRef>
        </p:style>
        <p:txBody>
          <a:bodyPr vert="vert270" wrap="square" rtlCol="0">
            <a:spAutoFit/>
          </a:bodyPr>
          <a:lstStyle/>
          <a:p>
            <a:r>
              <a:rPr lang="en-US" sz="4800" dirty="0" smtClean="0">
                <a:latin typeface="Algerian" pitchFamily="82" charset="0"/>
              </a:rPr>
              <a:t>NURSING CARE PLAN</a:t>
            </a:r>
            <a:endParaRPr lang="en-IN" sz="4800" dirty="0">
              <a:latin typeface="Algerian" pitchFamily="82"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85852" y="428604"/>
            <a:ext cx="2214578" cy="928694"/>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dirty="0" smtClean="0"/>
              <a:t>Dull &amp; Weak</a:t>
            </a:r>
          </a:p>
          <a:p>
            <a:pPr algn="ctr"/>
            <a:r>
              <a:rPr lang="en-US" sz="2000" dirty="0" smtClean="0"/>
              <a:t>Appearance</a:t>
            </a:r>
            <a:endParaRPr lang="en-IN" sz="2000" dirty="0"/>
          </a:p>
        </p:txBody>
      </p:sp>
      <p:sp>
        <p:nvSpPr>
          <p:cNvPr id="3" name="Rounded Rectangle 2"/>
          <p:cNvSpPr/>
          <p:nvPr/>
        </p:nvSpPr>
        <p:spPr>
          <a:xfrm>
            <a:off x="4214810" y="500042"/>
            <a:ext cx="1857388" cy="928694"/>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600" dirty="0" smtClean="0"/>
              <a:t>SOB</a:t>
            </a:r>
            <a:endParaRPr lang="en-IN" sz="3600" dirty="0"/>
          </a:p>
        </p:txBody>
      </p:sp>
      <p:sp>
        <p:nvSpPr>
          <p:cNvPr id="4" name="Rounded Rectangle 3"/>
          <p:cNvSpPr/>
          <p:nvPr/>
        </p:nvSpPr>
        <p:spPr>
          <a:xfrm>
            <a:off x="6572264" y="428604"/>
            <a:ext cx="2071702" cy="1071570"/>
          </a:xfrm>
          <a:prstGeom prst="roundRect">
            <a:avLst/>
          </a:prstGeom>
          <a:effectLst>
            <a:innerShdw blurRad="114300">
              <a:prstClr val="black"/>
            </a:innerShdw>
          </a:effectLst>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3200" dirty="0" smtClean="0"/>
              <a:t>Fatigue</a:t>
            </a:r>
            <a:endParaRPr lang="en-IN" sz="3200" dirty="0"/>
          </a:p>
        </p:txBody>
      </p:sp>
      <p:sp>
        <p:nvSpPr>
          <p:cNvPr id="5" name="Explosion 2 4"/>
          <p:cNvSpPr/>
          <p:nvPr/>
        </p:nvSpPr>
        <p:spPr>
          <a:xfrm>
            <a:off x="2643174" y="1571612"/>
            <a:ext cx="4500594" cy="2500330"/>
          </a:xfrm>
          <a:prstGeom prst="irregularSeal2">
            <a:avLst/>
          </a:prstGeom>
          <a:effectLst>
            <a:glow rad="228600">
              <a:schemeClr val="accent3">
                <a:satMod val="175000"/>
                <a:alpha val="40000"/>
              </a:schemeClr>
            </a:glow>
            <a:innerShdw blurRad="114300">
              <a:prstClr val="black"/>
            </a:inn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dirty="0" smtClean="0">
                <a:latin typeface="Arial Narrow" pitchFamily="34" charset="0"/>
              </a:rPr>
              <a:t>Activity Intolerance &amp; Self Care Deficit R/T Disease condition</a:t>
            </a:r>
            <a:endParaRPr lang="en-IN" sz="2000" dirty="0">
              <a:latin typeface="Arial Narrow" pitchFamily="34" charset="0"/>
            </a:endParaRPr>
          </a:p>
        </p:txBody>
      </p:sp>
      <p:sp>
        <p:nvSpPr>
          <p:cNvPr id="6" name="Flowchart: Punched Tape 5"/>
          <p:cNvSpPr/>
          <p:nvPr/>
        </p:nvSpPr>
        <p:spPr>
          <a:xfrm>
            <a:off x="2357422" y="4357694"/>
            <a:ext cx="5715040" cy="2500306"/>
          </a:xfrm>
          <a:prstGeom prst="flowChartPunchedTape">
            <a:avLst/>
          </a:prstGeom>
          <a:effectLst>
            <a:glow rad="228600">
              <a:schemeClr val="accent2">
                <a:satMod val="175000"/>
                <a:alpha val="40000"/>
              </a:schemeClr>
            </a:glow>
            <a:innerShdw blurRad="114300">
              <a:prstClr val="black"/>
            </a:innerShdw>
          </a:effectLst>
        </p:spPr>
        <p:style>
          <a:lnRef idx="1">
            <a:schemeClr val="accent1"/>
          </a:lnRef>
          <a:fillRef idx="2">
            <a:schemeClr val="accent1"/>
          </a:fillRef>
          <a:effectRef idx="1">
            <a:schemeClr val="accent1"/>
          </a:effectRef>
          <a:fontRef idx="minor">
            <a:schemeClr val="dk1"/>
          </a:fontRef>
        </p:style>
        <p:txBody>
          <a:bodyPr rtlCol="0" anchor="ctr"/>
          <a:lstStyle/>
          <a:p>
            <a:pPr algn="ctr">
              <a:buFont typeface="Wingdings" pitchFamily="2" charset="2"/>
              <a:buChar char="v"/>
            </a:pPr>
            <a:r>
              <a:rPr lang="en-US" b="1" i="1" dirty="0" smtClean="0">
                <a:solidFill>
                  <a:srgbClr val="C00000"/>
                </a:solidFill>
                <a:latin typeface="Arial" pitchFamily="34" charset="0"/>
                <a:cs typeface="Arial" pitchFamily="34" charset="0"/>
              </a:rPr>
              <a:t>Comfortable position provided</a:t>
            </a:r>
          </a:p>
          <a:p>
            <a:pPr algn="ctr">
              <a:buFont typeface="Wingdings" pitchFamily="2" charset="2"/>
              <a:buChar char="v"/>
            </a:pPr>
            <a:r>
              <a:rPr lang="en-US" b="1" i="1" dirty="0" smtClean="0">
                <a:solidFill>
                  <a:srgbClr val="C00000"/>
                </a:solidFill>
                <a:latin typeface="Arial" pitchFamily="34" charset="0"/>
                <a:cs typeface="Arial" pitchFamily="34" charset="0"/>
              </a:rPr>
              <a:t>ROM exercise provided</a:t>
            </a:r>
          </a:p>
          <a:p>
            <a:pPr algn="ctr">
              <a:buFont typeface="Wingdings" pitchFamily="2" charset="2"/>
              <a:buChar char="v"/>
            </a:pPr>
            <a:r>
              <a:rPr lang="en-US" b="1" i="1" dirty="0" smtClean="0">
                <a:solidFill>
                  <a:srgbClr val="C00000"/>
                </a:solidFill>
                <a:latin typeface="Arial" pitchFamily="34" charset="0"/>
                <a:cs typeface="Arial" pitchFamily="34" charset="0"/>
              </a:rPr>
              <a:t>Sponge bath, Back care provided</a:t>
            </a:r>
          </a:p>
          <a:p>
            <a:pPr algn="ctr">
              <a:buFont typeface="Wingdings" pitchFamily="2" charset="2"/>
              <a:buChar char="v"/>
            </a:pPr>
            <a:r>
              <a:rPr lang="en-US" b="1" i="1" dirty="0" smtClean="0">
                <a:solidFill>
                  <a:srgbClr val="C00000"/>
                </a:solidFill>
                <a:latin typeface="Arial" pitchFamily="34" charset="0"/>
                <a:cs typeface="Arial" pitchFamily="34" charset="0"/>
              </a:rPr>
              <a:t>Position changed</a:t>
            </a:r>
          </a:p>
          <a:p>
            <a:pPr algn="ctr">
              <a:buFont typeface="Wingdings" pitchFamily="2" charset="2"/>
              <a:buChar char="v"/>
            </a:pPr>
            <a:r>
              <a:rPr lang="en-US" b="1" i="1" dirty="0" smtClean="0">
                <a:solidFill>
                  <a:srgbClr val="C00000"/>
                </a:solidFill>
                <a:latin typeface="Arial" pitchFamily="34" charset="0"/>
                <a:cs typeface="Arial" pitchFamily="34" charset="0"/>
              </a:rPr>
              <a:t>Encouraged activity as per symptom tolerance</a:t>
            </a:r>
            <a:endParaRPr lang="en-IN" b="1" i="1" dirty="0">
              <a:solidFill>
                <a:srgbClr val="C00000"/>
              </a:solidFill>
              <a:latin typeface="Arial" pitchFamily="34" charset="0"/>
              <a:cs typeface="Arial" pitchFamily="34" charset="0"/>
            </a:endParaRPr>
          </a:p>
        </p:txBody>
      </p:sp>
      <p:cxnSp>
        <p:nvCxnSpPr>
          <p:cNvPr id="8" name="Straight Arrow Connector 7"/>
          <p:cNvCxnSpPr/>
          <p:nvPr/>
        </p:nvCxnSpPr>
        <p:spPr>
          <a:xfrm>
            <a:off x="2071670" y="1500174"/>
            <a:ext cx="1214446"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10800000" flipV="1">
            <a:off x="6929454" y="1571612"/>
            <a:ext cx="1000132"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flipH="1">
            <a:off x="4679157" y="1678769"/>
            <a:ext cx="57150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Down Arrow 14"/>
          <p:cNvSpPr/>
          <p:nvPr/>
        </p:nvSpPr>
        <p:spPr>
          <a:xfrm>
            <a:off x="4643438" y="3857628"/>
            <a:ext cx="500066" cy="928694"/>
          </a:xfrm>
          <a:prstGeom prst="down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8" name="TextBox 17"/>
          <p:cNvSpPr txBox="1"/>
          <p:nvPr/>
        </p:nvSpPr>
        <p:spPr>
          <a:xfrm>
            <a:off x="0" y="0"/>
            <a:ext cx="861774" cy="6858000"/>
          </a:xfrm>
          <a:prstGeom prst="rect">
            <a:avLst/>
          </a:prstGeom>
        </p:spPr>
        <p:style>
          <a:lnRef idx="1">
            <a:schemeClr val="accent4"/>
          </a:lnRef>
          <a:fillRef idx="3">
            <a:schemeClr val="accent4"/>
          </a:fillRef>
          <a:effectRef idx="2">
            <a:schemeClr val="accent4"/>
          </a:effectRef>
          <a:fontRef idx="minor">
            <a:schemeClr val="lt1"/>
          </a:fontRef>
        </p:style>
        <p:txBody>
          <a:bodyPr vert="vert270" wrap="square" rtlCol="0">
            <a:spAutoFit/>
          </a:bodyPr>
          <a:lstStyle/>
          <a:p>
            <a:r>
              <a:rPr lang="en-US"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NURSING CARE PLAN</a:t>
            </a:r>
            <a:endParaRPr lang="en-IN"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00100" y="142852"/>
            <a:ext cx="8143900" cy="769441"/>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r>
              <a:rPr lang="en-US" sz="4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ndalus" pitchFamily="18" charset="-78"/>
                <a:cs typeface="Andalus" pitchFamily="18" charset="-78"/>
              </a:rPr>
              <a:t>MY CLIENT’S COURSE OF EVENTS  </a:t>
            </a:r>
            <a:endParaRPr lang="en-IN" sz="4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ndalus" pitchFamily="18" charset="-78"/>
              <a:cs typeface="Andalus" pitchFamily="18" charset="-78"/>
            </a:endParaRPr>
          </a:p>
        </p:txBody>
      </p:sp>
      <p:sp>
        <p:nvSpPr>
          <p:cNvPr id="3" name="TextBox 2"/>
          <p:cNvSpPr txBox="1"/>
          <p:nvPr/>
        </p:nvSpPr>
        <p:spPr>
          <a:xfrm>
            <a:off x="1000100" y="1142984"/>
            <a:ext cx="7929619" cy="5324535"/>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pPr>
              <a:buBlip>
                <a:blip r:embed="rId2"/>
              </a:buBlip>
            </a:pPr>
            <a:r>
              <a:rPr lang="en-US" sz="2000" dirty="0" smtClean="0"/>
              <a:t>Admitted on 9.11.12 with fever, headache and generalized body ache in G.W.</a:t>
            </a:r>
          </a:p>
          <a:p>
            <a:pPr>
              <a:buBlip>
                <a:blip r:embed="rId2"/>
              </a:buBlip>
            </a:pPr>
            <a:r>
              <a:rPr lang="en-US" sz="2000" dirty="0" smtClean="0"/>
              <a:t>Put on antipyretics and antibiotics.</a:t>
            </a:r>
          </a:p>
          <a:p>
            <a:pPr>
              <a:buBlip>
                <a:blip r:embed="rId2"/>
              </a:buBlip>
            </a:pPr>
            <a:r>
              <a:rPr lang="en-US" sz="2000" dirty="0" smtClean="0"/>
              <a:t>She had sudden SOB on 12.11.12</a:t>
            </a:r>
          </a:p>
          <a:p>
            <a:pPr>
              <a:buBlip>
                <a:blip r:embed="rId2"/>
              </a:buBlip>
            </a:pPr>
            <a:r>
              <a:rPr lang="en-US" sz="2000" dirty="0" smtClean="0"/>
              <a:t>Tried with NIV till afternoon of 14.11.12 but condition deteriorated.</a:t>
            </a:r>
          </a:p>
          <a:p>
            <a:pPr>
              <a:buBlip>
                <a:blip r:embed="rId2"/>
              </a:buBlip>
            </a:pPr>
            <a:r>
              <a:rPr lang="en-US" sz="2000" dirty="0" smtClean="0"/>
              <a:t>She started desaturating and was hypoxemic, so  was put on Mechanical </a:t>
            </a:r>
          </a:p>
          <a:p>
            <a:pPr>
              <a:buBlip>
                <a:blip r:embed="rId2"/>
              </a:buBlip>
            </a:pPr>
            <a:r>
              <a:rPr lang="en-US" sz="2000" dirty="0" smtClean="0"/>
              <a:t>Ventilation on 14.11.12.</a:t>
            </a:r>
          </a:p>
          <a:p>
            <a:pPr>
              <a:buBlip>
                <a:blip r:embed="rId2"/>
              </a:buBlip>
            </a:pPr>
            <a:r>
              <a:rPr lang="en-US" sz="2000" dirty="0" smtClean="0"/>
              <a:t>Steroid therapy started to which she responded  slowly but her condition  improved.</a:t>
            </a:r>
          </a:p>
          <a:p>
            <a:pPr>
              <a:buBlip>
                <a:blip r:embed="rId2"/>
              </a:buBlip>
            </a:pPr>
            <a:r>
              <a:rPr lang="en-US" sz="2000" dirty="0" smtClean="0"/>
              <a:t>Developed anemia and was treated with PRBC transfusion.</a:t>
            </a:r>
          </a:p>
          <a:p>
            <a:pPr>
              <a:buBlip>
                <a:blip r:embed="rId2"/>
              </a:buBlip>
            </a:pPr>
            <a:r>
              <a:rPr lang="en-US" sz="2000" dirty="0" smtClean="0"/>
              <a:t>She got extubated on 16.11.12 &amp; showed improvement.</a:t>
            </a:r>
          </a:p>
          <a:p>
            <a:pPr>
              <a:buBlip>
                <a:blip r:embed="rId2"/>
              </a:buBlip>
            </a:pPr>
            <a:r>
              <a:rPr lang="en-US" sz="2000" dirty="0" smtClean="0"/>
              <a:t>Systemic Lupus Erythema was suspected for her &amp; so necessary investigations were carried out.</a:t>
            </a:r>
          </a:p>
          <a:p>
            <a:pPr>
              <a:buBlip>
                <a:blip r:embed="rId2"/>
              </a:buBlip>
            </a:pPr>
            <a:r>
              <a:rPr lang="en-US" sz="2000" dirty="0" smtClean="0"/>
              <a:t>She was referred to a clinical Immunologist Rheumatologist.</a:t>
            </a:r>
          </a:p>
          <a:p>
            <a:pPr>
              <a:buBlip>
                <a:blip r:embed="rId2"/>
              </a:buBlip>
            </a:pPr>
            <a:r>
              <a:rPr lang="en-US" sz="2000" dirty="0" smtClean="0"/>
              <a:t>Hydroquinolones started on &amp; steroids got tapered.</a:t>
            </a:r>
          </a:p>
          <a:p>
            <a:pPr>
              <a:buBlip>
                <a:blip r:embed="rId2"/>
              </a:buBlip>
            </a:pPr>
            <a:r>
              <a:rPr lang="en-US" sz="2000" dirty="0" smtClean="0"/>
              <a:t>She was kept on follow-up care &amp; got shifted to HDU.</a:t>
            </a:r>
          </a:p>
          <a:p>
            <a:pPr>
              <a:buBlip>
                <a:blip r:embed="rId2"/>
              </a:buBlip>
            </a:pPr>
            <a:r>
              <a:rPr lang="en-US" sz="2000" dirty="0" smtClean="0"/>
              <a:t>She got well &amp; got discharge on 24.11.12.</a:t>
            </a:r>
            <a:endParaRPr lang="en-IN" sz="20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71604" y="142852"/>
            <a:ext cx="6429420" cy="928694"/>
          </a:xfrm>
          <a:prstGeom prst="rect">
            <a:avLst/>
          </a:prstGeom>
        </p:spPr>
        <p:style>
          <a:lnRef idx="0">
            <a:schemeClr val="accent1"/>
          </a:lnRef>
          <a:fillRef idx="3">
            <a:schemeClr val="accent1"/>
          </a:fillRef>
          <a:effectRef idx="3">
            <a:schemeClr val="accent1"/>
          </a:effectRef>
          <a:fontRef idx="minor">
            <a:schemeClr val="lt1"/>
          </a:fontRef>
        </p:style>
        <p:txBody>
          <a:bodyPr wrap="square" rtlCol="0">
            <a:spAutoFit/>
          </a:bodyPr>
          <a:lstStyle/>
          <a:p>
            <a:r>
              <a:rPr lang="en-US" sz="54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CONCLUSION</a:t>
            </a:r>
            <a:endParaRPr lang="en-IN" sz="54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4" name="Horizontal Scroll 3"/>
          <p:cNvSpPr/>
          <p:nvPr/>
        </p:nvSpPr>
        <p:spPr>
          <a:xfrm>
            <a:off x="857224" y="1428736"/>
            <a:ext cx="8001056" cy="4572032"/>
          </a:xfrm>
          <a:prstGeom prst="horizontalScroll">
            <a:avLst/>
          </a:prstGeom>
        </p:spPr>
        <p:style>
          <a:lnRef idx="1">
            <a:schemeClr val="accent4"/>
          </a:lnRef>
          <a:fillRef idx="2">
            <a:schemeClr val="accent4"/>
          </a:fillRef>
          <a:effectRef idx="1">
            <a:schemeClr val="accent4"/>
          </a:effectRef>
          <a:fontRef idx="minor">
            <a:schemeClr val="dk1"/>
          </a:fontRef>
        </p:style>
        <p:txBody>
          <a:bodyPr rtlCol="0" anchor="ctr"/>
          <a:lstStyle/>
          <a:p>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rPr>
              <a:t>Ms. Bose got admitted in M.S.H.K on 9.11.12 with the hope that</a:t>
            </a:r>
          </a:p>
          <a:p>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rPr>
              <a:t>“</a:t>
            </a:r>
            <a:r>
              <a:rPr lang="en-US" sz="2400" b="1" dirty="0" smtClean="0">
                <a:ln w="1905"/>
                <a:solidFill>
                  <a:schemeClr val="accent5">
                    <a:lumMod val="60000"/>
                    <a:lumOff val="40000"/>
                  </a:schemeClr>
                </a:solidFill>
                <a:effectLst>
                  <a:innerShdw blurRad="69850" dist="43180" dir="5400000">
                    <a:srgbClr val="000000">
                      <a:alpha val="65000"/>
                    </a:srgbClr>
                  </a:innerShdw>
                </a:effectLst>
                <a:latin typeface="Arial Narrow" pitchFamily="34" charset="0"/>
              </a:rPr>
              <a:t>She will be able to take breath without any effort in his day to day activity and ultimately, the total team of Medica with the help of advanced life saving gadgets makes her dream a real one</a:t>
            </a:r>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rPr>
              <a:t>.”</a:t>
            </a:r>
          </a:p>
          <a:p>
            <a:r>
              <a:rPr lang="en-US"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rPr>
              <a:t>She got discharged on 24.11.12 without any evident of complication….</a:t>
            </a:r>
            <a:endParaRPr lang="en-IN"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Narrow"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71538" y="1357298"/>
            <a:ext cx="7929618" cy="3500462"/>
          </a:xfrm>
          <a:prstGeom prst="rect">
            <a:avLst/>
          </a:prstGeom>
          <a:noFill/>
        </p:spPr>
        <p:txBody>
          <a:bodyPr wrap="square" lIns="91440" tIns="45720" rIns="91440" bIns="45720">
            <a:prstTxWarp prst="textDeflateBottom">
              <a:avLst/>
            </a:prstTxWarp>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54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THANKS A LOT!</a:t>
            </a:r>
            <a:endParaRPr lang="en-US" sz="54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43108" y="2500306"/>
            <a:ext cx="6715172" cy="3857652"/>
          </a:xfrm>
          <a:prstGeom prst="rect">
            <a:avLst/>
          </a:prstGeom>
          <a:solidFill>
            <a:schemeClr val="tx2">
              <a:lumMod val="40000"/>
              <a:lumOff val="60000"/>
            </a:schemeClr>
          </a:solidFill>
          <a:ln>
            <a:solidFill>
              <a:schemeClr val="accent3">
                <a:lumMod val="75000"/>
              </a:schemeClr>
            </a:solidFill>
          </a:ln>
          <a:effectLst>
            <a:glow rad="101600">
              <a:schemeClr val="accent3">
                <a:satMod val="175000"/>
                <a:alpha val="40000"/>
              </a:schemeClr>
            </a:glow>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i="1" dirty="0" smtClean="0">
                <a:solidFill>
                  <a:schemeClr val="tx1">
                    <a:lumMod val="65000"/>
                    <a:lumOff val="35000"/>
                  </a:schemeClr>
                </a:solidFill>
              </a:rPr>
              <a:t>PROVISIONAL DIAGNOSIS WAS THOUGHT TO BE:-</a:t>
            </a:r>
          </a:p>
          <a:p>
            <a:pPr algn="ctr"/>
            <a:endParaRPr lang="en-US" dirty="0" smtClean="0"/>
          </a:p>
          <a:p>
            <a:pPr algn="ctr"/>
            <a:r>
              <a:rPr lang="en-US" sz="5400" dirty="0" smtClean="0">
                <a:solidFill>
                  <a:srgbClr val="0070C0"/>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rPr>
              <a:t>VIRAL PNEUMONIA</a:t>
            </a:r>
            <a:endParaRPr lang="en-IN" sz="5400" dirty="0">
              <a:solidFill>
                <a:srgbClr val="0070C0"/>
              </a:solidFill>
              <a:effectLst>
                <a:outerShdw blurRad="38100" dist="38100" dir="2700000" algn="tl">
                  <a:srgbClr val="000000">
                    <a:alpha val="43137"/>
                  </a:srgbClr>
                </a:outerShdw>
              </a:effectLst>
              <a:latin typeface="Arial Unicode MS" pitchFamily="34" charset="-128"/>
              <a:ea typeface="Arial Unicode MS" pitchFamily="34" charset="-128"/>
              <a:cs typeface="Arial Unicode MS" pitchFamily="34" charset="-128"/>
            </a:endParaRPr>
          </a:p>
        </p:txBody>
      </p:sp>
      <p:pic>
        <p:nvPicPr>
          <p:cNvPr id="25602" name="Picture 2" descr="https://encrypted-tbn3.gstatic.com/images?q=tbn:ANd9GcQS3_g4OKpqVK_jt7hlXPAfu42RR8R5S58wxh7f-MRxJnP8jmW2iGcFvQ"/>
          <p:cNvPicPr>
            <a:picLocks noChangeAspect="1" noChangeArrowheads="1"/>
          </p:cNvPicPr>
          <p:nvPr/>
        </p:nvPicPr>
        <p:blipFill>
          <a:blip r:embed="rId2" cstate="print"/>
          <a:srcRect/>
          <a:stretch>
            <a:fillRect/>
          </a:stretch>
        </p:blipFill>
        <p:spPr bwMode="auto">
          <a:xfrm>
            <a:off x="1176080" y="147953"/>
            <a:ext cx="1752846" cy="2566667"/>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rot="16200000" flipH="1">
            <a:off x="-2853306" y="3075061"/>
            <a:ext cx="6857998" cy="707886"/>
          </a:xfrm>
          <a:prstGeom prst="rect">
            <a:avLst/>
          </a:prstGeom>
          <a:solidFill>
            <a:schemeClr val="accent1">
              <a:lumMod val="20000"/>
              <a:lumOff val="80000"/>
            </a:schemeClr>
          </a:solidFill>
        </p:spPr>
        <p:txBody>
          <a:bodyPr wrap="square" rtlCol="0">
            <a:spAutoFit/>
          </a:bodyPr>
          <a:lstStyle/>
          <a:p>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Pneumonia is an inflammatory condition of the Lungs, </a:t>
            </a:r>
          </a:p>
          <a:p>
            <a:r>
              <a:rPr 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affecting mainly the air- sacs or Alveoli</a:t>
            </a:r>
            <a:endParaRPr lang="en-IN"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pic>
        <p:nvPicPr>
          <p:cNvPr id="24578" name="Picture 2" descr="http://www.phcsicare.com/blog/wp-content/uploads/2011/09/courtesy-of-thebusinessage.jpg"/>
          <p:cNvPicPr>
            <a:picLocks noChangeAspect="1" noChangeArrowheads="1"/>
          </p:cNvPicPr>
          <p:nvPr/>
        </p:nvPicPr>
        <p:blipFill>
          <a:blip r:embed="rId2" cstate="print"/>
          <a:srcRect/>
          <a:stretch>
            <a:fillRect/>
          </a:stretch>
        </p:blipFill>
        <p:spPr bwMode="auto">
          <a:xfrm>
            <a:off x="3143240" y="2285992"/>
            <a:ext cx="3996482" cy="3846614"/>
          </a:xfrm>
          <a:prstGeom prst="rect">
            <a:avLst/>
          </a:prstGeom>
          <a:noFill/>
        </p:spPr>
      </p:pic>
      <p:sp>
        <p:nvSpPr>
          <p:cNvPr id="3" name="Right Arrow 2"/>
          <p:cNvSpPr/>
          <p:nvPr/>
        </p:nvSpPr>
        <p:spPr>
          <a:xfrm flipH="1">
            <a:off x="2000232" y="2643182"/>
            <a:ext cx="1428760" cy="42862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4" name="Down Arrow 3"/>
          <p:cNvSpPr/>
          <p:nvPr/>
        </p:nvSpPr>
        <p:spPr>
          <a:xfrm flipV="1">
            <a:off x="4500562" y="1285860"/>
            <a:ext cx="428628" cy="12858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5" name="Right Arrow 4"/>
          <p:cNvSpPr/>
          <p:nvPr/>
        </p:nvSpPr>
        <p:spPr>
          <a:xfrm>
            <a:off x="6786578" y="2643182"/>
            <a:ext cx="1214446" cy="50006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Rectangle 5"/>
          <p:cNvSpPr/>
          <p:nvPr/>
        </p:nvSpPr>
        <p:spPr>
          <a:xfrm>
            <a:off x="3714744" y="571480"/>
            <a:ext cx="1928826" cy="714380"/>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tx1"/>
                </a:solidFill>
              </a:rPr>
              <a:t>BACTERIAL</a:t>
            </a:r>
          </a:p>
          <a:p>
            <a:pPr algn="ctr"/>
            <a:r>
              <a:rPr lang="en-US" b="1" dirty="0" smtClean="0">
                <a:solidFill>
                  <a:schemeClr val="tx1"/>
                </a:solidFill>
              </a:rPr>
              <a:t>(Most common)</a:t>
            </a:r>
            <a:endParaRPr lang="en-IN" b="1" dirty="0">
              <a:solidFill>
                <a:schemeClr val="tx1"/>
              </a:solidFill>
            </a:endParaRPr>
          </a:p>
        </p:txBody>
      </p:sp>
      <p:sp>
        <p:nvSpPr>
          <p:cNvPr id="7" name="Oval 6"/>
          <p:cNvSpPr/>
          <p:nvPr/>
        </p:nvSpPr>
        <p:spPr>
          <a:xfrm>
            <a:off x="1285852" y="2000240"/>
            <a:ext cx="714380" cy="2071702"/>
          </a:xfrm>
          <a:prstGeom prst="ellipse">
            <a:avLst/>
          </a:prstGeom>
          <a:blipFill>
            <a:blip r:embed="rId4"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2060"/>
                </a:solidFill>
              </a:rPr>
              <a:t>F</a:t>
            </a:r>
          </a:p>
          <a:p>
            <a:pPr algn="ctr"/>
            <a:r>
              <a:rPr lang="en-US" b="1" dirty="0" smtClean="0">
                <a:solidFill>
                  <a:srgbClr val="002060"/>
                </a:solidFill>
              </a:rPr>
              <a:t>UNGA</a:t>
            </a:r>
          </a:p>
          <a:p>
            <a:pPr algn="ctr"/>
            <a:r>
              <a:rPr lang="en-US" b="1" dirty="0" smtClean="0">
                <a:solidFill>
                  <a:srgbClr val="002060"/>
                </a:solidFill>
              </a:rPr>
              <a:t>L</a:t>
            </a:r>
            <a:endParaRPr lang="en-IN" b="1" dirty="0">
              <a:solidFill>
                <a:srgbClr val="002060"/>
              </a:solidFill>
            </a:endParaRPr>
          </a:p>
        </p:txBody>
      </p:sp>
      <p:sp>
        <p:nvSpPr>
          <p:cNvPr id="8" name="Isosceles Triangle 7"/>
          <p:cNvSpPr/>
          <p:nvPr/>
        </p:nvSpPr>
        <p:spPr>
          <a:xfrm>
            <a:off x="7643834" y="1500174"/>
            <a:ext cx="1214446" cy="3357586"/>
          </a:xfrm>
          <a:prstGeom prst="triangle">
            <a:avLst/>
          </a:prstGeom>
          <a:gradFill flip="none" rotWithShape="1">
            <a:gsLst>
              <a:gs pos="0">
                <a:schemeClr val="accent2">
                  <a:lumMod val="40000"/>
                  <a:lumOff val="60000"/>
                  <a:shade val="30000"/>
                  <a:satMod val="115000"/>
                </a:schemeClr>
              </a:gs>
              <a:gs pos="50000">
                <a:schemeClr val="accent2">
                  <a:lumMod val="40000"/>
                  <a:lumOff val="60000"/>
                  <a:shade val="67500"/>
                  <a:satMod val="115000"/>
                </a:schemeClr>
              </a:gs>
              <a:gs pos="100000">
                <a:schemeClr val="accent2">
                  <a:lumMod val="40000"/>
                  <a:lumOff val="60000"/>
                  <a:shade val="100000"/>
                  <a:satMod val="115000"/>
                </a:scheme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rPr>
              <a:t>V</a:t>
            </a:r>
          </a:p>
          <a:p>
            <a:pPr algn="ctr"/>
            <a:r>
              <a:rPr lang="en-US" sz="2000" b="1" dirty="0" smtClean="0">
                <a:solidFill>
                  <a:schemeClr val="tx1"/>
                </a:solidFill>
              </a:rPr>
              <a:t>I</a:t>
            </a:r>
          </a:p>
          <a:p>
            <a:pPr algn="ctr"/>
            <a:r>
              <a:rPr lang="en-US" sz="2000" b="1" dirty="0" smtClean="0">
                <a:solidFill>
                  <a:schemeClr val="tx1"/>
                </a:solidFill>
              </a:rPr>
              <a:t>R</a:t>
            </a:r>
          </a:p>
          <a:p>
            <a:pPr algn="ctr"/>
            <a:r>
              <a:rPr lang="en-US" sz="2000" b="1" dirty="0" smtClean="0">
                <a:solidFill>
                  <a:schemeClr val="tx1"/>
                </a:solidFill>
              </a:rPr>
              <a:t>A</a:t>
            </a:r>
          </a:p>
          <a:p>
            <a:pPr algn="ctr"/>
            <a:r>
              <a:rPr lang="en-US" sz="2000" b="1" dirty="0" smtClean="0">
                <a:solidFill>
                  <a:schemeClr val="tx1"/>
                </a:solidFill>
              </a:rPr>
              <a:t>L</a:t>
            </a:r>
          </a:p>
          <a:p>
            <a:pPr algn="ctr"/>
            <a:r>
              <a:rPr lang="en-US" sz="2000" b="1" dirty="0" smtClean="0">
                <a:solidFill>
                  <a:schemeClr val="tx1"/>
                </a:solidFill>
              </a:rPr>
              <a:t>(2)</a:t>
            </a:r>
          </a:p>
          <a:p>
            <a:pPr algn="ctr"/>
            <a:endParaRPr lang="en-IN" sz="2000" b="1" dirty="0">
              <a:solidFill>
                <a:schemeClr val="tx1"/>
              </a:solidFill>
            </a:endParaRPr>
          </a:p>
        </p:txBody>
      </p:sp>
      <p:sp>
        <p:nvSpPr>
          <p:cNvPr id="10" name="TextBox 9"/>
          <p:cNvSpPr txBox="1"/>
          <p:nvPr/>
        </p:nvSpPr>
        <p:spPr>
          <a:xfrm>
            <a:off x="1214414" y="6215082"/>
            <a:ext cx="7929586" cy="646331"/>
          </a:xfrm>
          <a:prstGeom prst="rect">
            <a:avLst/>
          </a:prstGeom>
          <a:solidFill>
            <a:schemeClr val="accent2">
              <a:lumMod val="40000"/>
              <a:lumOff val="60000"/>
            </a:schemeClr>
          </a:solidFill>
          <a:effectLst>
            <a:glow rad="228600">
              <a:schemeClr val="accent6">
                <a:satMod val="175000"/>
                <a:alpha val="40000"/>
              </a:schemeClr>
            </a:glow>
          </a:effectLst>
        </p:spPr>
        <p:txBody>
          <a:bodyPr wrap="square" rtlCol="0">
            <a:spAutoFit/>
          </a:bodyPr>
          <a:lstStyle/>
          <a:p>
            <a:r>
              <a:rPr lang="en-US" sz="3600" b="1" dirty="0" smtClean="0">
                <a:solidFill>
                  <a:schemeClr val="accent4">
                    <a:lumMod val="50000"/>
                  </a:schemeClr>
                </a:solidFill>
                <a:effectLst>
                  <a:outerShdw blurRad="38100" dist="38100" dir="2700000" algn="tl">
                    <a:srgbClr val="000000">
                      <a:alpha val="43137"/>
                    </a:srgbClr>
                  </a:outerShdw>
                </a:effectLst>
              </a:rPr>
              <a:t>PNEUMONIA  AND ITS TYPES</a:t>
            </a:r>
            <a:endParaRPr lang="en-IN" sz="3600" b="1" dirty="0">
              <a:solidFill>
                <a:schemeClr val="accent4">
                  <a:lumMod val="50000"/>
                </a:schemeClr>
              </a:solidFill>
              <a:effectLst>
                <a:outerShdw blurRad="38100" dist="38100" dir="2700000" algn="tl">
                  <a:srgbClr val="000000">
                    <a:alpha val="43137"/>
                  </a:srgbClr>
                </a:outerShdw>
              </a:effectLst>
            </a:endParaRPr>
          </a:p>
        </p:txBody>
      </p:sp>
      <p:sp>
        <p:nvSpPr>
          <p:cNvPr id="14" name="Down Arrow 13"/>
          <p:cNvSpPr/>
          <p:nvPr/>
        </p:nvSpPr>
        <p:spPr>
          <a:xfrm rot="1234424" flipV="1">
            <a:off x="6286512" y="1357298"/>
            <a:ext cx="357190" cy="11430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Oval 14"/>
          <p:cNvSpPr/>
          <p:nvPr/>
        </p:nvSpPr>
        <p:spPr>
          <a:xfrm>
            <a:off x="6143636" y="642918"/>
            <a:ext cx="1785950" cy="785818"/>
          </a:xfrm>
          <a:prstGeom prst="ellipse">
            <a:avLst/>
          </a:prstGeom>
          <a:blipFill>
            <a:blip r:embed="rId5" cstate="print"/>
            <a:tile tx="0" ty="0" sx="100000" sy="100000" flip="none" algn="tl"/>
          </a:blip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0070C0"/>
                </a:solidFill>
              </a:rPr>
              <a:t>DRUGS</a:t>
            </a:r>
            <a:endParaRPr lang="en-IN" b="1" dirty="0">
              <a:solidFill>
                <a:srgbClr val="0070C0"/>
              </a:solidFill>
            </a:endParaRPr>
          </a:p>
        </p:txBody>
      </p:sp>
      <p:sp>
        <p:nvSpPr>
          <p:cNvPr id="16" name="Down Arrow 15"/>
          <p:cNvSpPr/>
          <p:nvPr/>
        </p:nvSpPr>
        <p:spPr>
          <a:xfrm rot="19965194" flipV="1">
            <a:off x="3203183" y="1114956"/>
            <a:ext cx="359475" cy="15972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 name="Rounded Rectangle 16"/>
          <p:cNvSpPr/>
          <p:nvPr/>
        </p:nvSpPr>
        <p:spPr>
          <a:xfrm>
            <a:off x="1571604" y="214290"/>
            <a:ext cx="1785950" cy="1000132"/>
          </a:xfrm>
          <a:prstGeom prst="roundRect">
            <a:avLst/>
          </a:prstGeom>
          <a:blipFill>
            <a:blip r:embed="rId6"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B050"/>
                </a:solidFill>
              </a:rPr>
              <a:t>Auto-immune diseases</a:t>
            </a:r>
            <a:endParaRPr lang="en-IN" sz="2000" b="1" dirty="0">
              <a:solidFill>
                <a:srgbClr val="00B05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rot="16200000">
            <a:off x="-2964670" y="2967333"/>
            <a:ext cx="6858002" cy="923330"/>
          </a:xfrm>
          <a:prstGeom prst="rect">
            <a:avLst/>
          </a:prstGeom>
          <a:solidFill>
            <a:schemeClr val="accent4">
              <a:lumMod val="60000"/>
              <a:lumOff val="40000"/>
            </a:schemeClr>
          </a:solidFill>
          <a:ln>
            <a:solidFill>
              <a:schemeClr val="accent2">
                <a:lumMod val="75000"/>
              </a:schemeClr>
            </a:solidFill>
          </a:ln>
          <a:effectLst>
            <a:glow rad="101600">
              <a:schemeClr val="accent4">
                <a:satMod val="175000"/>
                <a:alpha val="40000"/>
              </a:schemeClr>
            </a:glow>
          </a:effectLst>
        </p:spPr>
        <p:txBody>
          <a:bodyPr wrap="square" rtlCol="0">
            <a:spAutoFit/>
          </a:bodyPr>
          <a:lstStyle/>
          <a:p>
            <a:r>
              <a:rPr lang="en-US" sz="5400" b="1" i="1" dirty="0" smtClean="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rPr>
              <a:t>PATHOPHYSIOLOGY</a:t>
            </a:r>
            <a:endParaRPr lang="en-IN" sz="5400" b="1" i="1" dirty="0">
              <a:ln w="12700">
                <a:solidFill>
                  <a:schemeClr val="tx2">
                    <a:satMod val="155000"/>
                  </a:schemeClr>
                </a:solidFill>
                <a:prstDash val="solid"/>
              </a:ln>
              <a:solidFill>
                <a:schemeClr val="accent2">
                  <a:lumMod val="60000"/>
                  <a:lumOff val="40000"/>
                </a:schemeClr>
              </a:solidFill>
              <a:effectLst>
                <a:outerShdw blurRad="41275" dist="20320" dir="1800000" algn="tl" rotWithShape="0">
                  <a:srgbClr val="000000">
                    <a:alpha val="40000"/>
                  </a:srgbClr>
                </a:outerShdw>
              </a:effectLst>
            </a:endParaRPr>
          </a:p>
        </p:txBody>
      </p:sp>
      <p:sp>
        <p:nvSpPr>
          <p:cNvPr id="5" name="Rectangle 4"/>
          <p:cNvSpPr/>
          <p:nvPr/>
        </p:nvSpPr>
        <p:spPr>
          <a:xfrm>
            <a:off x="1357290" y="571480"/>
            <a:ext cx="2928958" cy="1214446"/>
          </a:xfrm>
          <a:prstGeom prst="rect">
            <a:avLst/>
          </a:prstGeom>
          <a:solidFill>
            <a:schemeClr val="accent2">
              <a:lumMod val="20000"/>
              <a:lumOff val="80000"/>
            </a:schemeClr>
          </a:solidFill>
          <a:ln>
            <a:solidFill>
              <a:schemeClr val="bg2">
                <a:lumMod val="25000"/>
              </a:schemeClr>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Alteration in net bacterial/</a:t>
            </a:r>
          </a:p>
          <a:p>
            <a:pPr algn="ctr"/>
            <a:r>
              <a:rPr lang="en-US" dirty="0" smtClean="0">
                <a:solidFill>
                  <a:schemeClr val="tx1"/>
                </a:solidFill>
              </a:rPr>
              <a:t>Viral lung resistance</a:t>
            </a:r>
            <a:endParaRPr lang="en-IN" dirty="0">
              <a:solidFill>
                <a:schemeClr val="tx1"/>
              </a:solidFill>
            </a:endParaRPr>
          </a:p>
        </p:txBody>
      </p:sp>
      <p:sp>
        <p:nvSpPr>
          <p:cNvPr id="6" name="Rounded Rectangle 5"/>
          <p:cNvSpPr/>
          <p:nvPr/>
        </p:nvSpPr>
        <p:spPr>
          <a:xfrm>
            <a:off x="5429256" y="500042"/>
            <a:ext cx="3357586" cy="1285884"/>
          </a:xfrm>
          <a:prstGeom prst="roundRect">
            <a:avLst/>
          </a:prstGeom>
          <a:solidFill>
            <a:schemeClr val="accent1">
              <a:lumMod val="20000"/>
              <a:lumOff val="80000"/>
            </a:schemeClr>
          </a:solidFill>
          <a:ln>
            <a:solidFill>
              <a:schemeClr val="accent3">
                <a:lumMod val="75000"/>
              </a:schemeClr>
            </a:solidFill>
          </a:ln>
          <a:effectLst>
            <a:glow rad="101600">
              <a:schemeClr val="accent3">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Containment of the bacteria/ virus within the lobes thereby causing consolidation of leucocytes/ fibrin within the affected area</a:t>
            </a:r>
            <a:endParaRPr lang="en-IN" dirty="0">
              <a:solidFill>
                <a:schemeClr val="tx1"/>
              </a:solidFill>
            </a:endParaRPr>
          </a:p>
        </p:txBody>
      </p:sp>
      <p:sp>
        <p:nvSpPr>
          <p:cNvPr id="8" name="Rectangle 7"/>
          <p:cNvSpPr/>
          <p:nvPr/>
        </p:nvSpPr>
        <p:spPr>
          <a:xfrm>
            <a:off x="1214414" y="2786058"/>
            <a:ext cx="3143272" cy="1428760"/>
          </a:xfrm>
          <a:prstGeom prst="rect">
            <a:avLst/>
          </a:prstGeom>
          <a:solidFill>
            <a:schemeClr val="accent5">
              <a:lumMod val="40000"/>
              <a:lumOff val="60000"/>
            </a:schemeClr>
          </a:solidFill>
          <a:ln>
            <a:solidFill>
              <a:schemeClr val="accent2">
                <a:lumMod val="75000"/>
              </a:schemeClr>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Acute inflammation occurs that causes water &amp; plasma proteins go to the lower lobes</a:t>
            </a:r>
            <a:endParaRPr lang="en-IN" dirty="0">
              <a:solidFill>
                <a:schemeClr val="tx1"/>
              </a:solidFill>
            </a:endParaRPr>
          </a:p>
        </p:txBody>
      </p:sp>
      <p:sp>
        <p:nvSpPr>
          <p:cNvPr id="9" name="Rounded Rectangle 8"/>
          <p:cNvSpPr/>
          <p:nvPr/>
        </p:nvSpPr>
        <p:spPr>
          <a:xfrm>
            <a:off x="1142976" y="5214950"/>
            <a:ext cx="3357586" cy="1428760"/>
          </a:xfrm>
          <a:prstGeom prst="roundRect">
            <a:avLst/>
          </a:prstGeom>
          <a:solidFill>
            <a:schemeClr val="accent4">
              <a:lumMod val="60000"/>
              <a:lumOff val="40000"/>
            </a:schemeClr>
          </a:solidFill>
          <a:effectLst>
            <a:glow rad="1397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RBC’s, fibrin &amp; poly-morpho nuclear leukocytes infiltrate the alveoli </a:t>
            </a:r>
            <a:endParaRPr lang="en-IN" dirty="0">
              <a:solidFill>
                <a:schemeClr val="tx1"/>
              </a:solidFill>
            </a:endParaRPr>
          </a:p>
        </p:txBody>
      </p:sp>
      <p:sp>
        <p:nvSpPr>
          <p:cNvPr id="10" name="Rectangle 9"/>
          <p:cNvSpPr/>
          <p:nvPr/>
        </p:nvSpPr>
        <p:spPr>
          <a:xfrm>
            <a:off x="5429256" y="2786058"/>
            <a:ext cx="3286148" cy="1428760"/>
          </a:xfrm>
          <a:prstGeom prst="rect">
            <a:avLst/>
          </a:prstGeom>
          <a:solidFill>
            <a:schemeClr val="accent2">
              <a:lumMod val="60000"/>
              <a:lumOff val="40000"/>
            </a:schemeClr>
          </a:solidFill>
          <a:effectLst>
            <a:glow rad="101600">
              <a:schemeClr val="accent6">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rgbClr val="FF0000"/>
                </a:solidFill>
              </a:rPr>
              <a:t>Stage of Congestion:-</a:t>
            </a:r>
          </a:p>
          <a:p>
            <a:pPr algn="ctr"/>
            <a:r>
              <a:rPr lang="en-US" dirty="0" smtClean="0">
                <a:solidFill>
                  <a:schemeClr val="tx1"/>
                </a:solidFill>
              </a:rPr>
              <a:t>Engorgement of alveolar spaces with fluid and hemorrhagic exudates which causes spread of pathogens through the lobe</a:t>
            </a:r>
            <a:endParaRPr lang="en-IN" dirty="0">
              <a:solidFill>
                <a:schemeClr val="tx1"/>
              </a:solidFill>
            </a:endParaRPr>
          </a:p>
        </p:txBody>
      </p:sp>
      <p:sp>
        <p:nvSpPr>
          <p:cNvPr id="11" name="Rectangle 10"/>
          <p:cNvSpPr/>
          <p:nvPr/>
        </p:nvSpPr>
        <p:spPr>
          <a:xfrm>
            <a:off x="5500694" y="5214950"/>
            <a:ext cx="3214710" cy="1357322"/>
          </a:xfrm>
          <a:prstGeom prst="rect">
            <a:avLst/>
          </a:prstGeom>
          <a:solidFill>
            <a:schemeClr val="accent6">
              <a:lumMod val="40000"/>
              <a:lumOff val="60000"/>
            </a:schemeClr>
          </a:solidFill>
          <a:ln>
            <a:solidFill>
              <a:schemeClr val="accent2">
                <a:lumMod val="40000"/>
                <a:lumOff val="60000"/>
              </a:schemeClr>
            </a:solidFill>
          </a:ln>
          <a:effectLst>
            <a:glow rad="101600">
              <a:schemeClr val="accent5">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u="sng" dirty="0" smtClean="0">
                <a:solidFill>
                  <a:srgbClr val="002060"/>
                </a:solidFill>
              </a:rPr>
              <a:t>Stage of Red Hepatization:-</a:t>
            </a:r>
          </a:p>
          <a:p>
            <a:pPr algn="ctr"/>
            <a:r>
              <a:rPr lang="en-US" dirty="0" smtClean="0">
                <a:solidFill>
                  <a:schemeClr val="tx1"/>
                </a:solidFill>
              </a:rPr>
              <a:t>Coagulation of the red exudates occurs and the affected lung appears red</a:t>
            </a:r>
            <a:endParaRPr lang="en-IN" dirty="0">
              <a:solidFill>
                <a:schemeClr val="tx1"/>
              </a:solidFill>
            </a:endParaRPr>
          </a:p>
        </p:txBody>
      </p:sp>
      <p:sp>
        <p:nvSpPr>
          <p:cNvPr id="14" name="Down Arrow 13"/>
          <p:cNvSpPr/>
          <p:nvPr/>
        </p:nvSpPr>
        <p:spPr>
          <a:xfrm>
            <a:off x="2643174" y="1857364"/>
            <a:ext cx="188595" cy="85725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5" name="Down Arrow 14"/>
          <p:cNvSpPr/>
          <p:nvPr/>
        </p:nvSpPr>
        <p:spPr>
          <a:xfrm>
            <a:off x="2714612" y="4286256"/>
            <a:ext cx="214314" cy="85725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6" name="Down Arrow 15"/>
          <p:cNvSpPr/>
          <p:nvPr/>
        </p:nvSpPr>
        <p:spPr>
          <a:xfrm>
            <a:off x="6929454" y="0"/>
            <a:ext cx="214314" cy="4286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7" name="Down Arrow 16"/>
          <p:cNvSpPr/>
          <p:nvPr/>
        </p:nvSpPr>
        <p:spPr>
          <a:xfrm>
            <a:off x="6929454" y="1857364"/>
            <a:ext cx="214314" cy="85725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18" name="Down Arrow 17"/>
          <p:cNvSpPr/>
          <p:nvPr/>
        </p:nvSpPr>
        <p:spPr>
          <a:xfrm>
            <a:off x="7000892" y="4286256"/>
            <a:ext cx="214314" cy="857256"/>
          </a:xfrm>
          <a:prstGeom prst="downArrow">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rot="16200000">
            <a:off x="-2931255" y="2942075"/>
            <a:ext cx="6715150" cy="830997"/>
          </a:xfrm>
          <a:prstGeom prst="rect">
            <a:avLst/>
          </a:prstGeom>
          <a:solidFill>
            <a:schemeClr val="accent4">
              <a:lumMod val="60000"/>
              <a:lumOff val="40000"/>
            </a:schemeClr>
          </a:solidFill>
        </p:spPr>
        <p:txBody>
          <a:bodyPr wrap="square" rtlCol="0">
            <a:spAutoFit/>
          </a:bodyPr>
          <a:lstStyle/>
          <a:p>
            <a:r>
              <a:rPr lang="en-US" sz="4800" b="1" dirty="0" smtClean="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effectLst>
              </a:rPr>
              <a:t>PATHOPHYSIOLOGY</a:t>
            </a:r>
            <a:endParaRPr lang="en-IN" sz="4800" b="1" dirty="0">
              <a:ln w="12700">
                <a:solidFill>
                  <a:schemeClr val="tx2">
                    <a:satMod val="155000"/>
                  </a:schemeClr>
                </a:solidFill>
                <a:prstDash val="solid"/>
              </a:ln>
              <a:solidFill>
                <a:schemeClr val="tx2">
                  <a:lumMod val="20000"/>
                  <a:lumOff val="80000"/>
                </a:schemeClr>
              </a:solidFill>
              <a:effectLst>
                <a:outerShdw blurRad="41275" dist="20320" dir="1800000" algn="tl" rotWithShape="0">
                  <a:srgbClr val="000000">
                    <a:alpha val="40000"/>
                  </a:srgbClr>
                </a:outerShdw>
              </a:effectLst>
            </a:endParaRPr>
          </a:p>
        </p:txBody>
      </p:sp>
      <p:sp>
        <p:nvSpPr>
          <p:cNvPr id="3" name="Rectangle 2"/>
          <p:cNvSpPr/>
          <p:nvPr/>
        </p:nvSpPr>
        <p:spPr>
          <a:xfrm>
            <a:off x="1357290" y="1142984"/>
            <a:ext cx="5072098" cy="1214446"/>
          </a:xfrm>
          <a:prstGeom prst="rect">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u="sng" dirty="0" smtClean="0">
                <a:solidFill>
                  <a:srgbClr val="00B0F0"/>
                </a:solidFill>
              </a:rPr>
              <a:t>Stage of Grey Hepatization:-</a:t>
            </a:r>
          </a:p>
          <a:p>
            <a:pPr algn="ctr"/>
            <a:r>
              <a:rPr lang="en-US" dirty="0" smtClean="0">
                <a:solidFill>
                  <a:schemeClr val="tx1"/>
                </a:solidFill>
              </a:rPr>
              <a:t>The decrease in RBC count is replaced by neutrophils which infiltrates the alveoli making the Lung tissue solid &amp; grayish in color</a:t>
            </a:r>
            <a:endParaRPr lang="en-IN" dirty="0">
              <a:solidFill>
                <a:schemeClr val="tx1"/>
              </a:solidFill>
            </a:endParaRPr>
          </a:p>
        </p:txBody>
      </p:sp>
      <p:sp>
        <p:nvSpPr>
          <p:cNvPr id="4" name="Oval 3"/>
          <p:cNvSpPr/>
          <p:nvPr/>
        </p:nvSpPr>
        <p:spPr>
          <a:xfrm>
            <a:off x="1142976" y="5214950"/>
            <a:ext cx="5643602" cy="1357322"/>
          </a:xfrm>
          <a:prstGeom prst="ellipse">
            <a:avLst/>
          </a:prstGeom>
          <a:solidFill>
            <a:schemeClr val="accent5">
              <a:lumMod val="20000"/>
              <a:lumOff val="80000"/>
            </a:schemeClr>
          </a:solidFill>
          <a:ln>
            <a:solidFill>
              <a:schemeClr val="accent1">
                <a:lumMod val="50000"/>
              </a:schemeClr>
            </a:solid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rgbClr val="FF0000"/>
                </a:solidFill>
              </a:rPr>
              <a:t>PNEUMONIA</a:t>
            </a:r>
            <a:endParaRPr lang="en-IN" sz="4400" b="1" dirty="0">
              <a:solidFill>
                <a:srgbClr val="FF0000"/>
              </a:solidFill>
            </a:endParaRPr>
          </a:p>
        </p:txBody>
      </p:sp>
      <p:sp>
        <p:nvSpPr>
          <p:cNvPr id="5" name="Down Arrow 4"/>
          <p:cNvSpPr/>
          <p:nvPr/>
        </p:nvSpPr>
        <p:spPr>
          <a:xfrm flipH="1">
            <a:off x="3286116" y="2357430"/>
            <a:ext cx="642942" cy="292895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sp>
        <p:nvSpPr>
          <p:cNvPr id="6" name="Down Arrow 5"/>
          <p:cNvSpPr/>
          <p:nvPr/>
        </p:nvSpPr>
        <p:spPr>
          <a:xfrm>
            <a:off x="3357554" y="0"/>
            <a:ext cx="571504" cy="114298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p>
        </p:txBody>
      </p:sp>
      <p:pic>
        <p:nvPicPr>
          <p:cNvPr id="22530" name="Picture 2" descr="https://encrypted-tbn2.gstatic.com/images?q=tbn:ANd9GcQEOmVHu1IKrdq2zZd0cDnlGV9wtkzJZL5TQhE16KVHHGFAtaQ32nBRKk0"/>
          <p:cNvPicPr>
            <a:picLocks noChangeAspect="1" noChangeArrowheads="1"/>
          </p:cNvPicPr>
          <p:nvPr/>
        </p:nvPicPr>
        <p:blipFill>
          <a:blip r:embed="rId2" cstate="print"/>
          <a:srcRect/>
          <a:stretch>
            <a:fillRect/>
          </a:stretch>
        </p:blipFill>
        <p:spPr bwMode="auto">
          <a:xfrm>
            <a:off x="5500693" y="2371336"/>
            <a:ext cx="3214711" cy="312936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3357554" y="3214686"/>
            <a:ext cx="2571768" cy="857256"/>
          </a:xfrm>
          <a:prstGeom prst="ellipse">
            <a:avLst/>
          </a:prstGeom>
          <a:solidFill>
            <a:schemeClr val="accent4">
              <a:lumMod val="40000"/>
              <a:lumOff val="60000"/>
            </a:schemeClr>
          </a:solidFill>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chemeClr val="accent3">
                    <a:lumMod val="75000"/>
                  </a:schemeClr>
                </a:solidFill>
                <a:latin typeface="Arial Rounded MT Bold" pitchFamily="34" charset="0"/>
              </a:rPr>
              <a:t>RISK FACTORS</a:t>
            </a:r>
            <a:endParaRPr lang="en-IN" b="1" dirty="0">
              <a:solidFill>
                <a:schemeClr val="accent3">
                  <a:lumMod val="75000"/>
                </a:schemeClr>
              </a:solidFill>
              <a:latin typeface="Arial Rounded MT Bold" pitchFamily="34" charset="0"/>
            </a:endParaRPr>
          </a:p>
        </p:txBody>
      </p:sp>
      <p:cxnSp>
        <p:nvCxnSpPr>
          <p:cNvPr id="8" name="Straight Connector 7"/>
          <p:cNvCxnSpPr/>
          <p:nvPr/>
        </p:nvCxnSpPr>
        <p:spPr>
          <a:xfrm rot="16200000" flipV="1">
            <a:off x="3965571" y="2322505"/>
            <a:ext cx="1570842" cy="70644"/>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1928794" y="2857496"/>
            <a:ext cx="1357322" cy="6429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flipV="1">
            <a:off x="2143108" y="3857628"/>
            <a:ext cx="1214446" cy="785818"/>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5786446" y="3857628"/>
            <a:ext cx="1500198" cy="785818"/>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V="1">
            <a:off x="2928926" y="2214554"/>
            <a:ext cx="1285884" cy="714380"/>
          </a:xfrm>
          <a:prstGeom prst="line">
            <a:avLst/>
          </a:prstGeom>
        </p:spPr>
        <p:style>
          <a:lnRef idx="1">
            <a:schemeClr val="accent1"/>
          </a:lnRef>
          <a:fillRef idx="0">
            <a:schemeClr val="accent1"/>
          </a:fillRef>
          <a:effectRef idx="0">
            <a:schemeClr val="accent1"/>
          </a:effectRef>
          <a:fontRef idx="minor">
            <a:schemeClr val="tx1"/>
          </a:fontRef>
        </p:style>
      </p:cxnSp>
      <p:pic>
        <p:nvPicPr>
          <p:cNvPr id="27650" name="Picture 2" descr="https://encrypted-tbn2.gstatic.com/images?q=tbn:ANd9GcRmwDGYe7E2E-frob0bd3Kr_5RH6EPrQoWvEORN4UOg6c4XCs72O00jWZQ"/>
          <p:cNvPicPr>
            <a:picLocks noChangeAspect="1" noChangeArrowheads="1"/>
          </p:cNvPicPr>
          <p:nvPr/>
        </p:nvPicPr>
        <p:blipFill>
          <a:blip r:embed="rId2" cstate="print"/>
          <a:srcRect/>
          <a:stretch>
            <a:fillRect/>
          </a:stretch>
        </p:blipFill>
        <p:spPr bwMode="auto">
          <a:xfrm>
            <a:off x="1714480" y="433367"/>
            <a:ext cx="1714504" cy="1485905"/>
          </a:xfrm>
          <a:prstGeom prst="rect">
            <a:avLst/>
          </a:prstGeom>
          <a:noFill/>
        </p:spPr>
      </p:pic>
      <p:pic>
        <p:nvPicPr>
          <p:cNvPr id="27652" name="Picture 4" descr="https://encrypted-tbn3.gstatic.com/images?q=tbn:ANd9GcSisD1Wg0665TN6au0U9MHV8FTzZzqNHGLxVFKSv7ar6TVHhTCq9l_yLn5r"/>
          <p:cNvPicPr>
            <a:picLocks noChangeAspect="1" noChangeArrowheads="1"/>
          </p:cNvPicPr>
          <p:nvPr/>
        </p:nvPicPr>
        <p:blipFill>
          <a:blip r:embed="rId3" cstate="print"/>
          <a:srcRect/>
          <a:stretch>
            <a:fillRect/>
          </a:stretch>
        </p:blipFill>
        <p:spPr bwMode="auto">
          <a:xfrm>
            <a:off x="3473288" y="62902"/>
            <a:ext cx="2456034" cy="1508710"/>
          </a:xfrm>
          <a:prstGeom prst="rect">
            <a:avLst/>
          </a:prstGeom>
          <a:noFill/>
        </p:spPr>
      </p:pic>
      <p:pic>
        <p:nvPicPr>
          <p:cNvPr id="27654" name="Picture 6" descr="https://encrypted-tbn3.gstatic.com/images?q=tbn:ANd9GcQ7MV76AUReWMcJD5z4vs3RguHAIo-6LQQ07RIwFJQ1pllRo60RFIERWA"/>
          <p:cNvPicPr>
            <a:picLocks noChangeAspect="1" noChangeArrowheads="1"/>
          </p:cNvPicPr>
          <p:nvPr/>
        </p:nvPicPr>
        <p:blipFill>
          <a:blip r:embed="rId4" cstate="print"/>
          <a:srcRect/>
          <a:stretch>
            <a:fillRect/>
          </a:stretch>
        </p:blipFill>
        <p:spPr bwMode="auto">
          <a:xfrm>
            <a:off x="6357950" y="1428736"/>
            <a:ext cx="2114036" cy="1380943"/>
          </a:xfrm>
          <a:prstGeom prst="rect">
            <a:avLst/>
          </a:prstGeom>
          <a:noFill/>
        </p:spPr>
      </p:pic>
      <p:pic>
        <p:nvPicPr>
          <p:cNvPr id="27656" name="Picture 8" descr="https://encrypted-tbn2.gstatic.com/images?q=tbn:ANd9GcTn0QDkUkHw1--_UH-bpMfgX6uZH-IYdOHPwHKmUWbwBRegxEJtVyA4amY"/>
          <p:cNvPicPr>
            <a:picLocks noChangeAspect="1" noChangeArrowheads="1"/>
          </p:cNvPicPr>
          <p:nvPr/>
        </p:nvPicPr>
        <p:blipFill>
          <a:blip r:embed="rId5" cstate="print"/>
          <a:srcRect/>
          <a:stretch>
            <a:fillRect/>
          </a:stretch>
        </p:blipFill>
        <p:spPr bwMode="auto">
          <a:xfrm>
            <a:off x="500034" y="2214555"/>
            <a:ext cx="1357322" cy="1769096"/>
          </a:xfrm>
          <a:prstGeom prst="rect">
            <a:avLst/>
          </a:prstGeom>
          <a:noFill/>
        </p:spPr>
      </p:pic>
      <p:pic>
        <p:nvPicPr>
          <p:cNvPr id="27658" name="Picture 10" descr="https://encrypted-tbn2.gstatic.com/images?q=tbn:ANd9GcTqu5uMrAXkxDzD6gwF_WZQTwvsHWWlAXyZ80yhcwVZ7_le_ZGJAaIZ-A"/>
          <p:cNvPicPr>
            <a:picLocks noChangeAspect="1" noChangeArrowheads="1"/>
          </p:cNvPicPr>
          <p:nvPr/>
        </p:nvPicPr>
        <p:blipFill>
          <a:blip r:embed="rId6" cstate="print"/>
          <a:srcRect/>
          <a:stretch>
            <a:fillRect/>
          </a:stretch>
        </p:blipFill>
        <p:spPr bwMode="auto">
          <a:xfrm>
            <a:off x="571472" y="4643446"/>
            <a:ext cx="2000264" cy="2231065"/>
          </a:xfrm>
          <a:prstGeom prst="rect">
            <a:avLst/>
          </a:prstGeom>
          <a:noFill/>
        </p:spPr>
      </p:pic>
      <p:pic>
        <p:nvPicPr>
          <p:cNvPr id="27660" name="Picture 12" descr="https://encrypted-tbn1.gstatic.com/images?q=tbn:ANd9GcReBC_tvSj7iDCqK2lNTbhNDy5S-3_k2uPOUNunbqGzvU97qyNRFGX_oA"/>
          <p:cNvPicPr>
            <a:picLocks noChangeAspect="1" noChangeArrowheads="1"/>
          </p:cNvPicPr>
          <p:nvPr/>
        </p:nvPicPr>
        <p:blipFill>
          <a:blip r:embed="rId7" cstate="print"/>
          <a:srcRect/>
          <a:stretch>
            <a:fillRect/>
          </a:stretch>
        </p:blipFill>
        <p:spPr bwMode="auto">
          <a:xfrm>
            <a:off x="6858016" y="4429132"/>
            <a:ext cx="1266829" cy="1908922"/>
          </a:xfrm>
          <a:prstGeom prst="rect">
            <a:avLst/>
          </a:prstGeom>
          <a:noFill/>
        </p:spPr>
      </p:pic>
      <p:cxnSp>
        <p:nvCxnSpPr>
          <p:cNvPr id="47" name="Straight Connector 46"/>
          <p:cNvCxnSpPr/>
          <p:nvPr/>
        </p:nvCxnSpPr>
        <p:spPr>
          <a:xfrm flipV="1">
            <a:off x="5715008" y="2643182"/>
            <a:ext cx="1071570" cy="71438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44" y="0"/>
            <a:ext cx="9001156" cy="523220"/>
          </a:xfrm>
          <a:prstGeom prst="rect">
            <a:avLst/>
          </a:prstGeom>
          <a:noFill/>
        </p:spPr>
        <p:txBody>
          <a:bodyPr vert="horz" wrap="square" rtlCol="0">
            <a:spAutoFit/>
          </a:bodyPr>
          <a:lstStyle/>
          <a:p>
            <a:r>
              <a:rPr lang="en-US" sz="2800" b="1" u="sng" dirty="0" smtClean="0">
                <a:ln w="24500" cmpd="dbl">
                  <a:solidFill>
                    <a:schemeClr val="accent2">
                      <a:shade val="85000"/>
                      <a:satMod val="155000"/>
                    </a:schemeClr>
                  </a:solidFill>
                  <a:prstDash val="solid"/>
                  <a:miter lim="800000"/>
                </a:ln>
                <a:solidFill>
                  <a:schemeClr val="accent2">
                    <a:lumMod val="60000"/>
                    <a:lumOff val="40000"/>
                  </a:schemeClr>
                </a:solidFill>
                <a:effectLst>
                  <a:outerShdw blurRad="38100" dist="38100" dir="2700000" algn="tl">
                    <a:srgbClr val="000000">
                      <a:alpha val="43137"/>
                    </a:srgbClr>
                  </a:outerShdw>
                </a:effectLst>
              </a:rPr>
              <a:t>CLINICAL MANIFESTATIONS OF PNEUMONIA</a:t>
            </a:r>
            <a:endParaRPr lang="en-IN" sz="2800" b="1" u="sng" dirty="0">
              <a:ln w="24500" cmpd="dbl">
                <a:solidFill>
                  <a:schemeClr val="accent2">
                    <a:shade val="85000"/>
                    <a:satMod val="155000"/>
                  </a:schemeClr>
                </a:solidFill>
                <a:prstDash val="solid"/>
                <a:miter lim="800000"/>
              </a:ln>
              <a:solidFill>
                <a:schemeClr val="accent2">
                  <a:lumMod val="60000"/>
                  <a:lumOff val="40000"/>
                </a:schemeClr>
              </a:solidFill>
              <a:effectLst>
                <a:outerShdw blurRad="38100" dist="38100" dir="2700000" algn="tl">
                  <a:srgbClr val="000000">
                    <a:alpha val="43137"/>
                  </a:srgbClr>
                </a:outerShdw>
              </a:effectLst>
            </a:endParaRPr>
          </a:p>
        </p:txBody>
      </p:sp>
      <p:sp>
        <p:nvSpPr>
          <p:cNvPr id="3" name="TextBox 2"/>
          <p:cNvSpPr txBox="1"/>
          <p:nvPr/>
        </p:nvSpPr>
        <p:spPr>
          <a:xfrm>
            <a:off x="1142976" y="857232"/>
            <a:ext cx="6643734" cy="6093976"/>
          </a:xfrm>
          <a:prstGeom prst="rect">
            <a:avLst/>
          </a:prstGeom>
          <a:noFill/>
        </p:spPr>
        <p:txBody>
          <a:bodyPr wrap="square" rtlCol="0">
            <a:spAutoFit/>
          </a:bodyPr>
          <a:lstStyle/>
          <a:p>
            <a:pPr>
              <a:buBlip>
                <a:blip r:embed="rId2"/>
              </a:buBlip>
            </a:pPr>
            <a:r>
              <a:rPr lang="en-US" sz="2400" b="1" dirty="0" smtClean="0">
                <a:solidFill>
                  <a:srgbClr val="0070C0"/>
                </a:solidFill>
                <a:latin typeface="Aharoni" pitchFamily="2" charset="-79"/>
                <a:cs typeface="Aharoni" pitchFamily="2" charset="-79"/>
              </a:rPr>
              <a:t>  Fever</a:t>
            </a:r>
          </a:p>
          <a:p>
            <a:pPr>
              <a:buBlip>
                <a:blip r:embed="rId2"/>
              </a:buBlip>
            </a:pPr>
            <a:r>
              <a:rPr lang="en-US" sz="2400" b="1" dirty="0" smtClean="0">
                <a:solidFill>
                  <a:srgbClr val="0070C0"/>
                </a:solidFill>
                <a:latin typeface="Aharoni" pitchFamily="2" charset="-79"/>
                <a:cs typeface="Aharoni" pitchFamily="2" charset="-79"/>
              </a:rPr>
              <a:t>  Rapid or difficult breathing</a:t>
            </a:r>
          </a:p>
          <a:p>
            <a:pPr>
              <a:buBlip>
                <a:blip r:embed="rId2"/>
              </a:buBlip>
            </a:pPr>
            <a:r>
              <a:rPr lang="en-US" sz="2400" b="1" dirty="0" smtClean="0">
                <a:solidFill>
                  <a:srgbClr val="0070C0"/>
                </a:solidFill>
                <a:latin typeface="Aharoni" pitchFamily="2" charset="-79"/>
                <a:cs typeface="Aharoni" pitchFamily="2" charset="-79"/>
              </a:rPr>
              <a:t>  Non- productive Cough</a:t>
            </a:r>
          </a:p>
          <a:p>
            <a:pPr>
              <a:buBlip>
                <a:blip r:embed="rId2"/>
              </a:buBlip>
            </a:pPr>
            <a:r>
              <a:rPr lang="en-US" sz="2400" b="1" dirty="0" smtClean="0">
                <a:solidFill>
                  <a:srgbClr val="0070C0"/>
                </a:solidFill>
                <a:latin typeface="Aharoni" pitchFamily="2" charset="-79"/>
                <a:cs typeface="Aharoni" pitchFamily="2" charset="-79"/>
              </a:rPr>
              <a:t>  Loss of appetite</a:t>
            </a:r>
          </a:p>
          <a:p>
            <a:pPr>
              <a:buBlip>
                <a:blip r:embed="rId2"/>
              </a:buBlip>
            </a:pPr>
            <a:r>
              <a:rPr lang="en-US" sz="2400" b="1" dirty="0" smtClean="0">
                <a:solidFill>
                  <a:srgbClr val="0070C0"/>
                </a:solidFill>
                <a:latin typeface="Aharoni" pitchFamily="2" charset="-79"/>
                <a:cs typeface="Aharoni" pitchFamily="2" charset="-79"/>
              </a:rPr>
              <a:t>  Chills</a:t>
            </a:r>
          </a:p>
          <a:p>
            <a:pPr>
              <a:buBlip>
                <a:blip r:embed="rId2"/>
              </a:buBlip>
            </a:pPr>
            <a:r>
              <a:rPr lang="en-US" sz="2400" b="1" dirty="0" smtClean="0">
                <a:solidFill>
                  <a:srgbClr val="0070C0"/>
                </a:solidFill>
                <a:latin typeface="Aharoni" pitchFamily="2" charset="-79"/>
                <a:cs typeface="Aharoni" pitchFamily="2" charset="-79"/>
              </a:rPr>
              <a:t>  Wheezing </a:t>
            </a:r>
          </a:p>
          <a:p>
            <a:r>
              <a:rPr lang="en-US" sz="2400" b="1" dirty="0" smtClean="0">
                <a:solidFill>
                  <a:srgbClr val="0070C0"/>
                </a:solidFill>
                <a:latin typeface="Aharoni" pitchFamily="2" charset="-79"/>
                <a:cs typeface="Aharoni" pitchFamily="2" charset="-79"/>
              </a:rPr>
              <a:t>            (more common in Viral ones)</a:t>
            </a:r>
          </a:p>
          <a:p>
            <a:pPr>
              <a:buBlip>
                <a:blip r:embed="rId2"/>
              </a:buBlip>
            </a:pPr>
            <a:r>
              <a:rPr lang="en-US" sz="2400" b="1" dirty="0" smtClean="0">
                <a:solidFill>
                  <a:srgbClr val="0070C0"/>
                </a:solidFill>
                <a:latin typeface="Aharoni" pitchFamily="2" charset="-79"/>
                <a:cs typeface="Aharoni" pitchFamily="2" charset="-79"/>
              </a:rPr>
              <a:t>  Headache </a:t>
            </a:r>
          </a:p>
          <a:p>
            <a:pPr>
              <a:buBlip>
                <a:blip r:embed="rId2"/>
              </a:buBlip>
            </a:pPr>
            <a:r>
              <a:rPr lang="en-US" sz="2400" b="1" dirty="0" smtClean="0">
                <a:solidFill>
                  <a:srgbClr val="0070C0"/>
                </a:solidFill>
                <a:latin typeface="Aharoni" pitchFamily="2" charset="-79"/>
                <a:cs typeface="Aharoni" pitchFamily="2" charset="-79"/>
              </a:rPr>
              <a:t>  Myalgia</a:t>
            </a:r>
          </a:p>
          <a:p>
            <a:pPr>
              <a:buBlip>
                <a:blip r:embed="rId2"/>
              </a:buBlip>
            </a:pPr>
            <a:r>
              <a:rPr lang="en-US" sz="2400" b="1" dirty="0" smtClean="0">
                <a:solidFill>
                  <a:srgbClr val="0070C0"/>
                </a:solidFill>
                <a:latin typeface="Aharoni" pitchFamily="2" charset="-79"/>
                <a:cs typeface="Aharoni" pitchFamily="2" charset="-79"/>
              </a:rPr>
              <a:t>  Running nose</a:t>
            </a:r>
          </a:p>
          <a:p>
            <a:pPr>
              <a:buBlip>
                <a:blip r:embed="rId2"/>
              </a:buBlip>
            </a:pPr>
            <a:r>
              <a:rPr lang="en-US" sz="2400" b="1" dirty="0" smtClean="0">
                <a:solidFill>
                  <a:srgbClr val="0070C0"/>
                </a:solidFill>
                <a:latin typeface="Aharoni" pitchFamily="2" charset="-79"/>
                <a:cs typeface="Aharoni" pitchFamily="2" charset="-79"/>
              </a:rPr>
              <a:t>  Fatigue</a:t>
            </a:r>
          </a:p>
          <a:p>
            <a:pPr>
              <a:buBlip>
                <a:blip r:embed="rId2"/>
              </a:buBlip>
            </a:pPr>
            <a:r>
              <a:rPr lang="en-US" sz="2400" b="1" dirty="0" smtClean="0">
                <a:solidFill>
                  <a:srgbClr val="0070C0"/>
                </a:solidFill>
                <a:latin typeface="Aharoni" pitchFamily="2" charset="-79"/>
                <a:cs typeface="Aharoni" pitchFamily="2" charset="-79"/>
              </a:rPr>
              <a:t>  Sharp or stabbing chest pain which    increases on breathing</a:t>
            </a:r>
          </a:p>
          <a:p>
            <a:pPr>
              <a:buBlip>
                <a:blip r:embed="rId2"/>
              </a:buBlip>
            </a:pPr>
            <a:r>
              <a:rPr lang="en-US" sz="2400" b="1" dirty="0" smtClean="0">
                <a:solidFill>
                  <a:srgbClr val="0070C0"/>
                </a:solidFill>
                <a:latin typeface="Aharoni" pitchFamily="2" charset="-79"/>
                <a:cs typeface="Aharoni" pitchFamily="2" charset="-79"/>
              </a:rPr>
              <a:t>  Excessive sweating or clammy skin</a:t>
            </a:r>
          </a:p>
          <a:p>
            <a:endParaRPr lang="en-US" dirty="0" smtClean="0"/>
          </a:p>
          <a:p>
            <a:endParaRPr lang="en-US" dirty="0" smtClean="0"/>
          </a:p>
          <a:p>
            <a:endParaRPr lang="en-IN" dirty="0"/>
          </a:p>
        </p:txBody>
      </p:sp>
      <p:pic>
        <p:nvPicPr>
          <p:cNvPr id="26627" name="Picture 3" descr="https://encrypted-tbn2.gstatic.com/images?q=tbn:ANd9GcST49eGIs-RW1QBzH4Ajte9nZZGlvL_FM3xpJVYqv5wC88cyFHVJiOm8Q"/>
          <p:cNvPicPr>
            <a:picLocks noChangeAspect="1" noChangeArrowheads="1"/>
          </p:cNvPicPr>
          <p:nvPr/>
        </p:nvPicPr>
        <p:blipFill>
          <a:blip r:embed="rId3" cstate="print"/>
          <a:srcRect/>
          <a:stretch>
            <a:fillRect/>
          </a:stretch>
        </p:blipFill>
        <p:spPr bwMode="auto">
          <a:xfrm>
            <a:off x="6500826" y="1000108"/>
            <a:ext cx="2357454" cy="375999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57290" y="274638"/>
            <a:ext cx="7576398" cy="1654164"/>
          </a:xfrm>
        </p:spPr>
        <p:txBody>
          <a:bodyPr>
            <a:normAutofit/>
          </a:bodyPr>
          <a:lstStyle/>
          <a:p>
            <a:r>
              <a:rPr b="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SYMPTOMS</a:t>
            </a:r>
            <a:r>
              <a:rPr lang="en-US" dirty="0" smtClean="0"/>
              <a:t/>
            </a:r>
            <a:br>
              <a:rPr lang="en-US" dirty="0" smtClean="0"/>
            </a:br>
            <a:r>
              <a:rPr lang="en-US" dirty="0" smtClean="0"/>
              <a:t>(in my patient)</a:t>
            </a:r>
            <a:endParaRPr lang="en-IN" dirty="0"/>
          </a:p>
        </p:txBody>
      </p:sp>
      <p:sp>
        <p:nvSpPr>
          <p:cNvPr id="2" name="Content Placeholder 1"/>
          <p:cNvSpPr>
            <a:spLocks noGrp="1"/>
          </p:cNvSpPr>
          <p:nvPr>
            <p:ph idx="1"/>
          </p:nvPr>
        </p:nvSpPr>
        <p:spPr>
          <a:xfrm>
            <a:off x="1000100" y="3286124"/>
            <a:ext cx="8001056" cy="3571876"/>
          </a:xfrm>
        </p:spPr>
        <p:txBody>
          <a:bodyPr>
            <a:normAutofit fontScale="92500" lnSpcReduction="10000"/>
          </a:bodyPr>
          <a:lstStyle/>
          <a:p>
            <a:r>
              <a:rPr lang="en-US" dirty="0" smtClean="0">
                <a:latin typeface="Adobe Garamond Pro" pitchFamily="18" charset="0"/>
              </a:rPr>
              <a:t>Her symptoms started 7 days ago with mild fever , cough, headache &amp; sore throat for which she received antipyretic, antihistaminic and cough syrup after consulting the local physician.</a:t>
            </a:r>
          </a:p>
          <a:p>
            <a:r>
              <a:rPr lang="en-US" dirty="0" smtClean="0">
                <a:latin typeface="Adobe Garamond Pro" pitchFamily="18" charset="0"/>
              </a:rPr>
              <a:t>After initial improvement, she had a worsening of symptoms starting 3 days ago with high fever, generalized body ache , so she decided to come to the hospital… </a:t>
            </a:r>
            <a:endParaRPr lang="en-IN" dirty="0">
              <a:latin typeface="Adobe Garamond Pro" pitchFamily="18" charset="0"/>
            </a:endParaRPr>
          </a:p>
        </p:txBody>
      </p:sp>
      <p:pic>
        <p:nvPicPr>
          <p:cNvPr id="18434" name="Picture 2" descr="https://encrypted-tbn3.gstatic.com/images?q=tbn:ANd9GcRkpn0puP5TbsBLlc2EcL5zrZCcO4ZIkBCkD0g3gCNOQdTUfqi2PQ"/>
          <p:cNvPicPr>
            <a:picLocks noChangeAspect="1" noChangeArrowheads="1"/>
          </p:cNvPicPr>
          <p:nvPr/>
        </p:nvPicPr>
        <p:blipFill>
          <a:blip r:embed="rId2" cstate="print"/>
          <a:srcRect/>
          <a:stretch>
            <a:fillRect/>
          </a:stretch>
        </p:blipFill>
        <p:spPr bwMode="auto">
          <a:xfrm>
            <a:off x="5000628" y="500042"/>
            <a:ext cx="3752859" cy="2811023"/>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613</TotalTime>
  <Words>1245</Words>
  <Application>Microsoft Office PowerPoint</Application>
  <PresentationFormat>On-screen Show (4:3)</PresentationFormat>
  <Paragraphs>286</Paragraphs>
  <Slides>29</Slides>
  <Notes>0</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Solstice</vt:lpstr>
      <vt:lpstr>A CASE PRESENTATION ON VIRAL PNEUMONIA</vt:lpstr>
      <vt:lpstr>Presentation</vt:lpstr>
      <vt:lpstr>Slide 3</vt:lpstr>
      <vt:lpstr>Slide 4</vt:lpstr>
      <vt:lpstr>Slide 5</vt:lpstr>
      <vt:lpstr>Slide 6</vt:lpstr>
      <vt:lpstr>Slide 7</vt:lpstr>
      <vt:lpstr>Slide 8</vt:lpstr>
      <vt:lpstr>SYMPTOMS (in my patient)</vt:lpstr>
      <vt:lpstr>SYMPTOMS </vt:lpstr>
      <vt:lpstr>Slide 11</vt:lpstr>
      <vt:lpstr>Slide 12</vt:lpstr>
      <vt:lpstr>Diagnostic tests</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CASE PRESENTATION ON VIRAL PNEUMONIA</dc:title>
  <dc:creator>SHIBNATH ROY</dc:creator>
  <cp:lastModifiedBy>SHIBNATH ROY</cp:lastModifiedBy>
  <cp:revision>121</cp:revision>
  <dcterms:created xsi:type="dcterms:W3CDTF">2012-11-28T13:57:53Z</dcterms:created>
  <dcterms:modified xsi:type="dcterms:W3CDTF">2012-12-07T13:42:20Z</dcterms:modified>
</cp:coreProperties>
</file>