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2" r:id="rId3"/>
    <p:sldId id="260" r:id="rId4"/>
    <p:sldId id="266" r:id="rId5"/>
    <p:sldId id="257" r:id="rId6"/>
    <p:sldId id="258" r:id="rId7"/>
    <p:sldId id="264" r:id="rId8"/>
    <p:sldId id="259" r:id="rId9"/>
    <p:sldId id="261" r:id="rId10"/>
    <p:sldId id="262" r:id="rId11"/>
    <p:sldId id="263" r:id="rId12"/>
    <p:sldId id="265" r:id="rId13"/>
    <p:sldId id="270" r:id="rId14"/>
    <p:sldId id="268" r:id="rId15"/>
    <p:sldId id="269" r:id="rId16"/>
    <p:sldId id="267" r:id="rId17"/>
    <p:sldId id="273"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06315-C0E9-4750-A27C-3CCAECFC1D93}" type="datetimeFigureOut">
              <a:rPr lang="en-IN" smtClean="0"/>
              <a:t>16-03-2014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DE981-1A69-431D-BEF3-A345232040FA}" type="slidenum">
              <a:rPr lang="en-IN" smtClean="0"/>
              <a:t>‹#›</a:t>
            </a:fld>
            <a:endParaRPr lang="en-IN"/>
          </a:p>
        </p:txBody>
      </p:sp>
    </p:spTree>
    <p:extLst>
      <p:ext uri="{BB962C8B-B14F-4D97-AF65-F5344CB8AC3E}">
        <p14:creationId xmlns:p14="http://schemas.microsoft.com/office/powerpoint/2010/main" val="253818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26DE981-1A69-431D-BEF3-A345232040FA}" type="slidenum">
              <a:rPr lang="en-IN" smtClean="0"/>
              <a:t>14</a:t>
            </a:fld>
            <a:endParaRPr lang="en-IN"/>
          </a:p>
        </p:txBody>
      </p:sp>
    </p:spTree>
    <p:extLst>
      <p:ext uri="{BB962C8B-B14F-4D97-AF65-F5344CB8AC3E}">
        <p14:creationId xmlns:p14="http://schemas.microsoft.com/office/powerpoint/2010/main" val="213710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3/16/2014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3/16/2014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3/16/2014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3/16/2014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3/16/2014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IN" dirty="0" smtClean="0"/>
              <a:t> </a:t>
            </a:r>
            <a:r>
              <a:rPr lang="en-IN" sz="7300" b="1" dirty="0" smtClean="0">
                <a:solidFill>
                  <a:schemeClr val="accent4">
                    <a:lumMod val="40000"/>
                    <a:lumOff val="60000"/>
                  </a:schemeClr>
                </a:solidFill>
              </a:rPr>
              <a:t>WORLD tb Day </a:t>
            </a:r>
            <a:br>
              <a:rPr lang="en-IN" sz="7300" b="1" dirty="0" smtClean="0">
                <a:solidFill>
                  <a:schemeClr val="accent4">
                    <a:lumMod val="40000"/>
                    <a:lumOff val="60000"/>
                  </a:schemeClr>
                </a:solidFill>
              </a:rPr>
            </a:br>
            <a:r>
              <a:rPr lang="en-IN" sz="7300" b="1" dirty="0" smtClean="0">
                <a:solidFill>
                  <a:schemeClr val="accent4">
                    <a:lumMod val="40000"/>
                    <a:lumOff val="60000"/>
                  </a:schemeClr>
                </a:solidFill>
              </a:rPr>
              <a:t> 2014</a:t>
            </a:r>
            <a:br>
              <a:rPr lang="en-IN" sz="7300" b="1" dirty="0" smtClean="0">
                <a:solidFill>
                  <a:schemeClr val="accent4">
                    <a:lumMod val="40000"/>
                    <a:lumOff val="60000"/>
                  </a:schemeClr>
                </a:solidFill>
              </a:rPr>
            </a:br>
            <a:r>
              <a:rPr lang="en-IN" sz="4900" b="1" dirty="0" smtClean="0">
                <a:solidFill>
                  <a:srgbClr val="FF0000"/>
                </a:solidFill>
              </a:rPr>
              <a:t>24 </a:t>
            </a:r>
            <a:r>
              <a:rPr lang="en-IN" sz="4900" b="1" dirty="0">
                <a:solidFill>
                  <a:srgbClr val="FF0000"/>
                </a:solidFill>
              </a:rPr>
              <a:t>march </a:t>
            </a:r>
            <a:br>
              <a:rPr lang="en-IN" sz="4900" b="1" dirty="0">
                <a:solidFill>
                  <a:srgbClr val="FF0000"/>
                </a:solidFill>
              </a:rPr>
            </a:br>
            <a:r>
              <a:rPr lang="en-IN" sz="4900" b="1" dirty="0">
                <a:solidFill>
                  <a:srgbClr val="FF0000"/>
                </a:solidFill>
              </a:rPr>
              <a:t> </a:t>
            </a:r>
            <a:r>
              <a:rPr lang="en-IN" sz="2700" b="1" dirty="0" smtClean="0">
                <a:solidFill>
                  <a:srgbClr val="00FF00"/>
                </a:solidFill>
              </a:rPr>
              <a:t>Reach </a:t>
            </a:r>
            <a:r>
              <a:rPr lang="en-IN" sz="2700" b="1" dirty="0">
                <a:solidFill>
                  <a:srgbClr val="00FF00"/>
                </a:solidFill>
              </a:rPr>
              <a:t>the three million - A TB test, treatment and cure </a:t>
            </a:r>
            <a:r>
              <a:rPr lang="en-IN" sz="2700" b="1" dirty="0" smtClean="0">
                <a:solidFill>
                  <a:srgbClr val="00FF00"/>
                </a:solidFill>
              </a:rPr>
              <a:t>for all</a:t>
            </a:r>
            <a:endParaRPr lang="en-IN" sz="2700" b="1" dirty="0">
              <a:solidFill>
                <a:srgbClr val="00FF00"/>
              </a:solidFill>
            </a:endParaRPr>
          </a:p>
        </p:txBody>
      </p:sp>
      <p:sp>
        <p:nvSpPr>
          <p:cNvPr id="3" name="Subtitle 2"/>
          <p:cNvSpPr>
            <a:spLocks noGrp="1"/>
          </p:cNvSpPr>
          <p:nvPr>
            <p:ph type="subTitle" idx="1"/>
          </p:nvPr>
        </p:nvSpPr>
        <p:spPr/>
        <p:txBody>
          <a:bodyPr/>
          <a:lstStyle/>
          <a:p>
            <a:r>
              <a:rPr lang="en-IN" dirty="0" smtClean="0"/>
              <a:t>                                                     </a:t>
            </a:r>
            <a:r>
              <a:rPr lang="en-IN" sz="2800" b="1" dirty="0" smtClean="0">
                <a:solidFill>
                  <a:srgbClr val="00B0F0"/>
                </a:solidFill>
              </a:rPr>
              <a:t>Dr.T.V.Rao MD</a:t>
            </a:r>
            <a:endParaRPr lang="en-IN" sz="2800" b="1" dirty="0">
              <a:solidFill>
                <a:srgbClr val="00B0F0"/>
              </a:solidFill>
            </a:endParaRPr>
          </a:p>
        </p:txBody>
      </p:sp>
      <p:pic>
        <p:nvPicPr>
          <p:cNvPr id="4" name="Picture 3"/>
          <p:cNvPicPr>
            <a:picLocks noChangeAspect="1"/>
          </p:cNvPicPr>
          <p:nvPr/>
        </p:nvPicPr>
        <p:blipFill>
          <a:blip r:embed="rId2"/>
          <a:stretch>
            <a:fillRect/>
          </a:stretch>
        </p:blipFill>
        <p:spPr>
          <a:xfrm>
            <a:off x="4208745" y="4155705"/>
            <a:ext cx="3419606" cy="2028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909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400" b="1" dirty="0" smtClean="0">
                <a:solidFill>
                  <a:srgbClr val="00FF00"/>
                </a:solidFill>
              </a:rPr>
              <a:t>What are our goals</a:t>
            </a:r>
            <a:endParaRPr lang="en-IN" sz="4400" b="1" dirty="0">
              <a:solidFill>
                <a:srgbClr val="00FF00"/>
              </a:solidFill>
            </a:endParaRPr>
          </a:p>
        </p:txBody>
      </p:sp>
      <p:pic>
        <p:nvPicPr>
          <p:cNvPr id="5" name="Content Placeholder 4"/>
          <p:cNvPicPr>
            <a:picLocks noGrp="1" noChangeAspect="1"/>
          </p:cNvPicPr>
          <p:nvPr>
            <p:ph sz="half" idx="1"/>
          </p:nvPr>
        </p:nvPicPr>
        <p:blipFill>
          <a:blip r:embed="rId2"/>
          <a:stretch>
            <a:fillRect/>
          </a:stretch>
        </p:blipFill>
        <p:spPr>
          <a:xfrm>
            <a:off x="488515" y="1778696"/>
            <a:ext cx="5248406" cy="4622104"/>
          </a:xfrm>
          <a:prstGeom prst="rect">
            <a:avLst/>
          </a:prstGeom>
        </p:spPr>
      </p:pic>
      <p:sp>
        <p:nvSpPr>
          <p:cNvPr id="4" name="Content Placeholder 3"/>
          <p:cNvSpPr>
            <a:spLocks noGrp="1"/>
          </p:cNvSpPr>
          <p:nvPr>
            <p:ph sz="half" idx="2"/>
          </p:nvPr>
        </p:nvSpPr>
        <p:spPr/>
        <p:txBody>
          <a:bodyPr>
            <a:noAutofit/>
          </a:bodyPr>
          <a:lstStyle/>
          <a:p>
            <a:r>
              <a:rPr lang="en-IN" sz="3200" dirty="0" smtClean="0"/>
              <a:t>We </a:t>
            </a:r>
            <a:r>
              <a:rPr lang="en-IN" sz="3200" dirty="0"/>
              <a:t>must invest in basic research and research and development for new tools - diagnostics, drugs and vaccines - in order to reach people faster, treat them more quickly and ultimately prevent them from becoming ill with TB.</a:t>
            </a:r>
          </a:p>
        </p:txBody>
      </p:sp>
    </p:spTree>
    <p:extLst>
      <p:ext uri="{BB962C8B-B14F-4D97-AF65-F5344CB8AC3E}">
        <p14:creationId xmlns:p14="http://schemas.microsoft.com/office/powerpoint/2010/main" val="377891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00FF00"/>
                </a:solidFill>
              </a:rPr>
              <a:t>Many will call on the infected people</a:t>
            </a:r>
            <a:endParaRPr lang="en-IN" b="1" dirty="0">
              <a:solidFill>
                <a:srgbClr val="00FF00"/>
              </a:solidFill>
            </a:endParaRPr>
          </a:p>
        </p:txBody>
      </p:sp>
      <p:sp>
        <p:nvSpPr>
          <p:cNvPr id="3" name="Content Placeholder 2"/>
          <p:cNvSpPr>
            <a:spLocks noGrp="1"/>
          </p:cNvSpPr>
          <p:nvPr>
            <p:ph sz="half" idx="1"/>
          </p:nvPr>
        </p:nvSpPr>
        <p:spPr/>
        <p:txBody>
          <a:bodyPr>
            <a:noAutofit/>
          </a:bodyPr>
          <a:lstStyle/>
          <a:p>
            <a:r>
              <a:rPr lang="en-IN" sz="2800" dirty="0"/>
              <a:t>This World TB Day, people all over the world, from TB programme managers to frontline health care providers will make a call to Reach the three million and ensure that everyone suffering from TB has access to adequate TB care, including diagnosis, treatment and cure.</a:t>
            </a:r>
          </a:p>
        </p:txBody>
      </p:sp>
      <p:pic>
        <p:nvPicPr>
          <p:cNvPr id="5" name="Content Placeholder 4"/>
          <p:cNvPicPr>
            <a:picLocks noGrp="1" noChangeAspect="1"/>
          </p:cNvPicPr>
          <p:nvPr>
            <p:ph sz="half" idx="2"/>
          </p:nvPr>
        </p:nvPicPr>
        <p:blipFill>
          <a:blip r:embed="rId2"/>
          <a:stretch>
            <a:fillRect/>
          </a:stretch>
        </p:blipFill>
        <p:spPr>
          <a:xfrm>
            <a:off x="6172200" y="2057400"/>
            <a:ext cx="5334000" cy="4506237"/>
          </a:xfrm>
          <a:prstGeom prst="rect">
            <a:avLst/>
          </a:prstGeom>
          <a:ln>
            <a:noFill/>
          </a:ln>
          <a:effectLst>
            <a:softEdge rad="112500"/>
          </a:effectLst>
        </p:spPr>
      </p:pic>
    </p:spTree>
    <p:extLst>
      <p:ext uri="{BB962C8B-B14F-4D97-AF65-F5344CB8AC3E}">
        <p14:creationId xmlns:p14="http://schemas.microsoft.com/office/powerpoint/2010/main" val="292265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1" dirty="0" smtClean="0">
                <a:solidFill>
                  <a:srgbClr val="00FF00"/>
                </a:solidFill>
              </a:rPr>
              <a:t>World tb day 2014 targets many groups of infected </a:t>
            </a:r>
            <a:r>
              <a:rPr lang="en-IN" dirty="0" smtClean="0"/>
              <a:t>..</a:t>
            </a:r>
            <a:endParaRPr lang="en-IN" dirty="0"/>
          </a:p>
        </p:txBody>
      </p:sp>
      <p:sp>
        <p:nvSpPr>
          <p:cNvPr id="6" name="Content Placeholder 5"/>
          <p:cNvSpPr>
            <a:spLocks noGrp="1"/>
          </p:cNvSpPr>
          <p:nvPr>
            <p:ph sz="half" idx="1"/>
          </p:nvPr>
        </p:nvSpPr>
        <p:spPr/>
        <p:txBody>
          <a:bodyPr/>
          <a:lstStyle/>
          <a:p>
            <a:r>
              <a:rPr lang="en-IN" dirty="0" smtClean="0"/>
              <a:t>This </a:t>
            </a:r>
            <a:r>
              <a:rPr lang="en-IN" dirty="0"/>
              <a:t>year’s World TB Day theme encourages local and state TB programs to reach out to their communities to raise awareness about TB. </a:t>
            </a:r>
            <a:r>
              <a:rPr lang="en-IN" b="1" dirty="0">
                <a:solidFill>
                  <a:srgbClr val="FF0000"/>
                </a:solidFill>
              </a:rPr>
              <a:t>We don’t have to fight TB alone; we should partner with others </a:t>
            </a:r>
            <a:r>
              <a:rPr lang="en-IN" dirty="0"/>
              <a:t>who are also caring for those most at risk for TB such as people with HIV infection or diabetes, and the homeless. Everyone has a role in ensuring that one day TB will be eliminated. CDC and our partners are committed to a world free of TB.</a:t>
            </a:r>
          </a:p>
        </p:txBody>
      </p:sp>
      <p:pic>
        <p:nvPicPr>
          <p:cNvPr id="8" name="Content Placeholder 7"/>
          <p:cNvPicPr>
            <a:picLocks noGrp="1" noChangeAspect="1"/>
          </p:cNvPicPr>
          <p:nvPr>
            <p:ph sz="half" idx="2"/>
          </p:nvPr>
        </p:nvPicPr>
        <p:blipFill>
          <a:blip r:embed="rId2"/>
          <a:stretch>
            <a:fillRect/>
          </a:stretch>
        </p:blipFill>
        <p:spPr>
          <a:xfrm>
            <a:off x="6243637" y="2194560"/>
            <a:ext cx="5493251" cy="4231292"/>
          </a:xfrm>
          <a:prstGeom prst="rect">
            <a:avLst/>
          </a:prstGeom>
        </p:spPr>
      </p:pic>
    </p:spTree>
    <p:extLst>
      <p:ext uri="{BB962C8B-B14F-4D97-AF65-F5344CB8AC3E}">
        <p14:creationId xmlns:p14="http://schemas.microsoft.com/office/powerpoint/2010/main" val="1916387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400" b="1" dirty="0" smtClean="0">
                <a:solidFill>
                  <a:srgbClr val="00FF00"/>
                </a:solidFill>
              </a:rPr>
              <a:t>revised </a:t>
            </a:r>
            <a:r>
              <a:rPr lang="en-IN" sz="2400" b="1" dirty="0">
                <a:solidFill>
                  <a:srgbClr val="00FF00"/>
                </a:solidFill>
              </a:rPr>
              <a:t>National Tuberculosis Control Programme (RNTCP) – Guidelines for TB Control in India</a:t>
            </a:r>
          </a:p>
        </p:txBody>
      </p:sp>
      <p:sp>
        <p:nvSpPr>
          <p:cNvPr id="5" name="Content Placeholder 4"/>
          <p:cNvSpPr>
            <a:spLocks noGrp="1"/>
          </p:cNvSpPr>
          <p:nvPr>
            <p:ph idx="1"/>
          </p:nvPr>
        </p:nvSpPr>
        <p:spPr>
          <a:xfrm>
            <a:off x="313151" y="1853852"/>
            <a:ext cx="11473841" cy="4364834"/>
          </a:xfrm>
        </p:spPr>
        <p:txBody>
          <a:bodyPr>
            <a:noAutofit/>
          </a:bodyPr>
          <a:lstStyle/>
          <a:p>
            <a:r>
              <a:rPr lang="en-IN" sz="2800" dirty="0"/>
              <a:t>RNTCP India was implemented in 1997 based on the WHO recommended strategy of Directly Observed Treatment, Short Course (DOTS). The diagnosis is made primarily by sputum microscopy, which is made available free of cost to patients at designated microscopy </a:t>
            </a:r>
            <a:r>
              <a:rPr lang="en-IN" sz="2800" dirty="0" smtClean="0"/>
              <a:t>centres. </a:t>
            </a:r>
            <a:r>
              <a:rPr lang="en-IN" sz="2800" dirty="0"/>
              <a:t>Treatment is provided under direct observation by a DOT Provider at the DOTS </a:t>
            </a:r>
            <a:r>
              <a:rPr lang="en-IN" sz="2800" dirty="0" smtClean="0"/>
              <a:t>centre </a:t>
            </a:r>
            <a:r>
              <a:rPr lang="en-IN" sz="2800" dirty="0"/>
              <a:t>near patients’ home. Enhanced supervision is ensured through a ‘Tuberculosis Unit’, a sub-district level unit comprising of specialized staff. The programme has detailed guidelines for Programme Management, Programmatic Management of Drug Resistant Tuberculosis (PMDT), TB-HIV, </a:t>
            </a:r>
            <a:r>
              <a:rPr lang="en-IN" sz="2800" dirty="0" smtClean="0"/>
              <a:t>Paediatric </a:t>
            </a:r>
            <a:r>
              <a:rPr lang="en-IN" sz="2800" dirty="0"/>
              <a:t>TB, Supervision and Monitoring, Public Private Mix (PPM), Airborne Infection Control.</a:t>
            </a:r>
          </a:p>
        </p:txBody>
      </p:sp>
    </p:spTree>
    <p:extLst>
      <p:ext uri="{BB962C8B-B14F-4D97-AF65-F5344CB8AC3E}">
        <p14:creationId xmlns:p14="http://schemas.microsoft.com/office/powerpoint/2010/main" val="239159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1" dirty="0" smtClean="0">
                <a:solidFill>
                  <a:srgbClr val="00FF00"/>
                </a:solidFill>
              </a:rPr>
              <a:t>Follow the rntcp guidelines</a:t>
            </a:r>
            <a:endParaRPr lang="en-IN" b="1" dirty="0">
              <a:solidFill>
                <a:srgbClr val="00FF00"/>
              </a:solidFill>
            </a:endParaRPr>
          </a:p>
        </p:txBody>
      </p:sp>
      <p:sp>
        <p:nvSpPr>
          <p:cNvPr id="6" name="Content Placeholder 5"/>
          <p:cNvSpPr>
            <a:spLocks noGrp="1"/>
          </p:cNvSpPr>
          <p:nvPr>
            <p:ph sz="half" idx="1"/>
          </p:nvPr>
        </p:nvSpPr>
        <p:spPr>
          <a:xfrm>
            <a:off x="685800" y="2057401"/>
            <a:ext cx="5334000" cy="4161283"/>
          </a:xfrm>
        </p:spPr>
        <p:txBody>
          <a:bodyPr>
            <a:noAutofit/>
          </a:bodyPr>
          <a:lstStyle/>
          <a:p>
            <a:r>
              <a:rPr lang="en-IN" sz="2800" dirty="0"/>
              <a:t>RNTCP ( Revised National Tuberculosis Control Programme) is an application of WHO recommended strategy of DOTS in India. It is largely based on the research done at National Tuberculosis Institute, Bangalore and Tuberculosis Research Centre, Chennai.</a:t>
            </a:r>
          </a:p>
        </p:txBody>
      </p:sp>
      <p:pic>
        <p:nvPicPr>
          <p:cNvPr id="8" name="Content Placeholder 7"/>
          <p:cNvPicPr>
            <a:picLocks noGrp="1" noChangeAspect="1"/>
          </p:cNvPicPr>
          <p:nvPr>
            <p:ph sz="half" idx="2"/>
          </p:nvPr>
        </p:nvPicPr>
        <p:blipFill>
          <a:blip r:embed="rId3"/>
          <a:stretch>
            <a:fillRect/>
          </a:stretch>
        </p:blipFill>
        <p:spPr>
          <a:xfrm>
            <a:off x="6400800" y="1941534"/>
            <a:ext cx="5323562" cy="4496844"/>
          </a:xfrm>
          <a:prstGeom prst="rect">
            <a:avLst/>
          </a:prstGeom>
        </p:spPr>
      </p:pic>
      <p:sp>
        <p:nvSpPr>
          <p:cNvPr id="9" name="Footer Placeholder 8"/>
          <p:cNvSpPr>
            <a:spLocks noGrp="1"/>
          </p:cNvSpPr>
          <p:nvPr>
            <p:ph type="ftr" sz="quarter" idx="11"/>
          </p:nvPr>
        </p:nvSpPr>
        <p:spPr/>
        <p:txBody>
          <a:bodyPr/>
          <a:lstStyle/>
          <a:p>
            <a:r>
              <a:rPr lang="en-US" smtClean="0"/>
              <a:t>Dr.T.V.Rao MD</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2648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400" b="1" dirty="0" smtClean="0">
                <a:solidFill>
                  <a:srgbClr val="00FF00"/>
                </a:solidFill>
              </a:rPr>
              <a:t>Objectives of rntcp </a:t>
            </a:r>
            <a:endParaRPr lang="en-IN" sz="4400" b="1" dirty="0">
              <a:solidFill>
                <a:srgbClr val="00FF00"/>
              </a:solidFill>
            </a:endParaRPr>
          </a:p>
        </p:txBody>
      </p:sp>
      <p:sp>
        <p:nvSpPr>
          <p:cNvPr id="3" name="Content Placeholder 2"/>
          <p:cNvSpPr>
            <a:spLocks noGrp="1"/>
          </p:cNvSpPr>
          <p:nvPr>
            <p:ph idx="1"/>
          </p:nvPr>
        </p:nvSpPr>
        <p:spPr/>
        <p:txBody>
          <a:bodyPr>
            <a:normAutofit fontScale="92500" lnSpcReduction="10000"/>
          </a:bodyPr>
          <a:lstStyle/>
          <a:p>
            <a:r>
              <a:rPr lang="en-IN" sz="3000" b="1" dirty="0">
                <a:solidFill>
                  <a:srgbClr val="FF0000"/>
                </a:solidFill>
              </a:rPr>
              <a:t>Objectives:</a:t>
            </a:r>
          </a:p>
          <a:p>
            <a:r>
              <a:rPr lang="en-IN" sz="2400" b="1" dirty="0"/>
              <a:t>1- Detecting at least 70% of sputum positive tuberculosis patients in the community.</a:t>
            </a:r>
          </a:p>
          <a:p>
            <a:r>
              <a:rPr lang="en-IN" sz="2400" b="1" dirty="0"/>
              <a:t>2- Curing at least 85% of the newly detected sputum positive cases.</a:t>
            </a:r>
          </a:p>
          <a:p>
            <a:r>
              <a:rPr lang="en-IN" sz="2400" b="1" dirty="0"/>
              <a:t>Components of DOTS (Directly observed treatment strategy)</a:t>
            </a:r>
          </a:p>
          <a:p>
            <a:r>
              <a:rPr lang="en-IN" sz="2400" b="1" dirty="0"/>
              <a:t>1- Political and administrative commitment at all levels.</a:t>
            </a:r>
          </a:p>
          <a:p>
            <a:r>
              <a:rPr lang="en-IN" sz="2400" b="1" dirty="0"/>
              <a:t>2- Diagnosis through sputum microscopy</a:t>
            </a:r>
          </a:p>
          <a:p>
            <a:r>
              <a:rPr lang="en-IN" sz="2400" b="1" dirty="0"/>
              <a:t>3- Uninterrupted supply of short course chemotherapy drugs.</a:t>
            </a:r>
          </a:p>
          <a:p>
            <a:r>
              <a:rPr lang="en-IN" sz="2400" b="1" dirty="0"/>
              <a:t>4- Direct observation of drug intake ( DOTS)</a:t>
            </a:r>
          </a:p>
          <a:p>
            <a:r>
              <a:rPr lang="en-IN" sz="2400" b="1" dirty="0"/>
              <a:t>5- Systematic monitoring, evaluation and supervision at all levels.</a:t>
            </a:r>
          </a:p>
        </p:txBody>
      </p:sp>
    </p:spTree>
    <p:extLst>
      <p:ext uri="{BB962C8B-B14F-4D97-AF65-F5344CB8AC3E}">
        <p14:creationId xmlns:p14="http://schemas.microsoft.com/office/powerpoint/2010/main" val="703435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IN" sz="6600" b="1" dirty="0" smtClean="0">
                <a:solidFill>
                  <a:srgbClr val="FF0000"/>
                </a:solidFill>
              </a:rPr>
              <a:t>Do not forget</a:t>
            </a:r>
            <a:endParaRPr lang="en-IN" sz="6600" b="1" dirty="0">
              <a:solidFill>
                <a:srgbClr val="FF0000"/>
              </a:solidFill>
            </a:endParaRPr>
          </a:p>
        </p:txBody>
      </p:sp>
      <p:sp>
        <p:nvSpPr>
          <p:cNvPr id="6" name="Content Placeholder 5"/>
          <p:cNvSpPr>
            <a:spLocks noGrp="1"/>
          </p:cNvSpPr>
          <p:nvPr>
            <p:ph idx="1"/>
          </p:nvPr>
        </p:nvSpPr>
        <p:spPr>
          <a:xfrm>
            <a:off x="685800" y="2057402"/>
            <a:ext cx="10820400" cy="4161284"/>
          </a:xfrm>
        </p:spPr>
        <p:txBody>
          <a:bodyPr>
            <a:normAutofit fontScale="92500"/>
          </a:bodyPr>
          <a:lstStyle/>
          <a:p>
            <a:endParaRPr lang="en-IN" dirty="0" smtClean="0"/>
          </a:p>
          <a:p>
            <a:pPr algn="ctr"/>
            <a:r>
              <a:rPr lang="en-IN" sz="5400" b="1" dirty="0" smtClean="0">
                <a:solidFill>
                  <a:srgbClr val="FFC000"/>
                </a:solidFill>
              </a:rPr>
              <a:t>As per the Government regulations Tuberculosis is a Notifiable disease and it is the Responsibility of every Physician treating the Tuberculosis patients </a:t>
            </a:r>
            <a:endParaRPr lang="en-IN" sz="5400" b="1" dirty="0">
              <a:solidFill>
                <a:srgbClr val="FFC000"/>
              </a:solidFill>
            </a:endParaRPr>
          </a:p>
        </p:txBody>
      </p:sp>
    </p:spTree>
    <p:extLst>
      <p:ext uri="{BB962C8B-B14F-4D97-AF65-F5344CB8AC3E}">
        <p14:creationId xmlns:p14="http://schemas.microsoft.com/office/powerpoint/2010/main" val="981974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pPr algn="ctr"/>
            <a:r>
              <a:rPr lang="en-IN" b="1" dirty="0" smtClean="0">
                <a:solidFill>
                  <a:srgbClr val="FFFF00"/>
                </a:solidFill>
              </a:rPr>
              <a:t>Everyone is concerned to </a:t>
            </a:r>
            <a:r>
              <a:rPr lang="en-IN" b="1" dirty="0" smtClean="0">
                <a:solidFill>
                  <a:srgbClr val="FF0000"/>
                </a:solidFill>
              </a:rPr>
              <a:t>stop TB</a:t>
            </a:r>
            <a:r>
              <a:rPr lang="en-IN" b="1" dirty="0" smtClean="0"/>
              <a:t/>
            </a:r>
            <a:br>
              <a:rPr lang="en-IN" b="1" dirty="0" smtClean="0"/>
            </a:br>
            <a:r>
              <a:rPr lang="en-IN" sz="5400" b="1" dirty="0" smtClean="0">
                <a:solidFill>
                  <a:srgbClr val="00FF00"/>
                </a:solidFill>
              </a:rPr>
              <a:t>ARE you</a:t>
            </a:r>
            <a:endParaRPr lang="en-IN" sz="5400" b="1" dirty="0">
              <a:solidFill>
                <a:srgbClr val="00FF00"/>
              </a:solidFill>
            </a:endParaRPr>
          </a:p>
        </p:txBody>
      </p:sp>
      <p:pic>
        <p:nvPicPr>
          <p:cNvPr id="7" name="Content Placeholder 6"/>
          <p:cNvPicPr>
            <a:picLocks noGrp="1" noChangeAspect="1"/>
          </p:cNvPicPr>
          <p:nvPr>
            <p:ph sz="half" idx="1"/>
          </p:nvPr>
        </p:nvPicPr>
        <p:blipFill>
          <a:blip r:embed="rId2"/>
          <a:stretch>
            <a:fillRect/>
          </a:stretch>
        </p:blipFill>
        <p:spPr>
          <a:xfrm>
            <a:off x="0" y="2217107"/>
            <a:ext cx="6538586" cy="4478054"/>
          </a:xfrm>
          <a:prstGeom prst="rect">
            <a:avLst/>
          </a:prstGeom>
        </p:spPr>
      </p:pic>
      <p:pic>
        <p:nvPicPr>
          <p:cNvPr id="8" name="Content Placeholder 7"/>
          <p:cNvPicPr>
            <a:picLocks noGrp="1" noChangeAspect="1"/>
          </p:cNvPicPr>
          <p:nvPr>
            <p:ph sz="half" idx="2"/>
          </p:nvPr>
        </p:nvPicPr>
        <p:blipFill>
          <a:blip r:embed="rId3"/>
          <a:stretch>
            <a:fillRect/>
          </a:stretch>
        </p:blipFill>
        <p:spPr>
          <a:xfrm>
            <a:off x="6538586" y="2217107"/>
            <a:ext cx="5653414" cy="4478054"/>
          </a:xfrm>
          <a:prstGeom prst="rect">
            <a:avLst/>
          </a:prstGeom>
        </p:spPr>
      </p:pic>
    </p:spTree>
    <p:extLst>
      <p:ext uri="{BB962C8B-B14F-4D97-AF65-F5344CB8AC3E}">
        <p14:creationId xmlns:p14="http://schemas.microsoft.com/office/powerpoint/2010/main" val="3820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ctr"/>
            <a:r>
              <a:rPr lang="en-IN" sz="4000" b="1" dirty="0" smtClean="0">
                <a:solidFill>
                  <a:srgbClr val="00FF00"/>
                </a:solidFill>
              </a:rPr>
              <a:t>Programme Designed by Dr.T.V.Rao MD for Medial </a:t>
            </a:r>
            <a:r>
              <a:rPr lang="en-IN" sz="4000" b="1" smtClean="0">
                <a:solidFill>
                  <a:srgbClr val="00FF00"/>
                </a:solidFill>
              </a:rPr>
              <a:t>and </a:t>
            </a:r>
            <a:r>
              <a:rPr lang="en-IN" sz="4000" b="1" smtClean="0">
                <a:solidFill>
                  <a:srgbClr val="00FF00"/>
                </a:solidFill>
              </a:rPr>
              <a:t>Health </a:t>
            </a:r>
            <a:r>
              <a:rPr lang="en-IN" sz="4000" b="1" dirty="0" smtClean="0">
                <a:solidFill>
                  <a:srgbClr val="00FF00"/>
                </a:solidFill>
              </a:rPr>
              <a:t>care workers in </a:t>
            </a:r>
            <a:r>
              <a:rPr lang="en-IN" sz="4000" b="1" smtClean="0">
                <a:solidFill>
                  <a:srgbClr val="00FF00"/>
                </a:solidFill>
              </a:rPr>
              <a:t>Developing </a:t>
            </a:r>
            <a:r>
              <a:rPr lang="en-IN" sz="4000" b="1" smtClean="0">
                <a:solidFill>
                  <a:srgbClr val="00FF00"/>
                </a:solidFill>
              </a:rPr>
              <a:t>Countries </a:t>
            </a:r>
            <a:r>
              <a:rPr lang="en-IN" sz="4000" b="1" dirty="0" smtClean="0">
                <a:solidFill>
                  <a:srgbClr val="00FF00"/>
                </a:solidFill>
              </a:rPr>
              <a:t>from WHO / CDC and national guidelines </a:t>
            </a:r>
          </a:p>
          <a:p>
            <a:pPr algn="ctr"/>
            <a:r>
              <a:rPr lang="en-IN" sz="3200" dirty="0" smtClean="0"/>
              <a:t>Email</a:t>
            </a:r>
          </a:p>
          <a:p>
            <a:pPr algn="ctr"/>
            <a:r>
              <a:rPr lang="en-IN" sz="3200" dirty="0" smtClean="0">
                <a:solidFill>
                  <a:srgbClr val="FFC000"/>
                </a:solidFill>
              </a:rPr>
              <a:t>doctortvrao@gmail.com</a:t>
            </a:r>
            <a:endParaRPr lang="en-IN" sz="3200" dirty="0">
              <a:solidFill>
                <a:srgbClr val="FFC000"/>
              </a:solidFill>
            </a:endParaRPr>
          </a:p>
        </p:txBody>
      </p:sp>
    </p:spTree>
    <p:extLst>
      <p:ext uri="{BB962C8B-B14F-4D97-AF65-F5344CB8AC3E}">
        <p14:creationId xmlns:p14="http://schemas.microsoft.com/office/powerpoint/2010/main" val="139513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87682" y="0"/>
            <a:ext cx="12279682" cy="6857999"/>
          </a:xfrm>
          <a:prstGeom prst="rect">
            <a:avLst/>
          </a:prstGeom>
        </p:spPr>
      </p:pic>
    </p:spTree>
    <p:extLst>
      <p:ext uri="{BB962C8B-B14F-4D97-AF65-F5344CB8AC3E}">
        <p14:creationId xmlns:p14="http://schemas.microsoft.com/office/powerpoint/2010/main" val="4180411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00FF00"/>
                </a:solidFill>
              </a:rPr>
              <a:t>March 24 commemorates with ……</a:t>
            </a:r>
            <a:endParaRPr lang="en-IN" b="1" dirty="0">
              <a:solidFill>
                <a:srgbClr val="00FF00"/>
              </a:solidFill>
            </a:endParaRPr>
          </a:p>
        </p:txBody>
      </p:sp>
      <p:sp>
        <p:nvSpPr>
          <p:cNvPr id="3" name="Content Placeholder 2"/>
          <p:cNvSpPr>
            <a:spLocks noGrp="1"/>
          </p:cNvSpPr>
          <p:nvPr>
            <p:ph sz="half" idx="1"/>
          </p:nvPr>
        </p:nvSpPr>
        <p:spPr/>
        <p:txBody>
          <a:bodyPr>
            <a:normAutofit fontScale="92500"/>
          </a:bodyPr>
          <a:lstStyle/>
          <a:p>
            <a:r>
              <a:rPr lang="en-IN" dirty="0" smtClean="0"/>
              <a:t> </a:t>
            </a:r>
            <a:r>
              <a:rPr lang="en-IN" sz="2400" b="1" dirty="0"/>
              <a:t>It commemorates the day in 1882 when Dr Robert Koch astounded the scientific community by announcing that he had discovered the cause of tuberculosis, the TB bacillus. At the time of Koch's announcement in Berlin, TB was raging through Europe and the Americas, causing the death of one out of every seven people. Koch's discovery opened the way towards diagnosing and curing TB.</a:t>
            </a:r>
          </a:p>
        </p:txBody>
      </p:sp>
      <p:pic>
        <p:nvPicPr>
          <p:cNvPr id="5" name="Content Placeholder 4"/>
          <p:cNvPicPr>
            <a:picLocks noGrp="1" noChangeAspect="1"/>
          </p:cNvPicPr>
          <p:nvPr>
            <p:ph sz="half" idx="2"/>
          </p:nvPr>
        </p:nvPicPr>
        <p:blipFill>
          <a:blip r:embed="rId2"/>
          <a:stretch>
            <a:fillRect/>
          </a:stretch>
        </p:blipFill>
        <p:spPr>
          <a:xfrm>
            <a:off x="6313118" y="2057402"/>
            <a:ext cx="5193082" cy="4556340"/>
          </a:xfrm>
          <a:prstGeom prst="rect">
            <a:avLst/>
          </a:prstGeom>
          <a:ln>
            <a:noFill/>
          </a:ln>
          <a:effectLst>
            <a:softEdge rad="112500"/>
          </a:effectLst>
        </p:spPr>
      </p:pic>
    </p:spTree>
    <p:extLst>
      <p:ext uri="{BB962C8B-B14F-4D97-AF65-F5344CB8AC3E}">
        <p14:creationId xmlns:p14="http://schemas.microsoft.com/office/powerpoint/2010/main" val="181415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00FF00"/>
                </a:solidFill>
              </a:rPr>
              <a:t>History of world tb day</a:t>
            </a:r>
            <a:endParaRPr lang="en-IN" b="1" dirty="0">
              <a:solidFill>
                <a:srgbClr val="00FF00"/>
              </a:solidFill>
            </a:endParaRPr>
          </a:p>
        </p:txBody>
      </p:sp>
      <p:pic>
        <p:nvPicPr>
          <p:cNvPr id="5" name="Content Placeholder 4"/>
          <p:cNvPicPr>
            <a:picLocks noGrp="1" noChangeAspect="1"/>
          </p:cNvPicPr>
          <p:nvPr>
            <p:ph sz="half" idx="1"/>
          </p:nvPr>
        </p:nvPicPr>
        <p:blipFill>
          <a:blip r:embed="rId2"/>
          <a:stretch>
            <a:fillRect/>
          </a:stretch>
        </p:blipFill>
        <p:spPr>
          <a:xfrm>
            <a:off x="0" y="1791222"/>
            <a:ext cx="6062597" cy="4847573"/>
          </a:xfrm>
          <a:prstGeom prst="rect">
            <a:avLst/>
          </a:prstGeom>
        </p:spPr>
      </p:pic>
      <p:sp>
        <p:nvSpPr>
          <p:cNvPr id="4" name="Content Placeholder 3"/>
          <p:cNvSpPr>
            <a:spLocks noGrp="1"/>
          </p:cNvSpPr>
          <p:nvPr>
            <p:ph sz="half" idx="2"/>
          </p:nvPr>
        </p:nvSpPr>
        <p:spPr/>
        <p:txBody>
          <a:bodyPr>
            <a:noAutofit/>
          </a:bodyPr>
          <a:lstStyle/>
          <a:p>
            <a:r>
              <a:rPr lang="en-IN" sz="2400" b="1" dirty="0"/>
              <a:t>In 1982, on the one-hundredth anniversary of Robert Koch's presentation, the International Union Against Tuberculosis and Lung Disease (IUATLD) proposed that March 24 be proclaimed an official </a:t>
            </a:r>
            <a:r>
              <a:rPr lang="en-IN" sz="2400" b="1" dirty="0">
                <a:solidFill>
                  <a:srgbClr val="FF0000"/>
                </a:solidFill>
                <a:effectLst>
                  <a:outerShdw blurRad="38100" dist="38100" dir="2700000" algn="tl">
                    <a:srgbClr val="000000">
                      <a:alpha val="43137"/>
                    </a:srgbClr>
                  </a:outerShdw>
                </a:effectLst>
              </a:rPr>
              <a:t>World TB Day</a:t>
            </a:r>
            <a:r>
              <a:rPr lang="en-IN" sz="2400" b="1" dirty="0"/>
              <a:t>. This was part of a year-long centennial effort by the IUATLD and the World Health Organization (WHO) under the theme “Defeat TB: Now and Forever</a:t>
            </a:r>
            <a:r>
              <a:rPr lang="en-IN" sz="2400" b="1" dirty="0" smtClean="0"/>
              <a:t>. </a:t>
            </a:r>
            <a:endParaRPr lang="en-IN" sz="2400" b="1" dirty="0"/>
          </a:p>
        </p:txBody>
      </p:sp>
    </p:spTree>
    <p:extLst>
      <p:ext uri="{BB962C8B-B14F-4D97-AF65-F5344CB8AC3E}">
        <p14:creationId xmlns:p14="http://schemas.microsoft.com/office/powerpoint/2010/main" val="115347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solidFill>
                  <a:srgbClr val="00FF00"/>
                </a:solidFill>
              </a:rPr>
              <a:t>The theme will be:</a:t>
            </a:r>
            <a:br>
              <a:rPr lang="en-IN" b="1" dirty="0">
                <a:solidFill>
                  <a:srgbClr val="00FF00"/>
                </a:solidFill>
              </a:rPr>
            </a:br>
            <a:r>
              <a:rPr lang="en-IN" b="1" dirty="0">
                <a:solidFill>
                  <a:srgbClr val="00FF00"/>
                </a:solidFill>
              </a:rPr>
              <a:t/>
            </a:r>
            <a:br>
              <a:rPr lang="en-IN" b="1" dirty="0">
                <a:solidFill>
                  <a:srgbClr val="00FF00"/>
                </a:solidFill>
              </a:rPr>
            </a:br>
            <a:r>
              <a:rPr lang="en-IN" b="1" dirty="0" smtClean="0">
                <a:solidFill>
                  <a:srgbClr val="FF0000"/>
                </a:solidFill>
                <a:effectLst>
                  <a:outerShdw blurRad="38100" dist="38100" dir="2700000" algn="tl">
                    <a:srgbClr val="000000">
                      <a:alpha val="43137"/>
                    </a:srgbClr>
                  </a:outerShdw>
                </a:effectLst>
              </a:rPr>
              <a:t>2014</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IN" sz="3600" b="1" dirty="0">
                <a:solidFill>
                  <a:srgbClr val="FFC000"/>
                </a:solidFill>
              </a:rPr>
              <a:t>Reach the three </a:t>
            </a:r>
            <a:r>
              <a:rPr lang="en-IN" sz="3600" b="1" dirty="0" smtClean="0">
                <a:solidFill>
                  <a:srgbClr val="FFC000"/>
                </a:solidFill>
              </a:rPr>
              <a:t>million</a:t>
            </a:r>
            <a:endParaRPr lang="en-IN" sz="3600" b="1" dirty="0">
              <a:solidFill>
                <a:srgbClr val="FFC000"/>
              </a:solidFill>
            </a:endParaRPr>
          </a:p>
          <a:p>
            <a:r>
              <a:rPr lang="en-IN" sz="3600" b="1" dirty="0"/>
              <a:t>As highlighted in the WHO 2013 Global TB Report, three million people are missed every year by health systems. This has been the case for six years now</a:t>
            </a:r>
            <a:r>
              <a:rPr lang="en-IN" sz="3600" b="1" dirty="0" smtClean="0"/>
              <a:t>.</a:t>
            </a:r>
          </a:p>
          <a:p>
            <a:r>
              <a:rPr lang="en-IN" sz="3600" b="1" dirty="0"/>
              <a:t>The Partnership believes that no one should be left behind in the fight against TB if we want to move towards a </a:t>
            </a:r>
            <a:r>
              <a:rPr lang="en-IN" sz="3600" b="1" dirty="0">
                <a:solidFill>
                  <a:srgbClr val="FFC000"/>
                </a:solidFill>
              </a:rPr>
              <a:t>ZERO TB deaths world</a:t>
            </a:r>
            <a:r>
              <a:rPr lang="en-IN" sz="2800" dirty="0">
                <a:solidFill>
                  <a:srgbClr val="FFC000"/>
                </a:solidFill>
              </a:rPr>
              <a:t>.</a:t>
            </a:r>
          </a:p>
        </p:txBody>
      </p:sp>
    </p:spTree>
    <p:extLst>
      <p:ext uri="{BB962C8B-B14F-4D97-AF65-F5344CB8AC3E}">
        <p14:creationId xmlns:p14="http://schemas.microsoft.com/office/powerpoint/2010/main" val="414159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IN" sz="4400" b="1" dirty="0">
                <a:solidFill>
                  <a:srgbClr val="00FF00"/>
                </a:solidFill>
              </a:rPr>
              <a:t>World TB Day 2014</a:t>
            </a:r>
          </a:p>
        </p:txBody>
      </p:sp>
      <p:sp>
        <p:nvSpPr>
          <p:cNvPr id="3" name="Content Placeholder 2"/>
          <p:cNvSpPr>
            <a:spLocks noGrp="1"/>
          </p:cNvSpPr>
          <p:nvPr>
            <p:ph sz="half" idx="1"/>
          </p:nvPr>
        </p:nvSpPr>
        <p:spPr/>
        <p:txBody>
          <a:bodyPr>
            <a:normAutofit/>
          </a:bodyPr>
          <a:lstStyle/>
          <a:p>
            <a:r>
              <a:rPr lang="en-IN" sz="2800" dirty="0"/>
              <a:t>For World TB Day 2014, partners will call for a global effort to find, treat and cure all people with TB and accelerate progress towards the bold goals we expect to see in TB strategies post-2015 and a world with Zero TB deaths, stigma and infections.</a:t>
            </a:r>
          </a:p>
        </p:txBody>
      </p:sp>
      <p:pic>
        <p:nvPicPr>
          <p:cNvPr id="6" name="Content Placeholder 5"/>
          <p:cNvPicPr>
            <a:picLocks noGrp="1" noChangeAspect="1"/>
          </p:cNvPicPr>
          <p:nvPr>
            <p:ph sz="half" idx="2"/>
          </p:nvPr>
        </p:nvPicPr>
        <p:blipFill>
          <a:blip r:embed="rId2"/>
          <a:stretch>
            <a:fillRect/>
          </a:stretch>
        </p:blipFill>
        <p:spPr>
          <a:xfrm>
            <a:off x="6400800" y="2057401"/>
            <a:ext cx="5361140" cy="4368451"/>
          </a:xfrm>
          <a:prstGeom prst="rect">
            <a:avLst/>
          </a:prstGeom>
          <a:ln>
            <a:noFill/>
          </a:ln>
          <a:effectLst>
            <a:softEdge rad="112500"/>
          </a:effectLst>
        </p:spPr>
      </p:pic>
    </p:spTree>
    <p:extLst>
      <p:ext uri="{BB962C8B-B14F-4D97-AF65-F5344CB8AC3E}">
        <p14:creationId xmlns:p14="http://schemas.microsoft.com/office/powerpoint/2010/main" val="3712906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b="1" dirty="0">
                <a:solidFill>
                  <a:srgbClr val="00FF00"/>
                </a:solidFill>
              </a:rPr>
              <a:t>World TB Day in India</a:t>
            </a:r>
          </a:p>
        </p:txBody>
      </p:sp>
      <p:sp>
        <p:nvSpPr>
          <p:cNvPr id="4" name="Content Placeholder 3"/>
          <p:cNvSpPr>
            <a:spLocks noGrp="1"/>
          </p:cNvSpPr>
          <p:nvPr>
            <p:ph idx="1"/>
          </p:nvPr>
        </p:nvSpPr>
        <p:spPr>
          <a:xfrm>
            <a:off x="513567" y="1966586"/>
            <a:ext cx="10992633" cy="4252100"/>
          </a:xfrm>
        </p:spPr>
        <p:txBody>
          <a:bodyPr>
            <a:noAutofit/>
          </a:bodyPr>
          <a:lstStyle/>
          <a:p>
            <a:r>
              <a:rPr lang="en-IN" sz="3200" b="1" dirty="0"/>
              <a:t>World Tuberculosis Day is celebrated every year by the people all across the world at international level on 24th of March. It is celebrated to raise the common public awareness about the epidemic disease of tuberculosis as well as get their efforts in order to totally eradicate this disease. As around 1.7 million of the people are dying of this disease every year. 24th of March has been established to commemorate the tuberculosis day by all at one place in order to get some solution to eradicate it from the world.</a:t>
            </a:r>
          </a:p>
        </p:txBody>
      </p:sp>
    </p:spTree>
    <p:extLst>
      <p:ext uri="{BB962C8B-B14F-4D97-AF65-F5344CB8AC3E}">
        <p14:creationId xmlns:p14="http://schemas.microsoft.com/office/powerpoint/2010/main" val="2855845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FF00"/>
                </a:solidFill>
                <a:effectLst>
                  <a:outerShdw blurRad="38100" dist="38100" dir="2700000" algn="tl">
                    <a:srgbClr val="000000">
                      <a:alpha val="43137"/>
                    </a:srgbClr>
                  </a:outerShdw>
                </a:effectLst>
              </a:rPr>
              <a:t>The "missed" three million</a:t>
            </a:r>
          </a:p>
        </p:txBody>
      </p:sp>
      <p:sp>
        <p:nvSpPr>
          <p:cNvPr id="3" name="Content Placeholder 2"/>
          <p:cNvSpPr>
            <a:spLocks noGrp="1"/>
          </p:cNvSpPr>
          <p:nvPr>
            <p:ph idx="1"/>
          </p:nvPr>
        </p:nvSpPr>
        <p:spPr>
          <a:xfrm>
            <a:off x="685800" y="2057402"/>
            <a:ext cx="10820400" cy="4161284"/>
          </a:xfrm>
        </p:spPr>
        <p:txBody>
          <a:bodyPr>
            <a:noAutofit/>
          </a:bodyPr>
          <a:lstStyle/>
          <a:p>
            <a:r>
              <a:rPr lang="en-IN" sz="3200" b="1" dirty="0"/>
              <a:t>TB is curable, but our current efforts to find, treat and cure everyone who gets ill with the disease are not sufficient</a:t>
            </a:r>
            <a:r>
              <a:rPr lang="en-IN" sz="3200" b="1" dirty="0" smtClean="0"/>
              <a:t>.</a:t>
            </a:r>
            <a:endParaRPr lang="en-IN" sz="3200" b="1" dirty="0"/>
          </a:p>
          <a:p>
            <a:r>
              <a:rPr lang="en-IN" sz="3200" b="1" dirty="0"/>
              <a:t>Of the nine million people a year who get sick with TB, a third of them are "missed" by public health systems</a:t>
            </a:r>
            <a:r>
              <a:rPr lang="en-IN" sz="3200" b="1" dirty="0" smtClean="0"/>
              <a:t>.</a:t>
            </a:r>
          </a:p>
          <a:p>
            <a:r>
              <a:rPr lang="en-IN" sz="3200" b="1" dirty="0"/>
              <a:t>Many of these three million people live in the world's poorest, most vulnerable communities and include groups such as migrants, miners, drug users and sex workers.</a:t>
            </a:r>
          </a:p>
        </p:txBody>
      </p:sp>
    </p:spTree>
    <p:extLst>
      <p:ext uri="{BB962C8B-B14F-4D97-AF65-F5344CB8AC3E}">
        <p14:creationId xmlns:p14="http://schemas.microsoft.com/office/powerpoint/2010/main" val="4176841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73" y="764373"/>
            <a:ext cx="11230627" cy="1293028"/>
          </a:xfrm>
        </p:spPr>
        <p:txBody>
          <a:bodyPr/>
          <a:lstStyle/>
          <a:p>
            <a:pPr algn="ctr"/>
            <a:r>
              <a:rPr lang="en-IN" b="1" dirty="0" smtClean="0">
                <a:solidFill>
                  <a:srgbClr val="00FF00"/>
                </a:solidFill>
                <a:effectLst>
                  <a:outerShdw blurRad="38100" dist="38100" dir="2700000" algn="tl">
                    <a:srgbClr val="000000">
                      <a:alpha val="43137"/>
                    </a:srgbClr>
                  </a:outerShdw>
                </a:effectLst>
              </a:rPr>
              <a:t>OUR Aim everyone to access to treatment </a:t>
            </a:r>
            <a:endParaRPr lang="en-IN" b="1" dirty="0">
              <a:solidFill>
                <a:srgbClr val="00FF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pPr marL="0" indent="0">
              <a:buNone/>
            </a:pPr>
            <a:r>
              <a:rPr lang="en-IN" sz="2800" dirty="0" smtClean="0"/>
              <a:t>Make believe and work with dedication </a:t>
            </a:r>
            <a:r>
              <a:rPr lang="en-IN" sz="2800" dirty="0"/>
              <a:t>that no one should be left behind in the fight against TB. This World TB Day, we call for a global effort to find, treat and cure the three million and accelerate progress towards zero TB deaths, infections, suffering and stigma.</a:t>
            </a:r>
          </a:p>
        </p:txBody>
      </p:sp>
      <p:pic>
        <p:nvPicPr>
          <p:cNvPr id="6" name="Content Placeholder 5"/>
          <p:cNvPicPr>
            <a:picLocks noGrp="1" noChangeAspect="1"/>
          </p:cNvPicPr>
          <p:nvPr>
            <p:ph sz="half" idx="2"/>
          </p:nvPr>
        </p:nvPicPr>
        <p:blipFill>
          <a:blip r:embed="rId2"/>
          <a:stretch>
            <a:fillRect/>
          </a:stretch>
        </p:blipFill>
        <p:spPr>
          <a:xfrm>
            <a:off x="6651320" y="2057401"/>
            <a:ext cx="5035464" cy="4456133"/>
          </a:xfrm>
          <a:prstGeom prst="rect">
            <a:avLst/>
          </a:prstGeom>
          <a:ln>
            <a:noFill/>
          </a:ln>
          <a:effectLst>
            <a:softEdge rad="112500"/>
          </a:effectLst>
        </p:spPr>
      </p:pic>
    </p:spTree>
    <p:extLst>
      <p:ext uri="{BB962C8B-B14F-4D97-AF65-F5344CB8AC3E}">
        <p14:creationId xmlns:p14="http://schemas.microsoft.com/office/powerpoint/2010/main" val="3504617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78</TotalTime>
  <Words>1044</Words>
  <Application>Microsoft Office PowerPoint</Application>
  <PresentationFormat>Widescreen</PresentationFormat>
  <Paragraphs>50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Gothic</vt:lpstr>
      <vt:lpstr>Vapor Trail</vt:lpstr>
      <vt:lpstr> WORLD tb Day   2014 24 march   Reach the three million - A TB test, treatment and cure for all</vt:lpstr>
      <vt:lpstr>PowerPoint Presentation</vt:lpstr>
      <vt:lpstr>March 24 commemorates with ……</vt:lpstr>
      <vt:lpstr>History of world tb day</vt:lpstr>
      <vt:lpstr>The theme will be:  2014</vt:lpstr>
      <vt:lpstr>World TB Day 2014</vt:lpstr>
      <vt:lpstr>World TB Day in India</vt:lpstr>
      <vt:lpstr>The "missed" three million</vt:lpstr>
      <vt:lpstr>OUR Aim everyone to access to treatment </vt:lpstr>
      <vt:lpstr>What are our goals</vt:lpstr>
      <vt:lpstr>Many will call on the infected people</vt:lpstr>
      <vt:lpstr>World tb day 2014 targets many groups of infected ..</vt:lpstr>
      <vt:lpstr>revised National Tuberculosis Control Programme (RNTCP) – Guidelines for TB Control in India</vt:lpstr>
      <vt:lpstr>Follow the rntcp guidelines</vt:lpstr>
      <vt:lpstr>Objectives of rntcp </vt:lpstr>
      <vt:lpstr>Do not forget</vt:lpstr>
      <vt:lpstr>Everyone is concerned to stop TB ARE you</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tb Day   2014 24 march</dc:title>
  <dc:creator>tummalapalli venkateswararao</dc:creator>
  <cp:lastModifiedBy>tummalapalli venkateswararao</cp:lastModifiedBy>
  <cp:revision>11</cp:revision>
  <dcterms:created xsi:type="dcterms:W3CDTF">2014-03-16T10:40:28Z</dcterms:created>
  <dcterms:modified xsi:type="dcterms:W3CDTF">2014-03-16T12:00:55Z</dcterms:modified>
</cp:coreProperties>
</file>