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8"/>
  </p:notesMasterIdLst>
  <p:sldIdLst>
    <p:sldId id="256" r:id="rId2"/>
    <p:sldId id="258" r:id="rId3"/>
    <p:sldId id="259" r:id="rId4"/>
    <p:sldId id="260" r:id="rId5"/>
    <p:sldId id="261" r:id="rId6"/>
    <p:sldId id="262" r:id="rId7"/>
    <p:sldId id="263" r:id="rId8"/>
    <p:sldId id="264" r:id="rId9"/>
    <p:sldId id="266" r:id="rId10"/>
    <p:sldId id="273" r:id="rId11"/>
    <p:sldId id="267" r:id="rId12"/>
    <p:sldId id="268" r:id="rId13"/>
    <p:sldId id="269" r:id="rId14"/>
    <p:sldId id="270" r:id="rId15"/>
    <p:sldId id="272"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C5D2E8-4485-4175-9D8A-7596ED0C38AE}" type="datetimeFigureOut">
              <a:rPr lang="en-US" smtClean="0"/>
              <a:t>4/25/2013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4AC1C7-8C89-41EA-9523-DF95146A813C}" type="slidenum">
              <a:rPr lang="en-US" smtClean="0"/>
              <a:t>‹#›</a:t>
            </a:fld>
            <a:endParaRPr lang="en-US"/>
          </a:p>
        </p:txBody>
      </p:sp>
    </p:spTree>
    <p:extLst>
      <p:ext uri="{BB962C8B-B14F-4D97-AF65-F5344CB8AC3E}">
        <p14:creationId xmlns:p14="http://schemas.microsoft.com/office/powerpoint/2010/main" val="2944263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A11D90B-ED6F-487F-A8FC-44CB5B4EEFEA}"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7365A-82B7-4B39-9182-4CC10C5A3C3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11D90B-ED6F-487F-A8FC-44CB5B4EEFEA}"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7365A-82B7-4B39-9182-4CC10C5A3C3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11D90B-ED6F-487F-A8FC-44CB5B4EEFEA}"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7365A-82B7-4B39-9182-4CC10C5A3C3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11D90B-ED6F-487F-A8FC-44CB5B4EEFEA}"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7365A-82B7-4B39-9182-4CC10C5A3C3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11D90B-ED6F-487F-A8FC-44CB5B4EEFEA}" type="datetimeFigureOut">
              <a:rPr lang="en-US" smtClean="0"/>
              <a:t>4/25/2013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7365A-82B7-4B39-9182-4CC10C5A3C3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11D90B-ED6F-487F-A8FC-44CB5B4EEFEA}" type="datetimeFigureOut">
              <a:rPr lang="en-US" smtClean="0"/>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E7365A-82B7-4B39-9182-4CC10C5A3C3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11D90B-ED6F-487F-A8FC-44CB5B4EEFEA}" type="datetimeFigureOut">
              <a:rPr lang="en-US" smtClean="0"/>
              <a:t>4/25/2013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E7365A-82B7-4B39-9182-4CC10C5A3C3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11D90B-ED6F-487F-A8FC-44CB5B4EEFEA}" type="datetimeFigureOut">
              <a:rPr lang="en-US" smtClean="0"/>
              <a:t>4/25/2013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E7365A-82B7-4B39-9182-4CC10C5A3C3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11D90B-ED6F-487F-A8FC-44CB5B4EEFEA}" type="datetimeFigureOut">
              <a:rPr lang="en-US" smtClean="0"/>
              <a:t>4/25/2013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E7365A-82B7-4B39-9182-4CC10C5A3C3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11D90B-ED6F-487F-A8FC-44CB5B4EEFEA}" type="datetimeFigureOut">
              <a:rPr lang="en-US" smtClean="0"/>
              <a:t>4/25/2013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E7365A-82B7-4B39-9182-4CC10C5A3C30}"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6A11D90B-ED6F-487F-A8FC-44CB5B4EEFEA}" type="datetimeFigureOut">
              <a:rPr lang="en-US" smtClean="0"/>
              <a:t>4/25/2013</a:t>
            </a:fld>
            <a:endParaRPr lang="en-US"/>
          </a:p>
        </p:txBody>
      </p:sp>
      <p:sp>
        <p:nvSpPr>
          <p:cNvPr id="9" name="Slide Number Placeholder 8"/>
          <p:cNvSpPr>
            <a:spLocks noGrp="1"/>
          </p:cNvSpPr>
          <p:nvPr>
            <p:ph type="sldNum" sz="quarter" idx="11"/>
          </p:nvPr>
        </p:nvSpPr>
        <p:spPr/>
        <p:txBody>
          <a:bodyPr/>
          <a:lstStyle/>
          <a:p>
            <a:fld id="{C3E7365A-82B7-4B39-9182-4CC10C5A3C30}"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3E7365A-82B7-4B39-9182-4CC10C5A3C30}"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A11D90B-ED6F-487F-A8FC-44CB5B4EEFEA}" type="datetimeFigureOut">
              <a:rPr lang="en-US" smtClean="0"/>
              <a:t>4/25/2013</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752600"/>
            <a:ext cx="3962400" cy="2438400"/>
          </a:xfrm>
        </p:spPr>
        <p:txBody>
          <a:bodyPr/>
          <a:lstStyle/>
          <a:p>
            <a:r>
              <a:rPr lang="en-US" dirty="0" smtClean="0"/>
              <a:t>Cystic fibrosis</a:t>
            </a:r>
            <a:endParaRPr lang="en-US" dirty="0"/>
          </a:p>
        </p:txBody>
      </p:sp>
      <p:sp>
        <p:nvSpPr>
          <p:cNvPr id="3" name="Subtitle 2"/>
          <p:cNvSpPr>
            <a:spLocks noGrp="1"/>
          </p:cNvSpPr>
          <p:nvPr>
            <p:ph type="subTitle" idx="1"/>
          </p:nvPr>
        </p:nvSpPr>
        <p:spPr/>
        <p:txBody>
          <a:bodyPr/>
          <a:lstStyle/>
          <a:p>
            <a:r>
              <a:rPr lang="en-US" dirty="0" err="1" smtClean="0"/>
              <a:t>Parul</a:t>
            </a:r>
            <a:r>
              <a:rPr lang="en-US" dirty="0" smtClean="0"/>
              <a:t> Shrestha</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9400" y="762000"/>
            <a:ext cx="5181600" cy="5029200"/>
          </a:xfrm>
          <a:prstGeom prst="rect">
            <a:avLst/>
          </a:prstGeom>
        </p:spPr>
      </p:pic>
    </p:spTree>
    <p:extLst>
      <p:ext uri="{BB962C8B-B14F-4D97-AF65-F5344CB8AC3E}">
        <p14:creationId xmlns:p14="http://schemas.microsoft.com/office/powerpoint/2010/main" val="2782039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0" y="1447800"/>
            <a:ext cx="6096000" cy="4519613"/>
          </a:xfrm>
        </p:spPr>
      </p:pic>
    </p:spTree>
    <p:extLst>
      <p:ext uri="{BB962C8B-B14F-4D97-AF65-F5344CB8AC3E}">
        <p14:creationId xmlns:p14="http://schemas.microsoft.com/office/powerpoint/2010/main" val="371180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and Diagnosis</a:t>
            </a:r>
            <a:endParaRPr lang="en-US" dirty="0"/>
          </a:p>
        </p:txBody>
      </p:sp>
      <p:sp>
        <p:nvSpPr>
          <p:cNvPr id="3" name="Content Placeholder 2"/>
          <p:cNvSpPr>
            <a:spLocks noGrp="1"/>
          </p:cNvSpPr>
          <p:nvPr>
            <p:ph idx="1"/>
          </p:nvPr>
        </p:nvSpPr>
        <p:spPr/>
        <p:txBody>
          <a:bodyPr>
            <a:noAutofit/>
          </a:bodyPr>
          <a:lstStyle/>
          <a:p>
            <a:r>
              <a:rPr lang="en-US" sz="2300" dirty="0" smtClean="0">
                <a:latin typeface="Times New Roman" pitchFamily="18" charset="0"/>
                <a:cs typeface="Times New Roman" pitchFamily="18" charset="0"/>
              </a:rPr>
              <a:t>New born </a:t>
            </a:r>
            <a:r>
              <a:rPr lang="en-US" sz="2300" dirty="0">
                <a:latin typeface="Times New Roman" pitchFamily="18" charset="0"/>
                <a:cs typeface="Times New Roman" pitchFamily="18" charset="0"/>
              </a:rPr>
              <a:t>screening </a:t>
            </a:r>
            <a:r>
              <a:rPr lang="en-US" sz="2300" dirty="0" smtClean="0">
                <a:latin typeface="Times New Roman" pitchFamily="18" charset="0"/>
                <a:cs typeface="Times New Roman" pitchFamily="18" charset="0"/>
              </a:rPr>
              <a:t>- a </a:t>
            </a:r>
            <a:r>
              <a:rPr lang="en-US" sz="2300" dirty="0">
                <a:latin typeface="Times New Roman" pitchFamily="18" charset="0"/>
                <a:cs typeface="Times New Roman" pitchFamily="18" charset="0"/>
              </a:rPr>
              <a:t>blood sample is checked for higher than normal levels of a </a:t>
            </a:r>
            <a:r>
              <a:rPr lang="en-US" sz="2300" dirty="0" smtClean="0">
                <a:latin typeface="Times New Roman" pitchFamily="18" charset="0"/>
                <a:cs typeface="Times New Roman" pitchFamily="18" charset="0"/>
              </a:rPr>
              <a:t>chemical </a:t>
            </a:r>
            <a:r>
              <a:rPr lang="en-US" sz="2300" dirty="0">
                <a:latin typeface="Times New Roman" pitchFamily="18" charset="0"/>
                <a:cs typeface="Times New Roman" pitchFamily="18" charset="0"/>
              </a:rPr>
              <a:t>released by the pancreas.</a:t>
            </a:r>
            <a:endParaRPr lang="en-US" sz="2300" dirty="0" smtClean="0">
              <a:latin typeface="Times New Roman" pitchFamily="18" charset="0"/>
              <a:cs typeface="Times New Roman" pitchFamily="18" charset="0"/>
            </a:endParaRPr>
          </a:p>
          <a:p>
            <a:r>
              <a:rPr lang="en-US" sz="2300" dirty="0">
                <a:latin typeface="Times New Roman" pitchFamily="18" charset="0"/>
                <a:cs typeface="Times New Roman" pitchFamily="18" charset="0"/>
              </a:rPr>
              <a:t>Sweat test- A high salt level in the patient's sweat is a sign of the disease</a:t>
            </a:r>
            <a:endParaRPr lang="en-US" sz="2300" dirty="0" smtClean="0">
              <a:latin typeface="Times New Roman" pitchFamily="18" charset="0"/>
              <a:cs typeface="Times New Roman" pitchFamily="18" charset="0"/>
            </a:endParaRPr>
          </a:p>
          <a:p>
            <a:r>
              <a:rPr lang="en-US" sz="2300" dirty="0">
                <a:latin typeface="Times New Roman" pitchFamily="18" charset="0"/>
                <a:cs typeface="Times New Roman" pitchFamily="18" charset="0"/>
              </a:rPr>
              <a:t>Genetic test- DNA samples from blood or saliva can be checked for specific defects on the </a:t>
            </a:r>
            <a:r>
              <a:rPr lang="en-US" sz="2300" dirty="0" smtClean="0">
                <a:latin typeface="Times New Roman" pitchFamily="18" charset="0"/>
                <a:cs typeface="Times New Roman" pitchFamily="18" charset="0"/>
              </a:rPr>
              <a:t>gene</a:t>
            </a:r>
          </a:p>
          <a:p>
            <a:r>
              <a:rPr lang="en-US" sz="2300" dirty="0">
                <a:latin typeface="Times New Roman" pitchFamily="18" charset="0"/>
                <a:cs typeface="Times New Roman" pitchFamily="18" charset="0"/>
              </a:rPr>
              <a:t>Sputum culture. Your spit (sputum) is analyzed for bacteria</a:t>
            </a:r>
            <a:r>
              <a:rPr lang="en-US" sz="2300" dirty="0" smtClean="0">
                <a:latin typeface="Times New Roman" pitchFamily="18" charset="0"/>
                <a:cs typeface="Times New Roman" pitchFamily="18" charset="0"/>
              </a:rPr>
              <a:t>.</a:t>
            </a:r>
          </a:p>
          <a:p>
            <a:r>
              <a:rPr lang="en-US" sz="2300" dirty="0">
                <a:latin typeface="Times New Roman" pitchFamily="18" charset="0"/>
                <a:cs typeface="Times New Roman" pitchFamily="18" charset="0"/>
              </a:rPr>
              <a:t>Imaging tests. Damage to your lungs or intestines can be monitored with X-rays, CT scans and MRI</a:t>
            </a:r>
            <a:endParaRPr lang="en-US" sz="2300" dirty="0" smtClean="0">
              <a:latin typeface="Times New Roman" pitchFamily="18" charset="0"/>
              <a:cs typeface="Times New Roman" pitchFamily="18" charset="0"/>
            </a:endParaRPr>
          </a:p>
          <a:p>
            <a:r>
              <a:rPr lang="en-US" sz="2300" dirty="0">
                <a:latin typeface="Times New Roman" pitchFamily="18" charset="0"/>
                <a:cs typeface="Times New Roman" pitchFamily="18" charset="0"/>
              </a:rPr>
              <a:t>Lung function tests. These tests measure the size of your lungs, how much air you can breathe in and out</a:t>
            </a:r>
          </a:p>
        </p:txBody>
      </p:sp>
    </p:spTree>
    <p:extLst>
      <p:ext uri="{BB962C8B-B14F-4D97-AF65-F5344CB8AC3E}">
        <p14:creationId xmlns:p14="http://schemas.microsoft.com/office/powerpoint/2010/main" val="40440267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Treatments and Drugs</a:t>
            </a:r>
            <a:endParaRPr lang="en-US" dirty="0"/>
          </a:p>
        </p:txBody>
      </p:sp>
      <p:sp>
        <p:nvSpPr>
          <p:cNvPr id="3" name="Content Placeholder 2"/>
          <p:cNvSpPr>
            <a:spLocks noGrp="1"/>
          </p:cNvSpPr>
          <p:nvPr>
            <p:ph idx="1"/>
          </p:nvPr>
        </p:nvSpPr>
        <p:spPr/>
        <p:txBody>
          <a:bodyPr/>
          <a:lstStyle/>
          <a:p>
            <a:r>
              <a:rPr lang="en-US" sz="2300" dirty="0">
                <a:latin typeface="Times New Roman" pitchFamily="18" charset="0"/>
                <a:cs typeface="Times New Roman" pitchFamily="18" charset="0"/>
              </a:rPr>
              <a:t>Antibiotics to treat and prevent lung infections</a:t>
            </a:r>
          </a:p>
          <a:p>
            <a:r>
              <a:rPr lang="en-US" sz="2300" dirty="0">
                <a:latin typeface="Times New Roman" pitchFamily="18" charset="0"/>
                <a:cs typeface="Times New Roman" pitchFamily="18" charset="0"/>
              </a:rPr>
              <a:t>Mucus-thinning drugs to help you cough up the mucus, which improves lung function</a:t>
            </a:r>
          </a:p>
          <a:p>
            <a:r>
              <a:rPr lang="en-US" sz="2300" dirty="0">
                <a:latin typeface="Times New Roman" pitchFamily="18" charset="0"/>
                <a:cs typeface="Times New Roman" pitchFamily="18" charset="0"/>
              </a:rPr>
              <a:t>Bronchodilators to help keep your airways open by relaxing the muscles around your bronchial tubes</a:t>
            </a:r>
          </a:p>
          <a:p>
            <a:r>
              <a:rPr lang="en-US" sz="2300" dirty="0">
                <a:latin typeface="Times New Roman" pitchFamily="18" charset="0"/>
                <a:cs typeface="Times New Roman" pitchFamily="18" charset="0"/>
              </a:rPr>
              <a:t>Oral pancreatic enzymes to help your digestive tract absorb </a:t>
            </a:r>
            <a:r>
              <a:rPr lang="en-US" sz="2300" dirty="0" smtClean="0">
                <a:latin typeface="Times New Roman" pitchFamily="18" charset="0"/>
                <a:cs typeface="Times New Roman" pitchFamily="18" charset="0"/>
              </a:rPr>
              <a:t>nutrients.</a:t>
            </a:r>
          </a:p>
          <a:p>
            <a:r>
              <a:rPr lang="en-US" sz="2300" dirty="0" smtClean="0">
                <a:latin typeface="Times New Roman" pitchFamily="18" charset="0"/>
                <a:cs typeface="Times New Roman" pitchFamily="18" charset="0"/>
              </a:rPr>
              <a:t>Chest Physical Therapy</a:t>
            </a:r>
          </a:p>
          <a:p>
            <a:r>
              <a:rPr lang="en-US" sz="2300" dirty="0" smtClean="0">
                <a:latin typeface="Times New Roman" pitchFamily="18" charset="0"/>
                <a:cs typeface="Times New Roman" pitchFamily="18" charset="0"/>
              </a:rPr>
              <a:t>Pulmonary rehabilitation</a:t>
            </a:r>
          </a:p>
          <a:p>
            <a:r>
              <a:rPr lang="en-US" sz="2300" dirty="0" smtClean="0">
                <a:latin typeface="Times New Roman" pitchFamily="18" charset="0"/>
                <a:cs typeface="Times New Roman" pitchFamily="18" charset="0"/>
              </a:rPr>
              <a:t>Surgical and other procedures like Nasal polyps removal, oxygen therapy, lung transplant, bowel surgery</a:t>
            </a:r>
          </a:p>
          <a:p>
            <a:endParaRPr lang="en-US" dirty="0"/>
          </a:p>
        </p:txBody>
      </p:sp>
    </p:spTree>
    <p:extLst>
      <p:ext uri="{BB962C8B-B14F-4D97-AF65-F5344CB8AC3E}">
        <p14:creationId xmlns:p14="http://schemas.microsoft.com/office/powerpoint/2010/main" val="20356938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a:t>
            </a:r>
            <a:endParaRPr lang="en-US" dirty="0"/>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CF hasn’t been fully curable, many researches are taking place in the hope that one day human beings will be able to win over this disease </a:t>
            </a:r>
            <a:r>
              <a:rPr lang="en-US" dirty="0" smtClean="0">
                <a:latin typeface="Times New Roman" pitchFamily="18" charset="0"/>
                <a:cs typeface="Times New Roman" pitchFamily="18" charset="0"/>
              </a:rPr>
              <a:t>completely</a:t>
            </a:r>
          </a:p>
          <a:p>
            <a:r>
              <a:rPr lang="en-US" dirty="0">
                <a:latin typeface="Times New Roman" pitchFamily="18" charset="0"/>
                <a:cs typeface="Times New Roman" pitchFamily="18" charset="0"/>
              </a:rPr>
              <a:t>A research was done by </a:t>
            </a:r>
            <a:r>
              <a:rPr lang="en-US" dirty="0" err="1">
                <a:latin typeface="Times New Roman" pitchFamily="18" charset="0"/>
                <a:cs typeface="Times New Roman" pitchFamily="18" charset="0"/>
              </a:rPr>
              <a:t>Sorio</a:t>
            </a:r>
            <a:r>
              <a:rPr lang="en-US" dirty="0">
                <a:latin typeface="Times New Roman" pitchFamily="18" charset="0"/>
                <a:cs typeface="Times New Roman" pitchFamily="18" charset="0"/>
              </a:rPr>
              <a:t> et al. to develop a blood test for </a:t>
            </a:r>
            <a:r>
              <a:rPr lang="en-US" dirty="0" smtClean="0">
                <a:latin typeface="Times New Roman" pitchFamily="18" charset="0"/>
                <a:cs typeface="Times New Roman" pitchFamily="18" charset="0"/>
              </a:rPr>
              <a:t>CF.</a:t>
            </a:r>
          </a:p>
          <a:p>
            <a:r>
              <a:rPr lang="en-US" dirty="0">
                <a:latin typeface="Times New Roman" pitchFamily="18" charset="0"/>
                <a:cs typeface="Times New Roman" pitchFamily="18" charset="0"/>
              </a:rPr>
              <a:t>The alveolar macrophages in human beings have been found to express functional CFTR genes </a:t>
            </a:r>
            <a:r>
              <a:rPr lang="en-US" dirty="0" smtClean="0">
                <a:latin typeface="Times New Roman" pitchFamily="18" charset="0"/>
                <a:cs typeface="Times New Roman" pitchFamily="18" charset="0"/>
              </a:rPr>
              <a:t>.So</a:t>
            </a:r>
            <a:r>
              <a:rPr lang="en-US" dirty="0">
                <a:latin typeface="Times New Roman" pitchFamily="18" charset="0"/>
                <a:cs typeface="Times New Roman" pitchFamily="18" charset="0"/>
              </a:rPr>
              <a:t>, the researchers aimed to confirm this finding and do further experiment in this matter by demonstrating the expression of processed CFTR gene in monocytes.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researchers planned </a:t>
            </a:r>
            <a:r>
              <a:rPr lang="en-US" dirty="0">
                <a:latin typeface="Times New Roman" pitchFamily="18" charset="0"/>
                <a:cs typeface="Times New Roman" pitchFamily="18" charset="0"/>
              </a:rPr>
              <a:t>to come up with a functional procedure using monocytes derived from </a:t>
            </a:r>
            <a:r>
              <a:rPr lang="en-US" dirty="0" smtClean="0">
                <a:latin typeface="Times New Roman" pitchFamily="18" charset="0"/>
                <a:cs typeface="Times New Roman" pitchFamily="18" charset="0"/>
              </a:rPr>
              <a:t>blood</a:t>
            </a:r>
          </a:p>
        </p:txBody>
      </p:sp>
    </p:spTree>
    <p:extLst>
      <p:ext uri="{BB962C8B-B14F-4D97-AF65-F5344CB8AC3E}">
        <p14:creationId xmlns:p14="http://schemas.microsoft.com/office/powerpoint/2010/main" val="23033999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monocyte derived from the people without CF showed CFTR localized in cell membrane with PKA phosphorylation whereas there was no detection or short form detection in monocytes obtained from CF </a:t>
            </a:r>
            <a:r>
              <a:rPr lang="en-US" dirty="0" smtClean="0">
                <a:latin typeface="Times New Roman" pitchFamily="18" charset="0"/>
                <a:cs typeface="Times New Roman" pitchFamily="18" charset="0"/>
              </a:rPr>
              <a:t>patient</a:t>
            </a:r>
          </a:p>
          <a:p>
            <a:r>
              <a:rPr lang="en-US" dirty="0" smtClean="0">
                <a:latin typeface="Times New Roman" pitchFamily="18" charset="0"/>
                <a:cs typeface="Times New Roman" pitchFamily="18" charset="0"/>
              </a:rPr>
              <a:t>When </a:t>
            </a:r>
            <a:r>
              <a:rPr lang="en-US" dirty="0">
                <a:latin typeface="Times New Roman" pitchFamily="18" charset="0"/>
                <a:cs typeface="Times New Roman" pitchFamily="18" charset="0"/>
              </a:rPr>
              <a:t>CFTR agonist was administered, it generated membrane depolarization in monocytes derived from people without CF but it failed to do so in monocytes of patient with </a:t>
            </a:r>
            <a:r>
              <a:rPr lang="en-US" dirty="0" smtClean="0">
                <a:latin typeface="Times New Roman" pitchFamily="18" charset="0"/>
                <a:cs typeface="Times New Roman" pitchFamily="18" charset="0"/>
              </a:rPr>
              <a:t>CF</a:t>
            </a:r>
          </a:p>
          <a:p>
            <a:r>
              <a:rPr lang="en-US" dirty="0">
                <a:latin typeface="Times New Roman" pitchFamily="18" charset="0"/>
                <a:cs typeface="Times New Roman" pitchFamily="18" charset="0"/>
              </a:rPr>
              <a:t> The result of the research showed that the CFTR gene can be found and is functional in the monocyte.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research proved that </a:t>
            </a:r>
            <a:r>
              <a:rPr lang="en-US" dirty="0" smtClean="0">
                <a:latin typeface="Times New Roman" pitchFamily="18" charset="0"/>
                <a:cs typeface="Times New Roman" pitchFamily="18" charset="0"/>
              </a:rPr>
              <a:t>any </a:t>
            </a:r>
            <a:r>
              <a:rPr lang="en-US" dirty="0">
                <a:latin typeface="Times New Roman" pitchFamily="18" charset="0"/>
                <a:cs typeface="Times New Roman" pitchFamily="18" charset="0"/>
              </a:rPr>
              <a:t>activity related to CFTR could be performed in 5 ml of blood and formulated an index which was useful for diagnostic purpose  and research in future</a:t>
            </a:r>
          </a:p>
        </p:txBody>
      </p:sp>
    </p:spTree>
    <p:extLst>
      <p:ext uri="{BB962C8B-B14F-4D97-AF65-F5344CB8AC3E}">
        <p14:creationId xmlns:p14="http://schemas.microsoft.com/office/powerpoint/2010/main" val="28840279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Experience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6750" y="1600200"/>
            <a:ext cx="7200900" cy="4800600"/>
          </a:xfrm>
        </p:spPr>
      </p:pic>
    </p:spTree>
    <p:extLst>
      <p:ext uri="{BB962C8B-B14F-4D97-AF65-F5344CB8AC3E}">
        <p14:creationId xmlns:p14="http://schemas.microsoft.com/office/powerpoint/2010/main" val="4284346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marL="114300" indent="0">
              <a:buNone/>
            </a:pPr>
            <a:r>
              <a:rPr lang="en-US" sz="1400" dirty="0"/>
              <a:t>Collins, F.S. (2006) Cystic fibrosis: Molecular Biology and Therapeutic Implication. Science. 256(5058), 774-779.</a:t>
            </a:r>
          </a:p>
          <a:p>
            <a:pPr marL="114300" indent="0">
              <a:buNone/>
            </a:pPr>
            <a:r>
              <a:rPr lang="en-US" sz="1400" dirty="0"/>
              <a:t>Russell, P.J.; </a:t>
            </a:r>
            <a:r>
              <a:rPr lang="en-US" sz="1400" dirty="0" err="1"/>
              <a:t>iGenetics</a:t>
            </a:r>
            <a:r>
              <a:rPr lang="en-US" sz="1400" dirty="0"/>
              <a:t>: A Molecular Approach , 3rd  edition. San Francisco, CA: Pearson Education; 2010, p. 71.</a:t>
            </a:r>
          </a:p>
          <a:p>
            <a:pPr marL="114300" indent="0">
              <a:buNone/>
            </a:pPr>
            <a:r>
              <a:rPr lang="en-US" sz="1400" dirty="0"/>
              <a:t>Murphy, S.V., Lim, R., </a:t>
            </a:r>
            <a:r>
              <a:rPr lang="en-US" sz="1400" dirty="0" err="1"/>
              <a:t>Cholewa,M</a:t>
            </a:r>
            <a:r>
              <a:rPr lang="en-US" sz="1400" dirty="0"/>
              <a:t>., </a:t>
            </a:r>
            <a:r>
              <a:rPr lang="en-US" sz="1400" dirty="0" err="1"/>
              <a:t>Gros</a:t>
            </a:r>
            <a:r>
              <a:rPr lang="en-US" sz="1400" dirty="0"/>
              <a:t>, M.L., </a:t>
            </a:r>
            <a:r>
              <a:rPr lang="en-US" sz="1400" dirty="0" err="1"/>
              <a:t>Jonge</a:t>
            </a:r>
            <a:r>
              <a:rPr lang="en-US" sz="1400" dirty="0"/>
              <a:t>, M.D., (2012) Human Amnion Epithelial Cells Induced to Express Functional Cystic Fibrosis </a:t>
            </a:r>
            <a:r>
              <a:rPr lang="en-US" sz="1400" dirty="0" err="1"/>
              <a:t>Transmembrane</a:t>
            </a:r>
            <a:r>
              <a:rPr lang="en-US" sz="1400" dirty="0"/>
              <a:t> Conductance Regulator. </a:t>
            </a:r>
            <a:r>
              <a:rPr lang="en-US" sz="1400" dirty="0" err="1"/>
              <a:t>Plos</a:t>
            </a:r>
            <a:r>
              <a:rPr lang="en-US" sz="1400" dirty="0"/>
              <a:t> One . 7(9). 1-8.</a:t>
            </a:r>
          </a:p>
          <a:p>
            <a:pPr marL="114300" indent="0">
              <a:buNone/>
            </a:pPr>
            <a:r>
              <a:rPr lang="en-US" sz="1400" dirty="0" err="1"/>
              <a:t>Sorio,C</a:t>
            </a:r>
            <a:r>
              <a:rPr lang="en-US" sz="1400" dirty="0"/>
              <a:t>., </a:t>
            </a:r>
            <a:r>
              <a:rPr lang="en-US" sz="1400" dirty="0" err="1"/>
              <a:t>Buffeli</a:t>
            </a:r>
            <a:r>
              <a:rPr lang="en-US" sz="1400" dirty="0"/>
              <a:t>, M., </a:t>
            </a:r>
            <a:r>
              <a:rPr lang="en-US" sz="1400" dirty="0" err="1"/>
              <a:t>Angiari</a:t>
            </a:r>
            <a:r>
              <a:rPr lang="en-US" sz="1400" dirty="0"/>
              <a:t> C., </a:t>
            </a:r>
            <a:r>
              <a:rPr lang="en-US" sz="1400" dirty="0" err="1"/>
              <a:t>Ettorre</a:t>
            </a:r>
            <a:r>
              <a:rPr lang="en-US" sz="1400" dirty="0"/>
              <a:t>, </a:t>
            </a:r>
            <a:r>
              <a:rPr lang="en-US" sz="1400" dirty="0" err="1"/>
              <a:t>M.,Johansson</a:t>
            </a:r>
            <a:r>
              <a:rPr lang="en-US" sz="1400" dirty="0"/>
              <a:t>, J.,(2011) Defective CFTR expression and function are detectable in blood monocyte: Development of New Blood Test for Cystic Fibrosis. </a:t>
            </a:r>
            <a:r>
              <a:rPr lang="en-US" sz="1400" dirty="0" err="1"/>
              <a:t>Plos</a:t>
            </a:r>
            <a:r>
              <a:rPr lang="en-US" sz="1400" dirty="0"/>
              <a:t> One. 6(7). 1-13.</a:t>
            </a:r>
          </a:p>
          <a:p>
            <a:pPr marL="114300" indent="0">
              <a:buNone/>
            </a:pPr>
            <a:r>
              <a:rPr lang="en-US" sz="1400" dirty="0"/>
              <a:t>Cystic Fibrosis, Fibrosis, Hospital, Medication (2013). Retrieved March 29th, 2013 from</a:t>
            </a:r>
          </a:p>
          <a:p>
            <a:pPr marL="114300" indent="0">
              <a:buNone/>
            </a:pPr>
            <a:r>
              <a:rPr lang="en-US" sz="1400" dirty="0"/>
              <a:t>http://www.cysticfibrosis.net/history-cystic-fibrosis.html</a:t>
            </a:r>
          </a:p>
          <a:p>
            <a:pPr marL="114300" indent="0">
              <a:buNone/>
            </a:pPr>
            <a:r>
              <a:rPr lang="en-US" sz="1400" dirty="0"/>
              <a:t>Cystic Fibrosis (2011). National Institute Health. Retrieved March 29th, 2013 from </a:t>
            </a:r>
          </a:p>
          <a:p>
            <a:pPr marL="114300" indent="0">
              <a:buNone/>
            </a:pPr>
            <a:r>
              <a:rPr lang="en-US" sz="1400" dirty="0"/>
              <a:t>http://www.nhlbi.nih.gov/health/health-topics/topics/cf/</a:t>
            </a:r>
          </a:p>
          <a:p>
            <a:pPr marL="114300" indent="0">
              <a:buNone/>
            </a:pPr>
            <a:r>
              <a:rPr lang="en-US" sz="1400" dirty="0"/>
              <a:t>Cystic Fibrosis (2012). PubMed Health. Retrieved March 28th , 2013 from</a:t>
            </a:r>
          </a:p>
          <a:p>
            <a:pPr marL="114300" indent="0">
              <a:buNone/>
            </a:pPr>
            <a:r>
              <a:rPr lang="en-US" sz="1400" dirty="0"/>
              <a:t>http://www.ncbi.nlm.nih.gov/pubmedhealth/PMH0001167/</a:t>
            </a:r>
          </a:p>
          <a:p>
            <a:pPr marL="114300" indent="0">
              <a:buNone/>
            </a:pPr>
            <a:r>
              <a:rPr lang="en-US" sz="1400" dirty="0"/>
              <a:t>Cystic Fibrosis (2012). </a:t>
            </a:r>
            <a:r>
              <a:rPr lang="en-US" sz="1400" dirty="0" err="1"/>
              <a:t>ClariMed</a:t>
            </a:r>
            <a:r>
              <a:rPr lang="en-US" sz="1400" dirty="0"/>
              <a:t>. Retrieved March 28th, 2013 from</a:t>
            </a:r>
          </a:p>
          <a:p>
            <a:pPr marL="114300" indent="0">
              <a:buNone/>
            </a:pPr>
            <a:r>
              <a:rPr lang="en-US" sz="1400" dirty="0"/>
              <a:t>http://www.clarimed.com/disease/cystic-fibrosis#sign</a:t>
            </a:r>
          </a:p>
        </p:txBody>
      </p:sp>
    </p:spTree>
    <p:extLst>
      <p:ext uri="{BB962C8B-B14F-4D97-AF65-F5344CB8AC3E}">
        <p14:creationId xmlns:p14="http://schemas.microsoft.com/office/powerpoint/2010/main" val="3190595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r>
              <a:rPr lang="en-US" sz="2800" dirty="0">
                <a:latin typeface="Times New Roman"/>
                <a:ea typeface="Calibri"/>
              </a:rPr>
              <a:t>Cystic fibrosis, also known as CF is a common disease that are inherited and mostly found </a:t>
            </a:r>
            <a:r>
              <a:rPr lang="en-US" sz="2800" dirty="0" smtClean="0">
                <a:latin typeface="Times New Roman"/>
                <a:ea typeface="Calibri"/>
              </a:rPr>
              <a:t>in  </a:t>
            </a:r>
            <a:r>
              <a:rPr lang="en-US" sz="2800" dirty="0">
                <a:latin typeface="Times New Roman"/>
                <a:ea typeface="Calibri"/>
              </a:rPr>
              <a:t>young </a:t>
            </a:r>
            <a:r>
              <a:rPr lang="en-US" sz="2800" dirty="0" smtClean="0">
                <a:latin typeface="Times New Roman"/>
                <a:ea typeface="Calibri"/>
              </a:rPr>
              <a:t>population.</a:t>
            </a:r>
          </a:p>
          <a:p>
            <a:r>
              <a:rPr lang="en-US" sz="2800" dirty="0">
                <a:latin typeface="Times New Roman"/>
                <a:ea typeface="Calibri"/>
              </a:rPr>
              <a:t>It is an autosomal recessive disorder which means that a person must receive two altered CF genes in order to get this </a:t>
            </a:r>
            <a:r>
              <a:rPr lang="en-US" sz="2800" dirty="0" smtClean="0">
                <a:latin typeface="Times New Roman"/>
                <a:ea typeface="Calibri"/>
              </a:rPr>
              <a:t>condition. </a:t>
            </a:r>
          </a:p>
          <a:p>
            <a:r>
              <a:rPr lang="en-US" sz="2800" dirty="0" smtClean="0">
                <a:latin typeface="Times New Roman"/>
                <a:ea typeface="Calibri"/>
              </a:rPr>
              <a:t>It  </a:t>
            </a:r>
            <a:r>
              <a:rPr lang="en-US" sz="2800" dirty="0">
                <a:latin typeface="Times New Roman"/>
                <a:ea typeface="Calibri"/>
              </a:rPr>
              <a:t>is a life-threatening disorder that causes severe damage to the lungs and digestive system</a:t>
            </a:r>
            <a:r>
              <a:rPr lang="en-US" sz="2800" dirty="0" smtClean="0">
                <a:latin typeface="Times New Roman"/>
                <a:ea typeface="Calibri"/>
              </a:rPr>
              <a:t>.</a:t>
            </a:r>
          </a:p>
          <a:p>
            <a:r>
              <a:rPr lang="en-US" sz="2800" dirty="0">
                <a:latin typeface="Times New Roman"/>
                <a:ea typeface="Calibri"/>
              </a:rPr>
              <a:t>A person with this condition produces thick, sticky mucus, which clogs the lungs, causes repeated infection and difficulty </a:t>
            </a:r>
            <a:r>
              <a:rPr lang="en-US" sz="2800" dirty="0" smtClean="0">
                <a:latin typeface="Times New Roman"/>
                <a:ea typeface="Calibri"/>
              </a:rPr>
              <a:t>breathing.</a:t>
            </a:r>
          </a:p>
          <a:p>
            <a:endParaRPr lang="en-US" sz="2800" dirty="0" smtClean="0">
              <a:latin typeface="Times New Roman"/>
              <a:ea typeface="Calibri"/>
            </a:endParaRPr>
          </a:p>
        </p:txBody>
      </p:sp>
    </p:spTree>
    <p:extLst>
      <p:ext uri="{BB962C8B-B14F-4D97-AF65-F5344CB8AC3E}">
        <p14:creationId xmlns:p14="http://schemas.microsoft.com/office/powerpoint/2010/main" val="4131978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most common in </a:t>
            </a:r>
            <a:r>
              <a:rPr lang="en-US" sz="2400" dirty="0" smtClean="0">
                <a:latin typeface="Times New Roman" pitchFamily="18" charset="0"/>
                <a:cs typeface="Times New Roman" pitchFamily="18" charset="0"/>
              </a:rPr>
              <a:t>Caucasian, </a:t>
            </a:r>
            <a:r>
              <a:rPr lang="en-US" sz="2400" dirty="0">
                <a:latin typeface="Times New Roman" pitchFamily="18" charset="0"/>
                <a:cs typeface="Times New Roman" pitchFamily="18" charset="0"/>
              </a:rPr>
              <a:t>but also occurs in Hispanics, African-Americans and some Native Americans</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It is rare in people of Asian and Middle Eastern origin</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Millions of Americans carry the defective CF gene, but do not have any symptoms. That's because a person with CF must inherit two defective CF genes -- one from each parent.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An </a:t>
            </a:r>
            <a:r>
              <a:rPr lang="en-US" sz="2400" dirty="0">
                <a:latin typeface="Times New Roman" pitchFamily="18" charset="0"/>
                <a:cs typeface="Times New Roman" pitchFamily="18" charset="0"/>
              </a:rPr>
              <a:t>estimated 1 in 29 Caucasian Americans have the CF </a:t>
            </a:r>
            <a:r>
              <a:rPr lang="en-US" sz="2400" dirty="0" smtClean="0">
                <a:latin typeface="Times New Roman" pitchFamily="18" charset="0"/>
                <a:cs typeface="Times New Roman" pitchFamily="18" charset="0"/>
              </a:rPr>
              <a:t>gene</a:t>
            </a:r>
          </a:p>
          <a:p>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average life span for people with this disease is approximately 37 years, which is a much more than what it used to be </a:t>
            </a:r>
            <a:endParaRPr lang="en-US" sz="2400" dirty="0" smtClean="0">
              <a:latin typeface="Times New Roman" pitchFamily="18" charset="0"/>
              <a:cs typeface="Times New Roman" pitchFamily="18" charset="0"/>
            </a:endParaRPr>
          </a:p>
          <a:p>
            <a:endParaRPr lang="en-US" sz="2800" dirty="0" smtClean="0"/>
          </a:p>
          <a:p>
            <a:endParaRPr lang="en-US" dirty="0"/>
          </a:p>
        </p:txBody>
      </p:sp>
    </p:spTree>
    <p:extLst>
      <p:ext uri="{BB962C8B-B14F-4D97-AF65-F5344CB8AC3E}">
        <p14:creationId xmlns:p14="http://schemas.microsoft.com/office/powerpoint/2010/main" val="3656029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a:t>
            </a:r>
            <a:endParaRPr lang="en-US" dirty="0"/>
          </a:p>
        </p:txBody>
      </p:sp>
      <p:sp>
        <p:nvSpPr>
          <p:cNvPr id="3" name="Content Placeholder 2"/>
          <p:cNvSpPr>
            <a:spLocks noGrp="1"/>
          </p:cNvSpPr>
          <p:nvPr>
            <p:ph idx="1"/>
          </p:nvPr>
        </p:nvSpPr>
        <p:spPr/>
        <p:txBody>
          <a:bodyPr>
            <a:noAutofit/>
          </a:bodyPr>
          <a:lstStyle/>
          <a:p>
            <a:r>
              <a:rPr lang="en-US" sz="2600" dirty="0">
                <a:latin typeface="Times New Roman" pitchFamily="18" charset="0"/>
                <a:cs typeface="Times New Roman" pitchFamily="18" charset="0"/>
              </a:rPr>
              <a:t>The </a:t>
            </a:r>
            <a:r>
              <a:rPr lang="en-US" sz="2600" dirty="0" smtClean="0">
                <a:latin typeface="Times New Roman" pitchFamily="18" charset="0"/>
                <a:cs typeface="Times New Roman" pitchFamily="18" charset="0"/>
              </a:rPr>
              <a:t>signs </a:t>
            </a:r>
            <a:r>
              <a:rPr lang="en-US" sz="2600" dirty="0">
                <a:latin typeface="Times New Roman" pitchFamily="18" charset="0"/>
                <a:cs typeface="Times New Roman" pitchFamily="18" charset="0"/>
              </a:rPr>
              <a:t>and symptoms of the disease will vary depending upon its severity. </a:t>
            </a:r>
            <a:endParaRPr lang="en-US" sz="2600" dirty="0" smtClean="0">
              <a:latin typeface="Times New Roman" pitchFamily="18" charset="0"/>
              <a:cs typeface="Times New Roman" pitchFamily="18" charset="0"/>
            </a:endParaRPr>
          </a:p>
          <a:p>
            <a:r>
              <a:rPr lang="en-US" sz="2600" dirty="0" smtClean="0">
                <a:latin typeface="Times New Roman" pitchFamily="18" charset="0"/>
                <a:cs typeface="Times New Roman" pitchFamily="18" charset="0"/>
              </a:rPr>
              <a:t>In </a:t>
            </a:r>
            <a:r>
              <a:rPr lang="en-US" sz="2600" dirty="0">
                <a:latin typeface="Times New Roman" pitchFamily="18" charset="0"/>
                <a:cs typeface="Times New Roman" pitchFamily="18" charset="0"/>
              </a:rPr>
              <a:t>some case, symptoms are seen as early as infancy; in other cases a person does not experience anything until adulthood. </a:t>
            </a:r>
            <a:endParaRPr lang="en-US" sz="2600" dirty="0" smtClean="0">
              <a:latin typeface="Times New Roman" pitchFamily="18" charset="0"/>
              <a:cs typeface="Times New Roman" pitchFamily="18" charset="0"/>
            </a:endParaRPr>
          </a:p>
          <a:p>
            <a:pPr marL="114300" indent="0">
              <a:buNone/>
            </a:pPr>
            <a:r>
              <a:rPr lang="en-US" sz="2600" dirty="0" smtClean="0">
                <a:latin typeface="Times New Roman" pitchFamily="18" charset="0"/>
                <a:cs typeface="Times New Roman" pitchFamily="18" charset="0"/>
              </a:rPr>
              <a:t> Symptoms </a:t>
            </a:r>
            <a:r>
              <a:rPr lang="en-US" sz="2600" dirty="0">
                <a:latin typeface="Times New Roman" pitchFamily="18" charset="0"/>
                <a:cs typeface="Times New Roman" pitchFamily="18" charset="0"/>
              </a:rPr>
              <a:t>in </a:t>
            </a:r>
            <a:r>
              <a:rPr lang="en-US" sz="2600" dirty="0" smtClean="0">
                <a:latin typeface="Times New Roman" pitchFamily="18" charset="0"/>
                <a:cs typeface="Times New Roman" pitchFamily="18" charset="0"/>
              </a:rPr>
              <a:t>newborns </a:t>
            </a:r>
            <a:endParaRPr lang="en-US" sz="2600" dirty="0">
              <a:latin typeface="Times New Roman" pitchFamily="18" charset="0"/>
              <a:cs typeface="Times New Roman" pitchFamily="18" charset="0"/>
            </a:endParaRPr>
          </a:p>
          <a:p>
            <a:r>
              <a:rPr lang="en-US" sz="2600" dirty="0">
                <a:latin typeface="Times New Roman" pitchFamily="18" charset="0"/>
                <a:cs typeface="Times New Roman" pitchFamily="18" charset="0"/>
              </a:rPr>
              <a:t>Delayed growth</a:t>
            </a:r>
          </a:p>
          <a:p>
            <a:r>
              <a:rPr lang="en-US" sz="2600" dirty="0">
                <a:latin typeface="Times New Roman" pitchFamily="18" charset="0"/>
                <a:cs typeface="Times New Roman" pitchFamily="18" charset="0"/>
              </a:rPr>
              <a:t>Failure to </a:t>
            </a:r>
            <a:r>
              <a:rPr lang="en-US" sz="2600" dirty="0" smtClean="0">
                <a:latin typeface="Times New Roman" pitchFamily="18" charset="0"/>
                <a:cs typeface="Times New Roman" pitchFamily="18" charset="0"/>
              </a:rPr>
              <a:t>normal weight gain during </a:t>
            </a:r>
            <a:r>
              <a:rPr lang="en-US" sz="2600" dirty="0">
                <a:latin typeface="Times New Roman" pitchFamily="18" charset="0"/>
                <a:cs typeface="Times New Roman" pitchFamily="18" charset="0"/>
              </a:rPr>
              <a:t>childhood</a:t>
            </a:r>
          </a:p>
          <a:p>
            <a:r>
              <a:rPr lang="en-US" sz="2600" dirty="0">
                <a:latin typeface="Times New Roman" pitchFamily="18" charset="0"/>
                <a:cs typeface="Times New Roman" pitchFamily="18" charset="0"/>
              </a:rPr>
              <a:t>No bowel movements in first 24 to 48 hours of life</a:t>
            </a:r>
          </a:p>
          <a:p>
            <a:r>
              <a:rPr lang="en-US" sz="2600" dirty="0">
                <a:latin typeface="Times New Roman" pitchFamily="18" charset="0"/>
                <a:cs typeface="Times New Roman" pitchFamily="18" charset="0"/>
              </a:rPr>
              <a:t>Salty-tasting skin</a:t>
            </a:r>
          </a:p>
        </p:txBody>
      </p:sp>
    </p:spTree>
    <p:extLst>
      <p:ext uri="{BB962C8B-B14F-4D97-AF65-F5344CB8AC3E}">
        <p14:creationId xmlns:p14="http://schemas.microsoft.com/office/powerpoint/2010/main" val="3548381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a:t>
            </a:r>
            <a:endParaRPr lang="en-US" dirty="0"/>
          </a:p>
        </p:txBody>
      </p:sp>
      <p:sp>
        <p:nvSpPr>
          <p:cNvPr id="3" name="Content Placeholder 2"/>
          <p:cNvSpPr>
            <a:spLocks noGrp="1"/>
          </p:cNvSpPr>
          <p:nvPr>
            <p:ph idx="1"/>
          </p:nvPr>
        </p:nvSpPr>
        <p:spPr/>
        <p:txBody>
          <a:bodyPr>
            <a:normAutofit/>
          </a:bodyPr>
          <a:lstStyle/>
          <a:p>
            <a:pPr marL="114300" indent="0">
              <a:buNone/>
            </a:pPr>
            <a:r>
              <a:rPr lang="en-US" sz="2400" dirty="0" smtClean="0">
                <a:latin typeface="Times New Roman" pitchFamily="18" charset="0"/>
                <a:cs typeface="Times New Roman" pitchFamily="18" charset="0"/>
              </a:rPr>
              <a:t>Respiratory Symptoms</a:t>
            </a:r>
          </a:p>
          <a:p>
            <a:r>
              <a:rPr lang="en-US" sz="2400" dirty="0">
                <a:latin typeface="Times New Roman" pitchFamily="18" charset="0"/>
                <a:cs typeface="Times New Roman" pitchFamily="18" charset="0"/>
              </a:rPr>
              <a:t>C</a:t>
            </a:r>
            <a:r>
              <a:rPr lang="en-US" sz="2400" dirty="0" smtClean="0">
                <a:latin typeface="Times New Roman" pitchFamily="18" charset="0"/>
                <a:cs typeface="Times New Roman" pitchFamily="18" charset="0"/>
              </a:rPr>
              <a:t>ough </a:t>
            </a:r>
            <a:r>
              <a:rPr lang="en-US" sz="2400" dirty="0">
                <a:latin typeface="Times New Roman" pitchFamily="18" charset="0"/>
                <a:cs typeface="Times New Roman" pitchFamily="18" charset="0"/>
              </a:rPr>
              <a:t>that produces thick </a:t>
            </a:r>
            <a:r>
              <a:rPr lang="en-US" sz="2400" dirty="0" smtClean="0">
                <a:latin typeface="Times New Roman" pitchFamily="18" charset="0"/>
                <a:cs typeface="Times New Roman" pitchFamily="18" charset="0"/>
              </a:rPr>
              <a:t>sputum and </a:t>
            </a:r>
            <a:r>
              <a:rPr lang="en-US" sz="2400" dirty="0">
                <a:latin typeface="Times New Roman" pitchFamily="18" charset="0"/>
                <a:cs typeface="Times New Roman" pitchFamily="18" charset="0"/>
              </a:rPr>
              <a:t>mucus</a:t>
            </a:r>
          </a:p>
          <a:p>
            <a:r>
              <a:rPr lang="en-US" sz="2400" dirty="0" smtClean="0">
                <a:latin typeface="Times New Roman" pitchFamily="18" charset="0"/>
                <a:cs typeface="Times New Roman" pitchFamily="18" charset="0"/>
              </a:rPr>
              <a:t>Wheezing  and Breathlessness</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Repeated lung infections</a:t>
            </a:r>
          </a:p>
          <a:p>
            <a:r>
              <a:rPr lang="en-US" sz="2400" dirty="0">
                <a:latin typeface="Times New Roman" pitchFamily="18" charset="0"/>
                <a:cs typeface="Times New Roman" pitchFamily="18" charset="0"/>
              </a:rPr>
              <a:t>A</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stuffy </a:t>
            </a:r>
            <a:r>
              <a:rPr lang="en-US" sz="2400" dirty="0" smtClean="0">
                <a:latin typeface="Times New Roman" pitchFamily="18" charset="0"/>
                <a:cs typeface="Times New Roman" pitchFamily="18" charset="0"/>
              </a:rPr>
              <a:t>nose</a:t>
            </a:r>
          </a:p>
          <a:p>
            <a:pPr marL="114300" indent="0">
              <a:buNone/>
            </a:pPr>
            <a:endParaRPr lang="en-US" sz="2400" dirty="0">
              <a:latin typeface="Times New Roman" pitchFamily="18" charset="0"/>
              <a:cs typeface="Times New Roman" pitchFamily="18" charset="0"/>
            </a:endParaRPr>
          </a:p>
          <a:p>
            <a:pPr marL="114300" indent="0">
              <a:buNone/>
            </a:pPr>
            <a:r>
              <a:rPr lang="en-US" sz="2400" dirty="0" smtClean="0">
                <a:latin typeface="Times New Roman" pitchFamily="18" charset="0"/>
                <a:cs typeface="Times New Roman" pitchFamily="18" charset="0"/>
              </a:rPr>
              <a:t> Digestive Symptoms</a:t>
            </a:r>
          </a:p>
          <a:p>
            <a:r>
              <a:rPr lang="en-US" sz="2400" dirty="0">
                <a:latin typeface="Times New Roman" pitchFamily="18" charset="0"/>
                <a:cs typeface="Times New Roman" pitchFamily="18" charset="0"/>
              </a:rPr>
              <a:t>Foul-smelling, greasy stools</a:t>
            </a:r>
          </a:p>
          <a:p>
            <a:r>
              <a:rPr lang="en-US" sz="2400" dirty="0">
                <a:latin typeface="Times New Roman" pitchFamily="18" charset="0"/>
                <a:cs typeface="Times New Roman" pitchFamily="18" charset="0"/>
              </a:rPr>
              <a:t>Poor weight gain and growth</a:t>
            </a:r>
          </a:p>
          <a:p>
            <a:r>
              <a:rPr lang="en-US" sz="2400" dirty="0">
                <a:latin typeface="Times New Roman" pitchFamily="18" charset="0"/>
                <a:cs typeface="Times New Roman" pitchFamily="18" charset="0"/>
              </a:rPr>
              <a:t>Intestinal </a:t>
            </a:r>
            <a:r>
              <a:rPr lang="en-US" sz="2400" dirty="0" smtClean="0">
                <a:latin typeface="Times New Roman" pitchFamily="18" charset="0"/>
                <a:cs typeface="Times New Roman" pitchFamily="18" charset="0"/>
              </a:rPr>
              <a:t>blockage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and Severe </a:t>
            </a:r>
            <a:r>
              <a:rPr lang="en-US" sz="2400" dirty="0">
                <a:latin typeface="Times New Roman" pitchFamily="18" charset="0"/>
                <a:cs typeface="Times New Roman" pitchFamily="18" charset="0"/>
              </a:rPr>
              <a:t>constipation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8800" y="2590799"/>
            <a:ext cx="2667000" cy="2604655"/>
          </a:xfrm>
          <a:prstGeom prst="rect">
            <a:avLst/>
          </a:prstGeom>
        </p:spPr>
      </p:pic>
    </p:spTree>
    <p:extLst>
      <p:ext uri="{BB962C8B-B14F-4D97-AF65-F5344CB8AC3E}">
        <p14:creationId xmlns:p14="http://schemas.microsoft.com/office/powerpoint/2010/main" val="1469478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normAutofit fontScale="92500"/>
          </a:bodyPr>
          <a:lstStyle/>
          <a:p>
            <a:r>
              <a:rPr lang="en-US" sz="2400" dirty="0" smtClean="0">
                <a:latin typeface="Times New Roman" pitchFamily="18" charset="0"/>
                <a:cs typeface="Times New Roman" pitchFamily="18" charset="0"/>
              </a:rPr>
              <a:t>Cystic Fibrosis is caused by </a:t>
            </a:r>
            <a:r>
              <a:rPr lang="en-US" sz="2400" dirty="0" err="1" smtClean="0">
                <a:latin typeface="Times New Roman" pitchFamily="18" charset="0"/>
                <a:cs typeface="Times New Roman" pitchFamily="18" charset="0"/>
              </a:rPr>
              <a:t>homozygosity</a:t>
            </a:r>
            <a:r>
              <a:rPr lang="en-US" sz="2400" dirty="0" smtClean="0">
                <a:latin typeface="Times New Roman" pitchFamily="18" charset="0"/>
                <a:cs typeface="Times New Roman" pitchFamily="18" charset="0"/>
              </a:rPr>
              <a:t> for an autosomal recessive mutation located on the long arm of chromosome 7 at position 7q31.2-q31.3.</a:t>
            </a:r>
          </a:p>
          <a:p>
            <a:r>
              <a:rPr lang="en-US" sz="2400" dirty="0">
                <a:latin typeface="Times New Roman" pitchFamily="18" charset="0"/>
                <a:cs typeface="Times New Roman" pitchFamily="18" charset="0"/>
              </a:rPr>
              <a:t> T</a:t>
            </a:r>
            <a:r>
              <a:rPr lang="en-US" sz="2400" dirty="0" smtClean="0">
                <a:latin typeface="Times New Roman" pitchFamily="18" charset="0"/>
                <a:cs typeface="Times New Roman" pitchFamily="18" charset="0"/>
              </a:rPr>
              <a:t>he </a:t>
            </a:r>
            <a:r>
              <a:rPr lang="en-US" sz="2400" dirty="0">
                <a:latin typeface="Times New Roman" pitchFamily="18" charset="0"/>
                <a:cs typeface="Times New Roman" pitchFamily="18" charset="0"/>
              </a:rPr>
              <a:t>most common mutation, ΔF508, is a deletion of three nucleotide or three consecutive base pairs in the </a:t>
            </a:r>
            <a:r>
              <a:rPr lang="en-US" sz="2400" dirty="0" smtClean="0">
                <a:latin typeface="Times New Roman" pitchFamily="18" charset="0"/>
                <a:cs typeface="Times New Roman" pitchFamily="18" charset="0"/>
              </a:rPr>
              <a:t>gene.</a:t>
            </a:r>
          </a:p>
          <a:p>
            <a:r>
              <a:rPr lang="en-US" sz="2400" dirty="0">
                <a:latin typeface="Times New Roman" pitchFamily="18" charset="0"/>
                <a:cs typeface="Times New Roman" pitchFamily="18" charset="0"/>
              </a:rPr>
              <a:t>These results in the loss of one amino acid called phenylalanine at position 508 since each amino acid in a protein is specified by three base pairs in the sequence </a:t>
            </a:r>
            <a:endParaRPr lang="en-US" sz="2400" dirty="0" smtClean="0">
              <a:latin typeface="Times New Roman" pitchFamily="18" charset="0"/>
              <a:cs typeface="Times New Roman" pitchFamily="18" charset="0"/>
            </a:endParaRPr>
          </a:p>
          <a:p>
            <a:r>
              <a:rPr lang="en-US" sz="2400" dirty="0">
                <a:latin typeface="Times New Roman" pitchFamily="18" charset="0"/>
                <a:cs typeface="Times New Roman" pitchFamily="18" charset="0"/>
              </a:rPr>
              <a:t>Researches have indicated that the 1,480-amino acid cystic fibrosis protein is associated with cell </a:t>
            </a:r>
            <a:r>
              <a:rPr lang="en-US" sz="2400" dirty="0" smtClean="0">
                <a:latin typeface="Times New Roman" pitchFamily="18" charset="0"/>
                <a:cs typeface="Times New Roman" pitchFamily="18" charset="0"/>
              </a:rPr>
              <a:t>membrane.</a:t>
            </a:r>
          </a:p>
          <a:p>
            <a:r>
              <a:rPr lang="en-US" sz="2400" dirty="0">
                <a:latin typeface="Times New Roman" pitchFamily="18" charset="0"/>
                <a:cs typeface="Times New Roman" pitchFamily="18" charset="0"/>
              </a:rPr>
              <a:t>The ΔF508 mutation affects the adenosine triphosphate (ATP) binding, nucleotide-binding fold (NBF) area of the protein </a:t>
            </a:r>
          </a:p>
          <a:p>
            <a:pPr marL="114300" indent="0">
              <a:buNone/>
            </a:pPr>
            <a:endParaRPr lang="en-US" dirty="0"/>
          </a:p>
        </p:txBody>
      </p:sp>
    </p:spTree>
    <p:extLst>
      <p:ext uri="{BB962C8B-B14F-4D97-AF65-F5344CB8AC3E}">
        <p14:creationId xmlns:p14="http://schemas.microsoft.com/office/powerpoint/2010/main" val="41081862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When the amino acid sequences of the Cystic Fibrosis conductance </a:t>
            </a:r>
            <a:r>
              <a:rPr lang="en-US" dirty="0" err="1">
                <a:latin typeface="Times New Roman" pitchFamily="18" charset="0"/>
                <a:cs typeface="Times New Roman" pitchFamily="18" charset="0"/>
              </a:rPr>
              <a:t>Transmembrane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Regulator, CFTR  genes </a:t>
            </a:r>
            <a:r>
              <a:rPr lang="en-US" dirty="0">
                <a:latin typeface="Times New Roman" pitchFamily="18" charset="0"/>
                <a:cs typeface="Times New Roman" pitchFamily="18" charset="0"/>
              </a:rPr>
              <a:t>were compared with other proteins, CFTR protein was found </a:t>
            </a:r>
            <a:r>
              <a:rPr lang="en-US" dirty="0" smtClean="0">
                <a:latin typeface="Times New Roman" pitchFamily="18" charset="0"/>
                <a:cs typeface="Times New Roman" pitchFamily="18" charset="0"/>
              </a:rPr>
              <a:t>to be  </a:t>
            </a:r>
            <a:r>
              <a:rPr lang="en-US" dirty="0">
                <a:latin typeface="Times New Roman" pitchFamily="18" charset="0"/>
                <a:cs typeface="Times New Roman" pitchFamily="18" charset="0"/>
              </a:rPr>
              <a:t>related to proteins involved in active transportation of materials across cell </a:t>
            </a:r>
            <a:r>
              <a:rPr lang="en-US" dirty="0" smtClean="0">
                <a:latin typeface="Times New Roman" pitchFamily="18" charset="0"/>
                <a:cs typeface="Times New Roman" pitchFamily="18" charset="0"/>
              </a:rPr>
              <a:t>membrane.</a:t>
            </a:r>
          </a:p>
          <a:p>
            <a:r>
              <a:rPr lang="en-US" dirty="0">
                <a:latin typeface="Times New Roman" pitchFamily="18" charset="0"/>
                <a:cs typeface="Times New Roman" pitchFamily="18" charset="0"/>
              </a:rPr>
              <a:t>When there is no mutation, the CFTR gene sits in the membrane of cell and regulates the movement of chloride ion in and out of that cell.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case of mutation, sometimes the CFTR gene does not allow the chloride ions to pass through it </a:t>
            </a:r>
          </a:p>
          <a:p>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other cases, the CFTR gene is missing completely so the movement of the ions through the cell membrane is hindered.</a:t>
            </a:r>
          </a:p>
          <a:p>
            <a:endParaRPr lang="en-US" dirty="0"/>
          </a:p>
        </p:txBody>
      </p:sp>
    </p:spTree>
    <p:extLst>
      <p:ext uri="{BB962C8B-B14F-4D97-AF65-F5344CB8AC3E}">
        <p14:creationId xmlns:p14="http://schemas.microsoft.com/office/powerpoint/2010/main" val="951498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a:t>
            </a:r>
            <a:endParaRPr lang="en-US" dirty="0"/>
          </a:p>
        </p:txBody>
      </p:sp>
      <p:sp>
        <p:nvSpPr>
          <p:cNvPr id="3" name="Content Placeholder 2"/>
          <p:cNvSpPr>
            <a:spLocks noGrp="1"/>
          </p:cNvSpPr>
          <p:nvPr>
            <p:ph idx="1"/>
          </p:nvPr>
        </p:nvSpPr>
        <p:spPr/>
        <p:txBody>
          <a:bodyPr>
            <a:normAutofit/>
          </a:bodyPr>
          <a:lstStyle/>
          <a:p>
            <a:r>
              <a:rPr lang="en-US" sz="2400" dirty="0">
                <a:latin typeface="Times New Roman" pitchFamily="18" charset="0"/>
                <a:cs typeface="Times New Roman" pitchFamily="18" charset="0"/>
              </a:rPr>
              <a:t>A child receives one chromosome 7 from his father and another from his mother</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If both the chromosomes received have defected CFTR gene, the child will develop </a:t>
            </a:r>
            <a:r>
              <a:rPr lang="en-US" sz="2400" dirty="0" smtClean="0">
                <a:latin typeface="Times New Roman" pitchFamily="18" charset="0"/>
                <a:cs typeface="Times New Roman" pitchFamily="18" charset="0"/>
              </a:rPr>
              <a:t>CF. </a:t>
            </a:r>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CF </a:t>
            </a:r>
            <a:r>
              <a:rPr lang="en-US" sz="2400" dirty="0">
                <a:latin typeface="Times New Roman" pitchFamily="18" charset="0"/>
                <a:cs typeface="Times New Roman" pitchFamily="18" charset="0"/>
              </a:rPr>
              <a:t>develops only when a person receives two defective genes, which makes it recessive </a:t>
            </a:r>
            <a:r>
              <a:rPr lang="en-US" sz="2400" dirty="0" smtClean="0">
                <a:latin typeface="Times New Roman" pitchFamily="18" charset="0"/>
                <a:cs typeface="Times New Roman" pitchFamily="18" charset="0"/>
              </a:rPr>
              <a:t>disorder. </a:t>
            </a:r>
          </a:p>
          <a:p>
            <a:r>
              <a:rPr lang="en-US" sz="2400" dirty="0" smtClean="0">
                <a:latin typeface="Times New Roman" pitchFamily="18" charset="0"/>
                <a:cs typeface="Times New Roman" pitchFamily="18" charset="0"/>
              </a:rPr>
              <a:t>When </a:t>
            </a:r>
            <a:r>
              <a:rPr lang="en-US" sz="2400" dirty="0">
                <a:latin typeface="Times New Roman" pitchFamily="18" charset="0"/>
                <a:cs typeface="Times New Roman" pitchFamily="18" charset="0"/>
              </a:rPr>
              <a:t>father and mother both carry defected CFTR, the child will have 1 in 4 chance of getting infected with this </a:t>
            </a:r>
            <a:r>
              <a:rPr lang="en-US" sz="2400" dirty="0" smtClean="0">
                <a:latin typeface="Times New Roman" pitchFamily="18" charset="0"/>
                <a:cs typeface="Times New Roman" pitchFamily="18" charset="0"/>
              </a:rPr>
              <a:t>disease. </a:t>
            </a:r>
          </a:p>
        </p:txBody>
      </p:sp>
    </p:spTree>
    <p:extLst>
      <p:ext uri="{BB962C8B-B14F-4D97-AF65-F5344CB8AC3E}">
        <p14:creationId xmlns:p14="http://schemas.microsoft.com/office/powerpoint/2010/main" val="4214942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Punnet</a:t>
            </a:r>
            <a:r>
              <a:rPr lang="en-US" dirty="0" smtClean="0"/>
              <a:t> Square</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1200" y="2514600"/>
            <a:ext cx="3420152" cy="2651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66154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399</TotalTime>
  <Words>1209</Words>
  <Application>Microsoft Office PowerPoint</Application>
  <PresentationFormat>On-screen Show (4:3)</PresentationFormat>
  <Paragraphs>88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Adjacency</vt:lpstr>
      <vt:lpstr>Cystic fibrosis</vt:lpstr>
      <vt:lpstr>Background</vt:lpstr>
      <vt:lpstr>Contd…</vt:lpstr>
      <vt:lpstr>Symptoms</vt:lpstr>
      <vt:lpstr>Symptoms</vt:lpstr>
      <vt:lpstr>Causes</vt:lpstr>
      <vt:lpstr>Causes</vt:lpstr>
      <vt:lpstr>Causes </vt:lpstr>
      <vt:lpstr>Punnet Square</vt:lpstr>
      <vt:lpstr>PowerPoint Presentation</vt:lpstr>
      <vt:lpstr>Test and Diagnosis</vt:lpstr>
      <vt:lpstr>Treatments and Drugs</vt:lpstr>
      <vt:lpstr>Research</vt:lpstr>
      <vt:lpstr>Research</vt:lpstr>
      <vt:lpstr>Experience</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Cystic fibrosis</dc:title>
  <dc:creator>annie19</dc:creator>
  <cp:lastModifiedBy>annie19</cp:lastModifiedBy>
  <cp:revision>19</cp:revision>
  <dcterms:created xsi:type="dcterms:W3CDTF">2013-04-25T16:26:17Z</dcterms:created>
  <dcterms:modified xsi:type="dcterms:W3CDTF">2013-04-26T02:47:26Z</dcterms:modified>
</cp:coreProperties>
</file>