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328" r:id="rId4"/>
    <p:sldId id="359" r:id="rId5"/>
    <p:sldId id="262" r:id="rId6"/>
    <p:sldId id="347" r:id="rId7"/>
    <p:sldId id="348" r:id="rId8"/>
    <p:sldId id="263" r:id="rId9"/>
    <p:sldId id="329" r:id="rId10"/>
    <p:sldId id="360" r:id="rId11"/>
    <p:sldId id="371" r:id="rId12"/>
    <p:sldId id="366" r:id="rId13"/>
    <p:sldId id="372" r:id="rId14"/>
    <p:sldId id="367" r:id="rId15"/>
    <p:sldId id="373" r:id="rId16"/>
    <p:sldId id="374" r:id="rId17"/>
    <p:sldId id="361" r:id="rId18"/>
    <p:sldId id="330" r:id="rId19"/>
    <p:sldId id="335" r:id="rId20"/>
    <p:sldId id="364" r:id="rId21"/>
    <p:sldId id="365" r:id="rId22"/>
    <p:sldId id="267" r:id="rId23"/>
    <p:sldId id="331" r:id="rId24"/>
    <p:sldId id="368" r:id="rId25"/>
    <p:sldId id="300" r:id="rId26"/>
    <p:sldId id="332" r:id="rId27"/>
    <p:sldId id="268" r:id="rId28"/>
    <p:sldId id="269" r:id="rId29"/>
    <p:sldId id="301" r:id="rId30"/>
    <p:sldId id="333" r:id="rId31"/>
    <p:sldId id="334" r:id="rId32"/>
    <p:sldId id="270" r:id="rId33"/>
    <p:sldId id="272" r:id="rId34"/>
    <p:sldId id="274" r:id="rId35"/>
    <p:sldId id="297" r:id="rId36"/>
    <p:sldId id="336" r:id="rId37"/>
    <p:sldId id="298" r:id="rId38"/>
    <p:sldId id="299" r:id="rId39"/>
    <p:sldId id="275" r:id="rId40"/>
    <p:sldId id="276" r:id="rId41"/>
    <p:sldId id="295" r:id="rId42"/>
    <p:sldId id="296" r:id="rId43"/>
    <p:sldId id="339" r:id="rId44"/>
    <p:sldId id="338" r:id="rId45"/>
    <p:sldId id="277" r:id="rId46"/>
    <p:sldId id="340" r:id="rId47"/>
    <p:sldId id="341" r:id="rId48"/>
    <p:sldId id="278" r:id="rId49"/>
    <p:sldId id="375" r:id="rId50"/>
    <p:sldId id="279" r:id="rId51"/>
    <p:sldId id="280" r:id="rId52"/>
    <p:sldId id="281" r:id="rId53"/>
    <p:sldId id="282" r:id="rId54"/>
    <p:sldId id="302" r:id="rId55"/>
    <p:sldId id="307" r:id="rId56"/>
    <p:sldId id="353" r:id="rId57"/>
    <p:sldId id="352" r:id="rId58"/>
    <p:sldId id="308" r:id="rId59"/>
    <p:sldId id="309" r:id="rId60"/>
    <p:sldId id="310" r:id="rId61"/>
    <p:sldId id="311" r:id="rId62"/>
    <p:sldId id="312" r:id="rId63"/>
    <p:sldId id="354" r:id="rId64"/>
    <p:sldId id="315" r:id="rId65"/>
    <p:sldId id="313" r:id="rId66"/>
    <p:sldId id="356" r:id="rId67"/>
    <p:sldId id="357" r:id="rId68"/>
    <p:sldId id="355" r:id="rId69"/>
    <p:sldId id="314" r:id="rId70"/>
    <p:sldId id="370" r:id="rId71"/>
    <p:sldId id="316" r:id="rId72"/>
    <p:sldId id="358" r:id="rId73"/>
    <p:sldId id="319" r:id="rId74"/>
    <p:sldId id="322" r:id="rId75"/>
    <p:sldId id="321" r:id="rId76"/>
    <p:sldId id="323" r:id="rId77"/>
    <p:sldId id="324" r:id="rId78"/>
    <p:sldId id="325" r:id="rId79"/>
    <p:sldId id="369" r:id="rId80"/>
    <p:sldId id="326" r:id="rId81"/>
    <p:sldId id="327" r:id="rId82"/>
    <p:sldId id="344" r:id="rId83"/>
    <p:sldId id="342" r:id="rId84"/>
    <p:sldId id="34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750" y="3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89DC7D8-2D53-4591-B974-E340E7CFD541}" type="datetimeFigureOut">
              <a:rPr lang="en-US" smtClean="0"/>
              <a:pPr/>
              <a:t>7/25/2013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913598C-65C0-4ADA-BD52-8CD1E3343B5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DC7D8-2D53-4591-B974-E340E7CFD541}"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13598C-65C0-4ADA-BD52-8CD1E3343B5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913598C-65C0-4ADA-BD52-8CD1E3343B5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9DC7D8-2D53-4591-B974-E340E7CFD541}"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89DC7D8-2D53-4591-B974-E340E7CFD541}"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913598C-65C0-4ADA-BD52-8CD1E3343B5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89DC7D8-2D53-4591-B974-E340E7CFD541}" type="datetimeFigureOut">
              <a:rPr lang="en-US" smtClean="0"/>
              <a:pPr/>
              <a:t>7/25/2013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913598C-65C0-4ADA-BD52-8CD1E3343B5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289DC7D8-2D53-4591-B974-E340E7CFD541}"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13598C-65C0-4ADA-BD52-8CD1E3343B5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89DC7D8-2D53-4591-B974-E340E7CFD541}" type="datetimeFigureOut">
              <a:rPr lang="en-US" smtClean="0"/>
              <a:pPr/>
              <a:t>7/25/2013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913598C-65C0-4ADA-BD52-8CD1E3343B5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9DC7D8-2D53-4591-B974-E340E7CFD541}" type="datetimeFigureOut">
              <a:rPr lang="en-US" smtClean="0"/>
              <a:pPr/>
              <a:t>7/25/2013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913598C-65C0-4ADA-BD52-8CD1E3343B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89DC7D8-2D53-4591-B974-E340E7CFD541}" type="datetimeFigureOut">
              <a:rPr lang="en-US" smtClean="0"/>
              <a:pPr/>
              <a:t>7/25/2013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913598C-65C0-4ADA-BD52-8CD1E3343B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913598C-65C0-4ADA-BD52-8CD1E3343B5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89DC7D8-2D53-4591-B974-E340E7CFD541}" type="datetimeFigureOut">
              <a:rPr lang="en-US" smtClean="0"/>
              <a:pPr/>
              <a:t>7/25/2013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913598C-65C0-4ADA-BD52-8CD1E3343B5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89DC7D8-2D53-4591-B974-E340E7CFD541}" type="datetimeFigureOut">
              <a:rPr lang="en-US" smtClean="0"/>
              <a:pPr/>
              <a:t>7/25/2013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89DC7D8-2D53-4591-B974-E340E7CFD541}" type="datetimeFigureOut">
              <a:rPr lang="en-US" smtClean="0"/>
              <a:pPr/>
              <a:t>7/25/2013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913598C-65C0-4ADA-BD52-8CD1E3343B5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nlm.nih.gov/medlineplus/ency/article/003416.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nlm.nih.gov/medlineplus/ency/article/007410.htm"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nlm.nih.gov/medlineplus/ency/article/000816.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nlm.nih.gov/medlineplus/ency/article/000122.htm" TargetMode="External"/><Relationship Id="rId2" Type="http://schemas.openxmlformats.org/officeDocument/2006/relationships/hyperlink" Target="http://www.nlm.nih.gov/medlineplus/ency/article/000580.htm" TargetMode="External"/><Relationship Id="rId1" Type="http://schemas.openxmlformats.org/officeDocument/2006/relationships/slideLayout" Target="../slideLayouts/slideLayout2.xml"/><Relationship Id="rId5" Type="http://schemas.openxmlformats.org/officeDocument/2006/relationships/hyperlink" Target="http://www.nlm.nih.gov/medlineplus/ency/article/000077.htm" TargetMode="External"/><Relationship Id="rId4" Type="http://schemas.openxmlformats.org/officeDocument/2006/relationships/hyperlink" Target="http://www.nlm.nih.gov/medlineplus/ency/article/000076.htm"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Dr.Tariq%20Wajahat\Desktop\Dr%20wajaht\bronchoscopic%20interventions\Bronchial%20Thermoplasty-%20A%20Novel%20Therapeutic%20Approach%20to%20Severe&#8230;%20-%20JoVE%20Video.mov"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7543800" cy="3048000"/>
          </a:xfrm>
        </p:spPr>
        <p:txBody>
          <a:bodyPr>
            <a:normAutofit/>
          </a:bodyPr>
          <a:lstStyle/>
          <a:p>
            <a:pPr algn="r"/>
            <a:r>
              <a:rPr lang="en-US" sz="2800" dirty="0" smtClean="0"/>
              <a:t>Dr </a:t>
            </a:r>
            <a:r>
              <a:rPr lang="en-US" sz="2800" dirty="0" smtClean="0"/>
              <a:t>Shahid </a:t>
            </a:r>
            <a:r>
              <a:rPr lang="en-US" sz="2800" dirty="0" err="1" smtClean="0"/>
              <a:t>pervaiz</a:t>
            </a:r>
            <a:endParaRPr lang="en-US" sz="2800" dirty="0" smtClean="0"/>
          </a:p>
          <a:p>
            <a:pPr algn="r"/>
            <a:r>
              <a:rPr lang="en-US" sz="2800" dirty="0" smtClean="0"/>
              <a:t>Post graduate trainee</a:t>
            </a:r>
          </a:p>
          <a:p>
            <a:pPr algn="r"/>
            <a:r>
              <a:rPr lang="en-US" sz="2800" dirty="0" smtClean="0"/>
              <a:t>Pulmonology department </a:t>
            </a:r>
          </a:p>
          <a:p>
            <a:pPr algn="r"/>
            <a:r>
              <a:rPr lang="en-US" sz="2800" dirty="0" smtClean="0"/>
              <a:t>Nishtar hospital </a:t>
            </a:r>
            <a:r>
              <a:rPr lang="en-US" sz="2800" dirty="0" err="1" smtClean="0"/>
              <a:t>multan</a:t>
            </a:r>
            <a:endParaRPr lang="en-US" sz="2800" dirty="0"/>
          </a:p>
        </p:txBody>
      </p:sp>
      <p:sp>
        <p:nvSpPr>
          <p:cNvPr id="2" name="Title 1"/>
          <p:cNvSpPr>
            <a:spLocks noGrp="1"/>
          </p:cNvSpPr>
          <p:nvPr>
            <p:ph type="ctrTitle"/>
          </p:nvPr>
        </p:nvSpPr>
        <p:spPr/>
        <p:txBody>
          <a:bodyPr>
            <a:noAutofit/>
          </a:bodyPr>
          <a:lstStyle/>
          <a:p>
            <a:r>
              <a:rPr lang="en-US" sz="6000" dirty="0" smtClean="0"/>
              <a:t>Interventional Bronchoscopy</a:t>
            </a:r>
            <a:endParaRPr lang="en-US"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Balloons used for intravascular procedures can also help to manage </a:t>
            </a:r>
            <a:r>
              <a:rPr lang="en-US" sz="3600" dirty="0" err="1" smtClean="0"/>
              <a:t>endobronchial</a:t>
            </a:r>
            <a:r>
              <a:rPr lang="en-US" sz="3600" dirty="0" smtClean="0"/>
              <a:t> </a:t>
            </a:r>
            <a:r>
              <a:rPr lang="en-US" sz="3600" dirty="0" err="1" smtClean="0"/>
              <a:t>stenosis</a:t>
            </a:r>
            <a:r>
              <a:rPr lang="en-US" sz="3600" dirty="0" smtClean="0"/>
              <a:t> secondary to both malignant and benign disease. At our </a:t>
            </a:r>
            <a:r>
              <a:rPr lang="en-US" sz="3600" dirty="0" err="1" smtClean="0"/>
              <a:t>institute,we</a:t>
            </a:r>
            <a:r>
              <a:rPr lang="en-US" sz="3600" dirty="0" smtClean="0"/>
              <a:t> are currently using the </a:t>
            </a:r>
            <a:r>
              <a:rPr lang="en-US" sz="3600" dirty="0" err="1" smtClean="0"/>
              <a:t>Cordis</a:t>
            </a:r>
            <a:r>
              <a:rPr lang="en-US" sz="3600" dirty="0" smtClean="0"/>
              <a:t> PTA Dilatation Catheter(</a:t>
            </a:r>
            <a:r>
              <a:rPr lang="en-US" sz="3600" dirty="0" err="1" smtClean="0"/>
              <a:t>Cordis</a:t>
            </a:r>
            <a:r>
              <a:rPr lang="en-US" sz="3600" dirty="0" smtClean="0"/>
              <a:t> </a:t>
            </a:r>
            <a:r>
              <a:rPr lang="en-US" sz="3600" dirty="0" err="1" smtClean="0"/>
              <a:t>Europa</a:t>
            </a:r>
            <a:r>
              <a:rPr lang="en-US" sz="3600" dirty="0" smtClean="0"/>
              <a:t> N.V., The Netherlands) for </a:t>
            </a:r>
            <a:r>
              <a:rPr lang="en-US" sz="3600" dirty="0" err="1" smtClean="0"/>
              <a:t>endobronchial</a:t>
            </a:r>
            <a:r>
              <a:rPr lang="en-US" sz="3600" dirty="0" smtClean="0"/>
              <a:t> </a:t>
            </a:r>
            <a:r>
              <a:rPr lang="en-US" sz="3600" dirty="0" err="1" smtClean="0"/>
              <a:t>narrowings</a:t>
            </a:r>
            <a:r>
              <a:rPr lang="en-US" sz="36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949952"/>
          </a:xfrm>
        </p:spPr>
        <p:txBody>
          <a:bodyPr>
            <a:noAutofit/>
          </a:bodyPr>
          <a:lstStyle/>
          <a:p>
            <a:pPr>
              <a:buNone/>
            </a:pPr>
            <a:r>
              <a:rPr lang="en-US" sz="4000" dirty="0" smtClean="0"/>
              <a:t>The </a:t>
            </a:r>
            <a:r>
              <a:rPr lang="en-US" sz="4000" dirty="0" err="1" smtClean="0"/>
              <a:t>Cordis</a:t>
            </a:r>
            <a:r>
              <a:rPr lang="en-US" sz="4000" dirty="0" smtClean="0"/>
              <a:t> balloon comes in a variety of diameters and lengths to help dilate areas of bronchial compromise. Occasionally, strictures are dilated prior to the placement of a stent or even used to fully expand a stent already in place.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buNone/>
            </a:pPr>
            <a:endParaRPr lang="en-US" sz="3200" dirty="0" smtClean="0"/>
          </a:p>
          <a:p>
            <a:r>
              <a:rPr lang="en-US" sz="3200" dirty="0" smtClean="0"/>
              <a:t>The balloon is passed </a:t>
            </a:r>
            <a:r>
              <a:rPr lang="en-US" sz="3200" dirty="0" err="1" smtClean="0"/>
              <a:t>endobronchially</a:t>
            </a:r>
            <a:r>
              <a:rPr lang="en-US" sz="3200" dirty="0" smtClean="0"/>
              <a:t> via either a rigid or flexible bronchoscope. The appropriate diameter </a:t>
            </a:r>
            <a:r>
              <a:rPr lang="en-US" sz="3200" dirty="0" err="1" smtClean="0"/>
              <a:t>andAutofluorescence</a:t>
            </a:r>
            <a:r>
              <a:rPr lang="en-US" sz="3200" dirty="0" smtClean="0"/>
              <a:t> </a:t>
            </a:r>
            <a:r>
              <a:rPr lang="en-US" sz="3200" dirty="0" err="1" smtClean="0"/>
              <a:t>bronchoscopy</a:t>
            </a:r>
            <a:r>
              <a:rPr lang="en-US" sz="3200" dirty="0" smtClean="0"/>
              <a:t> / fluorescence </a:t>
            </a:r>
            <a:r>
              <a:rPr lang="en-US" sz="3200" dirty="0" err="1" smtClean="0"/>
              <a:t>bronchoscopy</a:t>
            </a:r>
            <a:endParaRPr lang="en-US" sz="3200" dirty="0" smtClean="0"/>
          </a:p>
          <a:p>
            <a:r>
              <a:rPr lang="en-US" sz="3200" dirty="0" smtClean="0"/>
              <a:t>We use </a:t>
            </a:r>
            <a:r>
              <a:rPr lang="en-US" sz="3200" dirty="0" err="1" smtClean="0"/>
              <a:t>autofluorescence</a:t>
            </a:r>
            <a:r>
              <a:rPr lang="en-US" sz="3200" dirty="0" smtClean="0"/>
              <a:t> </a:t>
            </a:r>
            <a:r>
              <a:rPr lang="en-US" sz="3200" dirty="0" err="1" smtClean="0"/>
              <a:t>bronchoscopy</a:t>
            </a:r>
            <a:r>
              <a:rPr lang="en-US" sz="3200" dirty="0" smtClean="0"/>
              <a:t>, also known as blue-light </a:t>
            </a:r>
            <a:r>
              <a:rPr lang="en-US" sz="3200" dirty="0" err="1" smtClean="0"/>
              <a:t>bronchoscopy</a:t>
            </a:r>
            <a:r>
              <a:rPr lang="en-US" sz="3200" dirty="0" smtClean="0"/>
              <a:t>, to find and diagnose tiny tumors in the lung early on.</a:t>
            </a:r>
          </a:p>
          <a:p>
            <a:pPr>
              <a:buNone/>
            </a:pPr>
            <a:endParaRPr lang="en-US" sz="3200" dirty="0" smtClean="0"/>
          </a:p>
          <a:p>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3200" dirty="0" smtClean="0"/>
              <a:t>During </a:t>
            </a:r>
            <a:r>
              <a:rPr lang="en-US" sz="3200" dirty="0" smtClean="0"/>
              <a:t>the procedure, we insert a bronchoscope (a thin, lighted tube connected to a camera) through the mouth or nose into the lungs to examine the airways. Under fluorescence, healthy tissues appear green and abnormal tissues appear reddish-brown. Once abnormal tissues are identified, we can remove a small sample of the tissue for further analysis.</a:t>
            </a:r>
          </a:p>
          <a:p>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pPr>
              <a:buNone/>
            </a:pPr>
            <a:endParaRPr lang="en-US" sz="2800" dirty="0" smtClean="0"/>
          </a:p>
          <a:p>
            <a:r>
              <a:rPr lang="en-US" sz="2800" dirty="0" smtClean="0"/>
              <a:t>This technology allows us to identify areas of abnormality in the bronchial tubes that may not be visible under white-light examination. It also helps us detect cancerous tumors in the earliest stages.</a:t>
            </a:r>
          </a:p>
          <a:p>
            <a:r>
              <a:rPr lang="en-US" sz="2800" dirty="0" smtClean="0"/>
              <a:t>When a tumor is identified early (e.g., while it is still confined to the lung), other procedures may be possible, such as surgery, radiation, laser ablation, photodynamic therapy, and </a:t>
            </a:r>
            <a:r>
              <a:rPr lang="en-US" sz="2800" dirty="0" err="1" smtClean="0"/>
              <a:t>brachytherapy</a:t>
            </a:r>
            <a:r>
              <a:rPr lang="en-US" sz="2800" dirty="0" smtClean="0"/>
              <a:t>.</a:t>
            </a:r>
          </a:p>
          <a:p>
            <a:pPr>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949952"/>
          </a:xfrm>
        </p:spPr>
        <p:txBody>
          <a:bodyPr>
            <a:normAutofit/>
          </a:bodyPr>
          <a:lstStyle/>
          <a:p>
            <a:pPr>
              <a:buNone/>
            </a:pPr>
            <a:r>
              <a:rPr lang="en-US" dirty="0" smtClean="0"/>
              <a:t>   length of the balloon are chosen for the particular lesion. Ideally, 5-10 mm of balloon should extend beyond the lesion both proximally and </a:t>
            </a:r>
            <a:r>
              <a:rPr lang="en-US" dirty="0" err="1" smtClean="0"/>
              <a:t>distally.The</a:t>
            </a:r>
            <a:r>
              <a:rPr lang="en-US" dirty="0" smtClean="0"/>
              <a:t> treatment should be performed as a series of dilatations with gradual increase in the balloon diameter to minimize the risk of </a:t>
            </a:r>
            <a:r>
              <a:rPr lang="en-US" dirty="0" err="1" smtClean="0"/>
              <a:t>tracheobronchial</a:t>
            </a:r>
            <a:r>
              <a:rPr lang="en-US" dirty="0" smtClean="0"/>
              <a:t> rupture. Once inflated to the prescribed pressure, this dilatation pressure should be maintained for 1-2 minutes. Two minutes is preferable if the patient can tolerate this without discomfort or hypoxia.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949952"/>
          </a:xfrm>
        </p:spPr>
        <p:txBody>
          <a:bodyPr>
            <a:normAutofit/>
          </a:bodyPr>
          <a:lstStyle/>
          <a:p>
            <a:pPr>
              <a:buNone/>
            </a:pPr>
            <a:endParaRPr lang="en-US" sz="3600" dirty="0" smtClean="0"/>
          </a:p>
          <a:p>
            <a:r>
              <a:rPr lang="en-US" sz="3600" dirty="0" smtClean="0"/>
              <a:t>Although </a:t>
            </a:r>
            <a:r>
              <a:rPr lang="en-US" sz="3600" dirty="0" smtClean="0"/>
              <a:t>balloon dilatation is an adjunctive therapy to </a:t>
            </a:r>
            <a:r>
              <a:rPr lang="en-US" sz="3600" dirty="0" err="1" smtClean="0"/>
              <a:t>bronchoscopy</a:t>
            </a:r>
            <a:r>
              <a:rPr lang="en-US" sz="3600" dirty="0" smtClean="0"/>
              <a:t>, laser, and/or </a:t>
            </a:r>
            <a:r>
              <a:rPr lang="en-US" sz="3600" dirty="0" err="1" smtClean="0"/>
              <a:t>stenting</a:t>
            </a:r>
            <a:r>
              <a:rPr lang="en-US" sz="3600" dirty="0" smtClean="0"/>
              <a:t>, acquiring skills with this modality is beneficial to the </a:t>
            </a:r>
            <a:r>
              <a:rPr lang="en-US" sz="3600" dirty="0" err="1" smtClean="0"/>
              <a:t>interventionalist</a:t>
            </a:r>
            <a:r>
              <a:rPr lang="en-US" sz="3600" dirty="0" smtClean="0"/>
              <a:t> and important for the complete </a:t>
            </a:r>
            <a:r>
              <a:rPr lang="en-US" sz="3600" dirty="0" err="1" smtClean="0"/>
              <a:t>endobronchial</a:t>
            </a:r>
            <a:r>
              <a:rPr lang="en-US" sz="3600" dirty="0" smtClean="0"/>
              <a:t> management of patients with lung cancer.</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sz="quarter" idx="1"/>
          </p:nvPr>
        </p:nvPicPr>
        <p:blipFill>
          <a:blip r:embed="rId2"/>
          <a:stretch>
            <a:fillRect/>
          </a:stretch>
        </p:blipFill>
        <p:spPr>
          <a:xfrm>
            <a:off x="152400" y="457200"/>
            <a:ext cx="8686800" cy="5881093"/>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lvl="1">
              <a:lnSpc>
                <a:spcPct val="90000"/>
              </a:lnSpc>
            </a:pPr>
            <a:r>
              <a:rPr lang="en-US" altLang="zh-TW" sz="8000" dirty="0" smtClean="0"/>
              <a:t>Stent</a:t>
            </a:r>
            <a:endParaRPr lang="en-US" altLang="zh-TW" sz="6000" dirty="0" smtClean="0"/>
          </a:p>
          <a:p>
            <a:pPr lvl="2">
              <a:lnSpc>
                <a:spcPct val="90000"/>
              </a:lnSpc>
            </a:pPr>
            <a:r>
              <a:rPr lang="en-US" altLang="zh-TW" sz="6000" dirty="0" smtClean="0"/>
              <a:t>Silicon</a:t>
            </a:r>
          </a:p>
          <a:p>
            <a:pPr lvl="2">
              <a:lnSpc>
                <a:spcPct val="90000"/>
              </a:lnSpc>
            </a:pPr>
            <a:r>
              <a:rPr lang="en-US" altLang="zh-TW" sz="6000" dirty="0" smtClean="0"/>
              <a:t>Metallic stent</a:t>
            </a:r>
          </a:p>
          <a:p>
            <a:endParaRPr lang="en-US" sz="6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a:t>Silicone or Metal?</a:t>
            </a:r>
          </a:p>
        </p:txBody>
      </p:sp>
      <p:sp>
        <p:nvSpPr>
          <p:cNvPr id="33795" name="Rectangle 3"/>
          <p:cNvSpPr>
            <a:spLocks noGrp="1" noChangeArrowheads="1"/>
          </p:cNvSpPr>
          <p:nvPr>
            <p:ph type="body" sz="half" idx="1"/>
          </p:nvPr>
        </p:nvSpPr>
        <p:spPr/>
        <p:txBody>
          <a:bodyPr/>
          <a:lstStyle/>
          <a:p>
            <a:r>
              <a:rPr lang="en-US" altLang="zh-TW"/>
              <a:t>Silicone stent</a:t>
            </a:r>
          </a:p>
          <a:p>
            <a:pPr lvl="1"/>
            <a:r>
              <a:rPr lang="en-US" altLang="zh-TW"/>
              <a:t>Require RB</a:t>
            </a:r>
          </a:p>
          <a:p>
            <a:pPr lvl="1"/>
            <a:r>
              <a:rPr lang="en-US" altLang="zh-TW"/>
              <a:t>Easily removed</a:t>
            </a:r>
          </a:p>
          <a:p>
            <a:pPr lvl="1"/>
            <a:r>
              <a:rPr lang="en-US" altLang="zh-TW"/>
              <a:t>Migration</a:t>
            </a:r>
          </a:p>
          <a:p>
            <a:pPr lvl="1"/>
            <a:r>
              <a:rPr lang="en-US" altLang="zh-TW"/>
              <a:t>Can be used in both malignant and benign stenosis</a:t>
            </a:r>
          </a:p>
        </p:txBody>
      </p:sp>
      <p:sp>
        <p:nvSpPr>
          <p:cNvPr id="33796" name="Rectangle 4"/>
          <p:cNvSpPr>
            <a:spLocks noGrp="1" noChangeArrowheads="1"/>
          </p:cNvSpPr>
          <p:nvPr>
            <p:ph type="body" sz="half" idx="2"/>
          </p:nvPr>
        </p:nvSpPr>
        <p:spPr/>
        <p:txBody>
          <a:bodyPr/>
          <a:lstStyle/>
          <a:p>
            <a:r>
              <a:rPr lang="en-US" altLang="zh-TW"/>
              <a:t>Metal stents</a:t>
            </a:r>
          </a:p>
          <a:p>
            <a:pPr lvl="1"/>
            <a:r>
              <a:rPr lang="en-US" altLang="zh-TW"/>
              <a:t>Easy to insert</a:t>
            </a:r>
          </a:p>
          <a:p>
            <a:pPr lvl="1"/>
            <a:r>
              <a:rPr lang="en-US" altLang="zh-TW"/>
              <a:t>Difficult to remove</a:t>
            </a:r>
          </a:p>
          <a:p>
            <a:pPr lvl="1"/>
            <a:r>
              <a:rPr lang="en-US" altLang="zh-TW"/>
              <a:t>Granulation tissue</a:t>
            </a:r>
            <a:endParaRPr lang="en-US" altLang="zh-TW">
              <a:solidFill>
                <a:srgbClr val="FF3300"/>
              </a:solidFill>
            </a:endParaRPr>
          </a:p>
          <a:p>
            <a:pPr lvl="1"/>
            <a:r>
              <a:rPr lang="en-US" altLang="zh-TW">
                <a:solidFill>
                  <a:srgbClr val="FF3300"/>
                </a:solidFill>
              </a:rPr>
              <a:t>Not recommended for most benign stenosis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altLang="zh-TW" dirty="0"/>
              <a:t/>
            </a:r>
            <a:br>
              <a:rPr lang="en-US" altLang="zh-TW" dirty="0"/>
            </a:br>
            <a:r>
              <a:rPr lang="en-US" altLang="zh-TW" dirty="0"/>
              <a:t>Therapeutic Bronchoscopy</a:t>
            </a:r>
          </a:p>
        </p:txBody>
      </p:sp>
      <p:sp>
        <p:nvSpPr>
          <p:cNvPr id="6147" name="Rectangle 3"/>
          <p:cNvSpPr>
            <a:spLocks noGrp="1" noChangeArrowheads="1"/>
          </p:cNvSpPr>
          <p:nvPr>
            <p:ph type="body" sz="half" idx="1"/>
          </p:nvPr>
        </p:nvSpPr>
        <p:spPr/>
        <p:txBody>
          <a:bodyPr/>
          <a:lstStyle/>
          <a:p>
            <a:pPr>
              <a:lnSpc>
                <a:spcPct val="90000"/>
              </a:lnSpc>
            </a:pPr>
            <a:r>
              <a:rPr lang="en-US" altLang="zh-TW" sz="2400" dirty="0"/>
              <a:t>Ablative therapy</a:t>
            </a:r>
          </a:p>
          <a:p>
            <a:pPr lvl="1">
              <a:lnSpc>
                <a:spcPct val="90000"/>
              </a:lnSpc>
            </a:pPr>
            <a:r>
              <a:rPr lang="en-US" altLang="zh-TW" sz="2000" dirty="0">
                <a:solidFill>
                  <a:srgbClr val="FF3300"/>
                </a:solidFill>
              </a:rPr>
              <a:t>Laser Bronchoscopy</a:t>
            </a:r>
          </a:p>
          <a:p>
            <a:pPr lvl="1">
              <a:lnSpc>
                <a:spcPct val="90000"/>
              </a:lnSpc>
            </a:pPr>
            <a:r>
              <a:rPr lang="en-US" altLang="zh-TW" sz="2000" dirty="0" err="1">
                <a:solidFill>
                  <a:srgbClr val="FF3300"/>
                </a:solidFill>
              </a:rPr>
              <a:t>Electrocautery</a:t>
            </a:r>
            <a:r>
              <a:rPr lang="en-US" altLang="zh-TW" sz="2000" dirty="0">
                <a:solidFill>
                  <a:srgbClr val="FF3300"/>
                </a:solidFill>
              </a:rPr>
              <a:t> </a:t>
            </a:r>
          </a:p>
          <a:p>
            <a:pPr lvl="1">
              <a:lnSpc>
                <a:spcPct val="90000"/>
              </a:lnSpc>
            </a:pPr>
            <a:r>
              <a:rPr lang="en-US" altLang="zh-TW" sz="2000" dirty="0">
                <a:solidFill>
                  <a:srgbClr val="FF3300"/>
                </a:solidFill>
              </a:rPr>
              <a:t>APC</a:t>
            </a:r>
            <a:endParaRPr lang="en-US" altLang="zh-TW" sz="2000" dirty="0">
              <a:solidFill>
                <a:schemeClr val="accent2"/>
              </a:solidFill>
            </a:endParaRPr>
          </a:p>
          <a:p>
            <a:pPr lvl="1">
              <a:lnSpc>
                <a:spcPct val="90000"/>
              </a:lnSpc>
            </a:pPr>
            <a:r>
              <a:rPr lang="en-US" altLang="zh-TW" sz="2000" dirty="0" err="1">
                <a:solidFill>
                  <a:schemeClr val="accent2"/>
                </a:solidFill>
              </a:rPr>
              <a:t>Cryotherapy</a:t>
            </a:r>
            <a:endParaRPr lang="en-US" altLang="zh-TW" sz="2000" dirty="0">
              <a:solidFill>
                <a:schemeClr val="accent2"/>
              </a:solidFill>
            </a:endParaRPr>
          </a:p>
          <a:p>
            <a:pPr>
              <a:lnSpc>
                <a:spcPct val="90000"/>
              </a:lnSpc>
            </a:pPr>
            <a:r>
              <a:rPr lang="en-US" altLang="zh-TW" sz="2400" dirty="0"/>
              <a:t>Displacement Therapy</a:t>
            </a:r>
          </a:p>
          <a:p>
            <a:pPr lvl="1">
              <a:lnSpc>
                <a:spcPct val="90000"/>
              </a:lnSpc>
            </a:pPr>
            <a:r>
              <a:rPr lang="en-US" altLang="zh-TW" sz="2000" dirty="0"/>
              <a:t>Rigid Bronchoscopy</a:t>
            </a:r>
          </a:p>
          <a:p>
            <a:pPr lvl="1">
              <a:lnSpc>
                <a:spcPct val="90000"/>
              </a:lnSpc>
            </a:pPr>
            <a:r>
              <a:rPr lang="en-US" altLang="zh-TW" sz="2000" dirty="0"/>
              <a:t>Balloon Dilatation</a:t>
            </a:r>
            <a:endParaRPr lang="en-US" altLang="zh-TW" dirty="0"/>
          </a:p>
          <a:p>
            <a:pPr lvl="1">
              <a:lnSpc>
                <a:spcPct val="90000"/>
              </a:lnSpc>
            </a:pPr>
            <a:r>
              <a:rPr lang="en-US" altLang="zh-TW" dirty="0"/>
              <a:t>Stent</a:t>
            </a:r>
          </a:p>
          <a:p>
            <a:pPr lvl="2">
              <a:lnSpc>
                <a:spcPct val="90000"/>
              </a:lnSpc>
            </a:pPr>
            <a:r>
              <a:rPr lang="en-US" altLang="zh-TW" dirty="0"/>
              <a:t>Silicon</a:t>
            </a:r>
          </a:p>
          <a:p>
            <a:pPr lvl="2">
              <a:lnSpc>
                <a:spcPct val="90000"/>
              </a:lnSpc>
            </a:pPr>
            <a:r>
              <a:rPr lang="en-US" altLang="zh-TW" dirty="0"/>
              <a:t>Metallic stent</a:t>
            </a:r>
          </a:p>
          <a:p>
            <a:pPr>
              <a:lnSpc>
                <a:spcPct val="90000"/>
              </a:lnSpc>
            </a:pPr>
            <a:endParaRPr lang="en-US" altLang="zh-TW" sz="2400" dirty="0"/>
          </a:p>
        </p:txBody>
      </p:sp>
      <p:sp>
        <p:nvSpPr>
          <p:cNvPr id="6148" name="Rectangle 4"/>
          <p:cNvSpPr>
            <a:spLocks noGrp="1" noChangeArrowheads="1"/>
          </p:cNvSpPr>
          <p:nvPr>
            <p:ph type="body" sz="half" idx="2"/>
          </p:nvPr>
        </p:nvSpPr>
        <p:spPr/>
        <p:txBody>
          <a:bodyPr/>
          <a:lstStyle/>
          <a:p>
            <a:r>
              <a:rPr lang="en-US" altLang="zh-TW" sz="3200" dirty="0"/>
              <a:t>Therapeutic Bronchoscopy for emphysema</a:t>
            </a:r>
          </a:p>
          <a:p>
            <a:r>
              <a:rPr lang="en-US" altLang="zh-TW" sz="3200" dirty="0"/>
              <a:t>PDT</a:t>
            </a:r>
          </a:p>
          <a:p>
            <a:r>
              <a:rPr lang="en-US" altLang="zh-TW" sz="3200" dirty="0" err="1"/>
              <a:t>Brachytherapy</a:t>
            </a:r>
            <a:endParaRPr lang="en-US" altLang="zh-TW" sz="3200" dirty="0"/>
          </a:p>
          <a:p>
            <a:endParaRPr lang="zh-TW" alt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sz="quarter" idx="1"/>
          </p:nvPr>
        </p:nvPicPr>
        <p:blipFill>
          <a:blip r:embed="rId2"/>
          <a:stretch>
            <a:fillRect/>
          </a:stretch>
        </p:blipFill>
        <p:spPr>
          <a:xfrm>
            <a:off x="1524000" y="1539060"/>
            <a:ext cx="5943600" cy="4596104"/>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1).jpg"/>
          <p:cNvPicPr>
            <a:picLocks noGrp="1" noChangeAspect="1"/>
          </p:cNvPicPr>
          <p:nvPr>
            <p:ph sz="quarter" idx="1"/>
          </p:nvPr>
        </p:nvPicPr>
        <p:blipFill>
          <a:blip r:embed="rId2"/>
          <a:stretch>
            <a:fillRect/>
          </a:stretch>
        </p:blipFill>
        <p:spPr>
          <a:xfrm>
            <a:off x="685800" y="1647126"/>
            <a:ext cx="8229600" cy="4601274"/>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dirty="0"/>
              <a:t>Hot </a:t>
            </a:r>
            <a:r>
              <a:rPr lang="en-US" altLang="zh-TW" dirty="0" smtClean="0"/>
              <a:t>Therapy/ablative</a:t>
            </a:r>
            <a:endParaRPr lang="en-US" altLang="zh-TW" dirty="0"/>
          </a:p>
        </p:txBody>
      </p:sp>
      <p:sp>
        <p:nvSpPr>
          <p:cNvPr id="11267" name="Rectangle 3"/>
          <p:cNvSpPr>
            <a:spLocks noGrp="1" noChangeArrowheads="1"/>
          </p:cNvSpPr>
          <p:nvPr>
            <p:ph type="body" sz="half" idx="1"/>
          </p:nvPr>
        </p:nvSpPr>
        <p:spPr/>
        <p:txBody>
          <a:bodyPr/>
          <a:lstStyle/>
          <a:p>
            <a:r>
              <a:rPr lang="en-US" altLang="zh-TW" dirty="0"/>
              <a:t>Laser</a:t>
            </a:r>
          </a:p>
          <a:p>
            <a:pPr lvl="1"/>
            <a:r>
              <a:rPr lang="en-US" altLang="zh-TW" dirty="0"/>
              <a:t>CO2 laser</a:t>
            </a:r>
          </a:p>
          <a:p>
            <a:pPr lvl="1"/>
            <a:r>
              <a:rPr lang="en-US" altLang="zh-TW" dirty="0" err="1"/>
              <a:t>Nd</a:t>
            </a:r>
            <a:r>
              <a:rPr lang="en-US" altLang="zh-TW" dirty="0"/>
              <a:t>-YAG laser</a:t>
            </a:r>
          </a:p>
          <a:p>
            <a:pPr lvl="2"/>
            <a:r>
              <a:rPr lang="en-US" altLang="zh-TW" dirty="0"/>
              <a:t>Most </a:t>
            </a:r>
            <a:r>
              <a:rPr lang="en-US" altLang="zh-TW" dirty="0" smtClean="0"/>
              <a:t>powerful</a:t>
            </a:r>
          </a:p>
          <a:p>
            <a:pPr lvl="2">
              <a:buNone/>
            </a:pPr>
            <a:endParaRPr lang="zh-TW" altLang="en-US" dirty="0"/>
          </a:p>
        </p:txBody>
      </p:sp>
      <p:sp>
        <p:nvSpPr>
          <p:cNvPr id="11269" name="Rectangle 5"/>
          <p:cNvSpPr>
            <a:spLocks noGrp="1" noChangeArrowheads="1"/>
          </p:cNvSpPr>
          <p:nvPr>
            <p:ph type="body" sz="half" idx="2"/>
          </p:nvPr>
        </p:nvSpPr>
        <p:spPr/>
        <p:txBody>
          <a:bodyPr/>
          <a:lstStyle/>
          <a:p>
            <a:pPr>
              <a:lnSpc>
                <a:spcPct val="90000"/>
              </a:lnSpc>
            </a:pPr>
            <a:r>
              <a:rPr lang="en-US" altLang="zh-TW" dirty="0" err="1" smtClean="0"/>
              <a:t>Endobronchial</a:t>
            </a:r>
            <a:r>
              <a:rPr lang="en-US" altLang="zh-TW" dirty="0" smtClean="0"/>
              <a:t> </a:t>
            </a:r>
            <a:r>
              <a:rPr lang="en-US" altLang="zh-TW" dirty="0" err="1" smtClean="0"/>
              <a:t>electrocautry</a:t>
            </a:r>
            <a:endParaRPr lang="zh-TW" altLang="en-US" dirty="0"/>
          </a:p>
          <a:p>
            <a:pPr>
              <a:lnSpc>
                <a:spcPct val="90000"/>
              </a:lnSpc>
            </a:pPr>
            <a:endParaRPr lang="en-US" altLang="zh-TW" dirty="0" smtClean="0"/>
          </a:p>
          <a:p>
            <a:pPr>
              <a:lnSpc>
                <a:spcPct val="90000"/>
              </a:lnSpc>
            </a:pPr>
            <a:r>
              <a:rPr lang="en-US" altLang="zh-TW" dirty="0" smtClean="0"/>
              <a:t>Argon plasma photocoagulation</a:t>
            </a:r>
          </a:p>
          <a:p>
            <a:pPr>
              <a:lnSpc>
                <a:spcPct val="90000"/>
              </a:lnSpc>
            </a:pPr>
            <a:endParaRPr lang="en-US" altLang="zh-TW" dirty="0" smtClean="0"/>
          </a:p>
          <a:p>
            <a:pPr>
              <a:lnSpc>
                <a:spcPct val="90000"/>
              </a:lnSpc>
              <a:buNone/>
            </a:pPr>
            <a:endParaRPr lang="en-US" altLang="zh-TW" dirty="0" smtClean="0"/>
          </a:p>
          <a:p>
            <a:pPr>
              <a:lnSpc>
                <a:spcPct val="90000"/>
              </a:lnSpc>
              <a:buNone/>
            </a:pPr>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Nd</a:t>
            </a:r>
            <a:r>
              <a:rPr lang="en-US" altLang="zh-TW" dirty="0" smtClean="0"/>
              <a:t>-YAG laser</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err="1" smtClean="0"/>
              <a:t>Nd</a:t>
            </a:r>
            <a:r>
              <a:rPr lang="en-US" dirty="0" smtClean="0"/>
              <a:t>: YAG laser</a:t>
            </a:r>
          </a:p>
          <a:p>
            <a:r>
              <a:rPr lang="en-US" dirty="0" smtClean="0"/>
              <a:t>We use the </a:t>
            </a:r>
            <a:r>
              <a:rPr lang="en-US" dirty="0" err="1" smtClean="0"/>
              <a:t>Nd</a:t>
            </a:r>
            <a:r>
              <a:rPr lang="en-US" dirty="0" smtClean="0"/>
              <a:t>: YAG laser to shrink or destroy tumors and/or to relieve symptoms in difficult-to-reach areas of the body, such as the lungs, esophagus or colon.</a:t>
            </a:r>
          </a:p>
          <a:p>
            <a:r>
              <a:rPr lang="en-US" dirty="0" smtClean="0"/>
              <a:t>The </a:t>
            </a:r>
            <a:r>
              <a:rPr lang="en-US" dirty="0" err="1" smtClean="0"/>
              <a:t>Nd</a:t>
            </a:r>
            <a:r>
              <a:rPr lang="en-US" dirty="0" smtClean="0"/>
              <a:t>: YAG (neodymium: yttrium-aluminum-garnet) laser uses a high power laser beam that literally burns, or “vaporizes,” the tumor. The cancer is evaporated, and the vapor is then suctioned out through an endoscope or bronchoscope.</a:t>
            </a:r>
          </a:p>
          <a:p>
            <a:r>
              <a:rPr lang="en-US" dirty="0" smtClean="0"/>
              <a:t>The </a:t>
            </a:r>
            <a:r>
              <a:rPr lang="en-US" dirty="0" err="1" smtClean="0"/>
              <a:t>Nd</a:t>
            </a:r>
            <a:r>
              <a:rPr lang="en-US" dirty="0" smtClean="0"/>
              <a:t>: YAG laser is often used to treat large obstructive masses that can’t be removed surgically, but are causing symptoms, such as bleeding or obstruction. For example, it may be used to remove an obstruction in the esophageal tract to relieve swallowing difficulties, or in the airways to improve breathing.</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err="1" smtClean="0"/>
              <a:t>Nd</a:t>
            </a:r>
            <a:r>
              <a:rPr lang="en-US" altLang="zh-TW" dirty="0" smtClean="0"/>
              <a:t>-YAG laser</a:t>
            </a:r>
            <a:endParaRPr lang="en-US" dirty="0"/>
          </a:p>
        </p:txBody>
      </p:sp>
      <p:sp>
        <p:nvSpPr>
          <p:cNvPr id="3" name="Content Placeholder 2"/>
          <p:cNvSpPr>
            <a:spLocks noGrp="1"/>
          </p:cNvSpPr>
          <p:nvPr>
            <p:ph sz="quarter" idx="1"/>
          </p:nvPr>
        </p:nvSpPr>
        <p:spPr/>
        <p:txBody>
          <a:bodyPr>
            <a:normAutofit fontScale="92500"/>
          </a:bodyPr>
          <a:lstStyle/>
          <a:p>
            <a:r>
              <a:rPr lang="en-US" dirty="0" smtClean="0"/>
              <a:t>Advantages of the </a:t>
            </a:r>
            <a:r>
              <a:rPr lang="en-US" dirty="0" err="1" smtClean="0"/>
              <a:t>Nd</a:t>
            </a:r>
            <a:r>
              <a:rPr lang="en-US" dirty="0" smtClean="0"/>
              <a:t>: YAG Laser</a:t>
            </a:r>
          </a:p>
          <a:p>
            <a:r>
              <a:rPr lang="en-US" dirty="0" smtClean="0"/>
              <a:t>It allows us to literally vaporize and coagulate a tumor</a:t>
            </a:r>
          </a:p>
          <a:p>
            <a:r>
              <a:rPr lang="en-US" dirty="0" smtClean="0"/>
              <a:t>It can help to reduce the risk of infection at the surgical site</a:t>
            </a:r>
          </a:p>
          <a:p>
            <a:r>
              <a:rPr lang="en-US" dirty="0" smtClean="0"/>
              <a:t>Healing time is often shorter than with traditional surgical procedures</a:t>
            </a:r>
          </a:p>
          <a:p>
            <a:r>
              <a:rPr lang="en-US" dirty="0" smtClean="0"/>
              <a:t>The laser is particularly good for its ability to quickly clot blood</a:t>
            </a:r>
          </a:p>
          <a:p>
            <a:r>
              <a:rPr lang="en-US" dirty="0" smtClean="0"/>
              <a:t>It may be an option for patients who cannot have surgery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Use of airway stent subsequent to endoscopic </a:t>
            </a:r>
            <a:r>
              <a:rPr lang="en-US" sz="2400" b="1" dirty="0" err="1" smtClean="0"/>
              <a:t>Nd</a:t>
            </a:r>
            <a:r>
              <a:rPr lang="en-US" sz="2400" b="1" dirty="0" smtClean="0"/>
              <a:t>-YAG laser treatment in central airway obstruction</a:t>
            </a:r>
            <a:endParaRPr lang="en-US" sz="2400" dirty="0"/>
          </a:p>
        </p:txBody>
      </p:sp>
      <p:sp>
        <p:nvSpPr>
          <p:cNvPr id="3" name="Content Placeholder 2"/>
          <p:cNvSpPr>
            <a:spLocks noGrp="1"/>
          </p:cNvSpPr>
          <p:nvPr>
            <p:ph sz="quarter" idx="1"/>
          </p:nvPr>
        </p:nvSpPr>
        <p:spPr/>
        <p:txBody>
          <a:bodyPr/>
          <a:lstStyle/>
          <a:p>
            <a:r>
              <a:rPr lang="en-US" dirty="0" smtClean="0"/>
              <a:t>  in a palliative treatment of the central airway severe </a:t>
            </a:r>
            <a:r>
              <a:rPr lang="en-US" dirty="0" err="1" smtClean="0"/>
              <a:t>stenosis</a:t>
            </a:r>
            <a:r>
              <a:rPr lang="en-US" dirty="0" smtClean="0"/>
              <a:t>, usefulness of the combination management of </a:t>
            </a:r>
            <a:r>
              <a:rPr lang="en-US" dirty="0" err="1" smtClean="0"/>
              <a:t>Nd</a:t>
            </a:r>
            <a:r>
              <a:rPr lang="en-US" dirty="0" smtClean="0"/>
              <a:t>-YAG laser with following temporary intubation is a better application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pic>
        <p:nvPicPr>
          <p:cNvPr id="4" name="Content Placeholder 3" descr="images.jpg"/>
          <p:cNvPicPr>
            <a:picLocks noGrp="1" noChangeAspect="1"/>
          </p:cNvPicPr>
          <p:nvPr>
            <p:ph sz="quarter" idx="1"/>
          </p:nvPr>
        </p:nvPicPr>
        <p:blipFill>
          <a:blip r:embed="rId2"/>
          <a:stretch>
            <a:fillRect/>
          </a:stretch>
        </p:blipFill>
        <p:spPr>
          <a:xfrm>
            <a:off x="228600" y="1315486"/>
            <a:ext cx="8534400" cy="507980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TW"/>
              <a:t>Laser Bronchoscopy </a:t>
            </a:r>
          </a:p>
        </p:txBody>
      </p:sp>
      <p:sp>
        <p:nvSpPr>
          <p:cNvPr id="23555" name="Rectangle 3"/>
          <p:cNvSpPr>
            <a:spLocks noGrp="1" noChangeArrowheads="1"/>
          </p:cNvSpPr>
          <p:nvPr>
            <p:ph type="body" sz="half" idx="1"/>
          </p:nvPr>
        </p:nvSpPr>
        <p:spPr/>
        <p:txBody>
          <a:bodyPr/>
          <a:lstStyle/>
          <a:p>
            <a:r>
              <a:rPr lang="en-US" altLang="zh-TW"/>
              <a:t>Favorable Lesions</a:t>
            </a:r>
          </a:p>
          <a:p>
            <a:pPr lvl="1"/>
            <a:r>
              <a:rPr lang="en-US" altLang="zh-TW"/>
              <a:t>Polypoid</a:t>
            </a:r>
          </a:p>
          <a:p>
            <a:pPr lvl="1"/>
            <a:r>
              <a:rPr lang="en-US" altLang="zh-TW"/>
              <a:t>Short duration</a:t>
            </a:r>
          </a:p>
          <a:p>
            <a:pPr lvl="1"/>
            <a:r>
              <a:rPr lang="en-US" altLang="zh-TW"/>
              <a:t>Endobroncheal</a:t>
            </a:r>
          </a:p>
          <a:p>
            <a:pPr lvl="1"/>
            <a:r>
              <a:rPr lang="en-US" altLang="zh-TW"/>
              <a:t>Visible distal lumen</a:t>
            </a:r>
          </a:p>
          <a:p>
            <a:pPr lvl="1"/>
            <a:r>
              <a:rPr lang="en-US" altLang="zh-TW"/>
              <a:t>Tracheal, Main bronchus, First segment</a:t>
            </a:r>
          </a:p>
          <a:p>
            <a:pPr lvl="1"/>
            <a:r>
              <a:rPr lang="en-US" altLang="zh-TW"/>
              <a:t>Functional distal lung </a:t>
            </a:r>
          </a:p>
        </p:txBody>
      </p:sp>
      <p:sp>
        <p:nvSpPr>
          <p:cNvPr id="23556" name="Rectangle 4"/>
          <p:cNvSpPr>
            <a:spLocks noGrp="1" noChangeArrowheads="1"/>
          </p:cNvSpPr>
          <p:nvPr>
            <p:ph type="body" sz="half" idx="2"/>
          </p:nvPr>
        </p:nvSpPr>
        <p:spPr/>
        <p:txBody>
          <a:bodyPr/>
          <a:lstStyle/>
          <a:p>
            <a:r>
              <a:rPr lang="en-US" altLang="zh-TW"/>
              <a:t>Unfavorable Lesions</a:t>
            </a:r>
          </a:p>
          <a:p>
            <a:pPr lvl="1"/>
            <a:r>
              <a:rPr lang="en-US" altLang="zh-TW"/>
              <a:t>External compression</a:t>
            </a:r>
          </a:p>
          <a:p>
            <a:pPr lvl="1"/>
            <a:r>
              <a:rPr lang="en-US" altLang="zh-TW"/>
              <a:t>Total obstruction</a:t>
            </a:r>
          </a:p>
          <a:p>
            <a:pPr lvl="1"/>
            <a:r>
              <a:rPr lang="en-US" altLang="zh-TW"/>
              <a:t>Submucosal infiltration</a:t>
            </a:r>
          </a:p>
          <a:p>
            <a:pPr lvl="1"/>
            <a:r>
              <a:rPr lang="en-US" altLang="zh-TW"/>
              <a:t>Chronic collapse</a:t>
            </a:r>
          </a:p>
          <a:p>
            <a:pPr lvl="1"/>
            <a:r>
              <a:rPr lang="en-US" altLang="zh-TW"/>
              <a:t>Lobar / segmental lesions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a:t>Cold Therapy: Cryotherapy</a:t>
            </a:r>
          </a:p>
        </p:txBody>
      </p:sp>
      <p:sp>
        <p:nvSpPr>
          <p:cNvPr id="12291" name="Rectangle 3"/>
          <p:cNvSpPr>
            <a:spLocks noGrp="1" noChangeArrowheads="1"/>
          </p:cNvSpPr>
          <p:nvPr>
            <p:ph type="body" idx="1"/>
          </p:nvPr>
        </p:nvSpPr>
        <p:spPr/>
        <p:txBody>
          <a:bodyPr/>
          <a:lstStyle/>
          <a:p>
            <a:r>
              <a:rPr lang="en-US" altLang="zh-TW"/>
              <a:t>Cryotherapy </a:t>
            </a:r>
          </a:p>
          <a:p>
            <a:r>
              <a:rPr lang="en-US" altLang="zh-TW"/>
              <a:t>Balloon dilatation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Cryotherapy</a:t>
            </a:r>
            <a:r>
              <a:rPr lang="en-US" b="1" dirty="0" smtClean="0"/>
              <a:t> </a:t>
            </a:r>
            <a:endParaRPr lang="en-US" dirty="0"/>
          </a:p>
        </p:txBody>
      </p:sp>
      <p:sp>
        <p:nvSpPr>
          <p:cNvPr id="3" name="Content Placeholder 2"/>
          <p:cNvSpPr>
            <a:spLocks noGrp="1"/>
          </p:cNvSpPr>
          <p:nvPr>
            <p:ph sz="quarter" idx="1"/>
          </p:nvPr>
        </p:nvSpPr>
        <p:spPr/>
        <p:txBody>
          <a:bodyPr>
            <a:normAutofit/>
          </a:bodyPr>
          <a:lstStyle/>
          <a:p>
            <a:r>
              <a:rPr lang="en-US" sz="4000" dirty="0" err="1" smtClean="0"/>
              <a:t>Endobronchial</a:t>
            </a:r>
            <a:r>
              <a:rPr lang="en-US" sz="4000" dirty="0" smtClean="0"/>
              <a:t> </a:t>
            </a:r>
            <a:r>
              <a:rPr lang="en-US" sz="4000" dirty="0" err="1" smtClean="0"/>
              <a:t>cryotherapy</a:t>
            </a:r>
            <a:r>
              <a:rPr lang="en-US" sz="4000" dirty="0" smtClean="0"/>
              <a:t> has been used to destroy </a:t>
            </a:r>
            <a:r>
              <a:rPr lang="en-US" sz="4000" dirty="0" err="1" smtClean="0"/>
              <a:t>endobronchial</a:t>
            </a:r>
            <a:r>
              <a:rPr lang="en-US" sz="4000" dirty="0" smtClean="0"/>
              <a:t> tumors by its </a:t>
            </a:r>
            <a:r>
              <a:rPr lang="en-US" sz="4000" dirty="0" err="1" smtClean="0"/>
              <a:t>cytotoxic</a:t>
            </a:r>
            <a:r>
              <a:rPr lang="en-US" sz="4000" dirty="0" smtClean="0"/>
              <a:t> effects of freezing tissue, thus, causing tissue death.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lstStyle/>
          <a:p>
            <a:r>
              <a:rPr lang="en-US" dirty="0" smtClean="0">
                <a:solidFill>
                  <a:schemeClr val="accent6">
                    <a:lumMod val="60000"/>
                    <a:lumOff val="40000"/>
                  </a:schemeClr>
                </a:solidFill>
              </a:rPr>
              <a:t>RIGID BRONCHOSCOPY</a:t>
            </a:r>
            <a:endParaRPr lang="en-US" dirty="0">
              <a:solidFill>
                <a:schemeClr val="accent6">
                  <a:lumMod val="60000"/>
                  <a:lumOff val="4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a:t>
            </a:r>
            <a:r>
              <a:rPr lang="en-US" b="1" dirty="0" err="1" smtClean="0"/>
              <a:t>Cryotherapy</a:t>
            </a:r>
            <a:r>
              <a:rPr lang="en-US" b="1" dirty="0" smtClean="0"/>
              <a:t> </a:t>
            </a:r>
            <a:endParaRPr lang="en-US" dirty="0"/>
          </a:p>
        </p:txBody>
      </p:sp>
      <p:sp>
        <p:nvSpPr>
          <p:cNvPr id="3" name="Content Placeholder 2"/>
          <p:cNvSpPr>
            <a:spLocks noGrp="1"/>
          </p:cNvSpPr>
          <p:nvPr>
            <p:ph sz="quarter" idx="1"/>
          </p:nvPr>
        </p:nvSpPr>
        <p:spPr/>
        <p:txBody>
          <a:bodyPr>
            <a:normAutofit/>
          </a:bodyPr>
          <a:lstStyle/>
          <a:p>
            <a:r>
              <a:rPr lang="en-US" sz="4000" dirty="0" smtClean="0"/>
              <a:t>Its clinical uses are primarily in treating patients with inoperable obstructive central lung cancers. The mechanism of local tissue destruction is applying extremely low temperatures (below -20 to -40℃).</a:t>
            </a:r>
            <a:endParaRPr lang="en-US" sz="4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pic</a:t>
            </a:r>
            <a:endParaRPr lang="en-US" dirty="0"/>
          </a:p>
        </p:txBody>
      </p:sp>
      <p:pic>
        <p:nvPicPr>
          <p:cNvPr id="4" name="Content Placeholder 3" descr="images.jpg"/>
          <p:cNvPicPr>
            <a:picLocks noGrp="1" noChangeAspect="1"/>
          </p:cNvPicPr>
          <p:nvPr>
            <p:ph sz="quarter" idx="1"/>
          </p:nvPr>
        </p:nvPicPr>
        <p:blipFill>
          <a:blip r:embed="rId2"/>
          <a:stretch>
            <a:fillRect/>
          </a:stretch>
        </p:blipFill>
        <p:spPr>
          <a:xfrm>
            <a:off x="152400" y="1059138"/>
            <a:ext cx="8991600" cy="5664097"/>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zh-TW"/>
              <a:t>Stent</a:t>
            </a:r>
          </a:p>
        </p:txBody>
      </p:sp>
      <p:sp>
        <p:nvSpPr>
          <p:cNvPr id="14339" name="Rectangle 3"/>
          <p:cNvSpPr>
            <a:spLocks noGrp="1" noChangeArrowheads="1"/>
          </p:cNvSpPr>
          <p:nvPr>
            <p:ph type="body" sz="half" idx="1"/>
          </p:nvPr>
        </p:nvSpPr>
        <p:spPr/>
        <p:txBody>
          <a:bodyPr/>
          <a:lstStyle/>
          <a:p>
            <a:r>
              <a:rPr lang="en-US" altLang="zh-TW" sz="2800"/>
              <a:t>Silicon stent (by Rigid bronchoscopy)</a:t>
            </a:r>
          </a:p>
          <a:p>
            <a:pPr lvl="1"/>
            <a:r>
              <a:rPr lang="en-US" altLang="zh-TW" sz="2400"/>
              <a:t>Dumon stent</a:t>
            </a:r>
          </a:p>
          <a:p>
            <a:pPr lvl="1"/>
            <a:r>
              <a:rPr lang="en-US" altLang="zh-TW" sz="2400"/>
              <a:t>Y stent</a:t>
            </a:r>
          </a:p>
          <a:p>
            <a:pPr lvl="1"/>
            <a:r>
              <a:rPr lang="en-US" altLang="zh-TW" sz="2400"/>
              <a:t>T tube</a:t>
            </a:r>
          </a:p>
          <a:p>
            <a:r>
              <a:rPr lang="en-US" altLang="zh-TW" sz="2800"/>
              <a:t>SEMT: (RB or FB)</a:t>
            </a:r>
          </a:p>
          <a:p>
            <a:pPr lvl="1"/>
            <a:r>
              <a:rPr lang="en-US" altLang="zh-TW" sz="2400"/>
              <a:t>Ultraflex stent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zh-TW" dirty="0"/>
              <a:t>Selection of Therapy for    Airway obstruction</a:t>
            </a:r>
          </a:p>
        </p:txBody>
      </p:sp>
      <p:sp>
        <p:nvSpPr>
          <p:cNvPr id="28675" name="Rectangle 3"/>
          <p:cNvSpPr>
            <a:spLocks noGrp="1" noChangeArrowheads="1"/>
          </p:cNvSpPr>
          <p:nvPr>
            <p:ph type="body" idx="1"/>
          </p:nvPr>
        </p:nvSpPr>
        <p:spPr/>
        <p:txBody>
          <a:bodyPr/>
          <a:lstStyle/>
          <a:p>
            <a:r>
              <a:rPr lang="en-US" altLang="zh-TW" dirty="0"/>
              <a:t>For Urgent Therapy</a:t>
            </a:r>
          </a:p>
          <a:p>
            <a:pPr lvl="1"/>
            <a:r>
              <a:rPr lang="en-US" altLang="zh-TW" dirty="0"/>
              <a:t>Laser, Stent, Rigid Bronchoscopy</a:t>
            </a:r>
          </a:p>
          <a:p>
            <a:r>
              <a:rPr lang="en-US" altLang="zh-TW" dirty="0"/>
              <a:t>For Semi-urgent Therapy</a:t>
            </a:r>
          </a:p>
          <a:p>
            <a:pPr lvl="1"/>
            <a:r>
              <a:rPr lang="en-US" altLang="zh-TW" dirty="0" err="1"/>
              <a:t>Cryotherapy</a:t>
            </a:r>
            <a:r>
              <a:rPr lang="en-US" altLang="zh-TW" dirty="0"/>
              <a:t>, </a:t>
            </a:r>
            <a:r>
              <a:rPr lang="en-US" altLang="zh-TW" dirty="0" err="1"/>
              <a:t>Electrocautery</a:t>
            </a:r>
            <a:r>
              <a:rPr lang="en-US" altLang="zh-TW" dirty="0"/>
              <a:t>, APC, PDT, Balloon</a:t>
            </a:r>
          </a:p>
          <a:p>
            <a:r>
              <a:rPr lang="en-US" altLang="zh-TW" dirty="0"/>
              <a:t> For Prolonged Therapy</a:t>
            </a:r>
          </a:p>
          <a:p>
            <a:pPr lvl="1"/>
            <a:r>
              <a:rPr lang="en-US" altLang="zh-TW" dirty="0"/>
              <a:t>PDT, Stent, </a:t>
            </a:r>
            <a:r>
              <a:rPr lang="en-US" altLang="zh-TW" dirty="0" err="1"/>
              <a:t>Brachytherapy</a:t>
            </a:r>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a:t>Management of COPD</a:t>
            </a:r>
          </a:p>
        </p:txBody>
      </p:sp>
      <p:sp>
        <p:nvSpPr>
          <p:cNvPr id="37891" name="Rectangle 3"/>
          <p:cNvSpPr>
            <a:spLocks noGrp="1" noChangeArrowheads="1"/>
          </p:cNvSpPr>
          <p:nvPr>
            <p:ph type="body" idx="1"/>
          </p:nvPr>
        </p:nvSpPr>
        <p:spPr/>
        <p:txBody>
          <a:bodyPr/>
          <a:lstStyle/>
          <a:p>
            <a:r>
              <a:rPr lang="en-US" altLang="zh-TW" dirty="0"/>
              <a:t>Surgical:</a:t>
            </a:r>
          </a:p>
          <a:p>
            <a:pPr lvl="1"/>
            <a:r>
              <a:rPr lang="en-US" altLang="zh-TW" dirty="0" err="1"/>
              <a:t>Bullectomy</a:t>
            </a:r>
            <a:endParaRPr lang="en-US" altLang="zh-TW" dirty="0"/>
          </a:p>
          <a:p>
            <a:pPr lvl="1"/>
            <a:r>
              <a:rPr lang="en-US" altLang="zh-TW" dirty="0"/>
              <a:t>LVRS</a:t>
            </a:r>
          </a:p>
          <a:p>
            <a:pPr lvl="1"/>
            <a:r>
              <a:rPr lang="en-US" altLang="zh-TW" dirty="0"/>
              <a:t>Lung transplantation</a:t>
            </a:r>
          </a:p>
          <a:p>
            <a:r>
              <a:rPr lang="en-US" altLang="zh-TW" dirty="0"/>
              <a:t>Endoscopic:</a:t>
            </a:r>
          </a:p>
          <a:p>
            <a:pPr lvl="1"/>
            <a:r>
              <a:rPr lang="en-US" altLang="zh-TW" dirty="0" err="1"/>
              <a:t>Endobronchial</a:t>
            </a:r>
            <a:r>
              <a:rPr lang="en-US" altLang="zh-TW" dirty="0"/>
              <a:t> Volume Reduction</a:t>
            </a:r>
          </a:p>
          <a:p>
            <a:pPr lvl="1">
              <a:buNone/>
            </a:pPr>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smtClean="0"/>
              <a:t>Bronchoscopic</a:t>
            </a:r>
            <a:r>
              <a:rPr lang="en-US" sz="3100" dirty="0" smtClean="0"/>
              <a:t> Lung Volume Reduction In Severe Emphysema</a:t>
            </a:r>
            <a:endParaRPr lang="en-US" dirty="0"/>
          </a:p>
        </p:txBody>
      </p:sp>
      <p:sp>
        <p:nvSpPr>
          <p:cNvPr id="3" name="Content Placeholder 2"/>
          <p:cNvSpPr>
            <a:spLocks noGrp="1"/>
          </p:cNvSpPr>
          <p:nvPr>
            <p:ph sz="quarter" idx="1"/>
          </p:nvPr>
        </p:nvSpPr>
        <p:spPr/>
        <p:txBody>
          <a:bodyPr>
            <a:normAutofit/>
          </a:bodyPr>
          <a:lstStyle/>
          <a:p>
            <a:r>
              <a:rPr lang="en-US" dirty="0" smtClean="0"/>
              <a:t>Lung volume reduction surgery (LVRS) produces physiological, symptomatic, and survival benefits in selected patients with advanced emphysema.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smtClean="0"/>
              <a:t>Bronchoscopic</a:t>
            </a:r>
            <a:r>
              <a:rPr lang="en-US" sz="3100" dirty="0" smtClean="0"/>
              <a:t> Lung Volume Reduction In Severe Emphysema</a:t>
            </a:r>
            <a:endParaRPr lang="en-US" dirty="0"/>
          </a:p>
        </p:txBody>
      </p:sp>
      <p:sp>
        <p:nvSpPr>
          <p:cNvPr id="3" name="Content Placeholder 2"/>
          <p:cNvSpPr>
            <a:spLocks noGrp="1"/>
          </p:cNvSpPr>
          <p:nvPr>
            <p:ph sz="quarter" idx="1"/>
          </p:nvPr>
        </p:nvSpPr>
        <p:spPr/>
        <p:txBody>
          <a:bodyPr>
            <a:normAutofit/>
          </a:bodyPr>
          <a:lstStyle/>
          <a:p>
            <a:r>
              <a:rPr lang="en-US" dirty="0" smtClean="0"/>
              <a:t>Because it is associated with significant morbidity, mortality, and cost, nonsurgical alternatives for achieving volume reduction have been developed. Three </a:t>
            </a:r>
            <a:r>
              <a:rPr lang="en-US" dirty="0" err="1" smtClean="0"/>
              <a:t>bronchoscopic</a:t>
            </a:r>
            <a:r>
              <a:rPr lang="en-US" dirty="0" smtClean="0"/>
              <a:t> lung volume reduction (BLVR) approaches have shown promise and reached later-stage clinical trials.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err="1" smtClean="0"/>
              <a:t>Bronchoscopic</a:t>
            </a:r>
            <a:r>
              <a:rPr lang="en-US" sz="3100" dirty="0" smtClean="0"/>
              <a:t> Lung Volume Reduction In Severe Emphysema</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These include the following:</a:t>
            </a:r>
          </a:p>
          <a:p>
            <a:r>
              <a:rPr lang="en-US" dirty="0" smtClean="0"/>
              <a:t> (1) placement of </a:t>
            </a:r>
            <a:r>
              <a:rPr lang="en-US" dirty="0" err="1" smtClean="0"/>
              <a:t>endobronchial</a:t>
            </a:r>
            <a:r>
              <a:rPr lang="en-US" dirty="0" smtClean="0"/>
              <a:t> one-way valves designed to promote </a:t>
            </a:r>
            <a:r>
              <a:rPr lang="en-US" dirty="0" err="1" smtClean="0"/>
              <a:t>atelectasis</a:t>
            </a:r>
            <a:r>
              <a:rPr lang="en-US" dirty="0" smtClean="0"/>
              <a:t> by blocking </a:t>
            </a:r>
            <a:r>
              <a:rPr lang="en-US" dirty="0" err="1" smtClean="0"/>
              <a:t>inspiratory</a:t>
            </a:r>
            <a:r>
              <a:rPr lang="en-US" dirty="0" smtClean="0"/>
              <a:t> flow; </a:t>
            </a:r>
          </a:p>
          <a:p>
            <a:r>
              <a:rPr lang="en-US" dirty="0" smtClean="0"/>
              <a:t>(2) formation of airway bypass tracts using a radiofrequency catheter designed to facilitate emptying of damaged lung regions with long expiratory times; and </a:t>
            </a:r>
          </a:p>
          <a:p>
            <a:r>
              <a:rPr lang="en-US" dirty="0" smtClean="0"/>
              <a:t>(3) instillation of biological adhesives designed to collapse and remodel </a:t>
            </a:r>
            <a:r>
              <a:rPr lang="en-US" dirty="0" err="1" smtClean="0"/>
              <a:t>hyperinflated</a:t>
            </a:r>
            <a:r>
              <a:rPr lang="en-US" dirty="0" smtClean="0"/>
              <a:t> lung.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err="1" smtClean="0"/>
              <a:t>Intrabronchial</a:t>
            </a:r>
            <a:r>
              <a:rPr lang="en-US" sz="2400" dirty="0" smtClean="0"/>
              <a:t> valve (</a:t>
            </a:r>
            <a:r>
              <a:rPr lang="en-US" sz="2400" dirty="0" err="1" smtClean="0"/>
              <a:t>Spiration</a:t>
            </a:r>
            <a:r>
              <a:rPr lang="en-US" sz="2400" dirty="0" smtClean="0"/>
              <a:t> Inc.) with delivery system deployed via working channel of bronchoscope.</a:t>
            </a:r>
            <a:endParaRPr lang="en-US" sz="2400" dirty="0"/>
          </a:p>
        </p:txBody>
      </p:sp>
      <p:pic>
        <p:nvPicPr>
          <p:cNvPr id="4" name="Content Placeholder 3" descr="771535-fig3kkkkkkkkkkkkkkkkkkkkkkkkkkkk.jpg"/>
          <p:cNvPicPr>
            <a:picLocks noGrp="1" noChangeAspect="1"/>
          </p:cNvPicPr>
          <p:nvPr>
            <p:ph sz="quarter" idx="1"/>
          </p:nvPr>
        </p:nvPicPr>
        <p:blipFill>
          <a:blip r:embed="rId2"/>
          <a:stretch>
            <a:fillRect/>
          </a:stretch>
        </p:blipFill>
        <p:spPr>
          <a:xfrm>
            <a:off x="533400" y="1455448"/>
            <a:ext cx="8382000" cy="475930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TW"/>
              <a:t>Why BLVR</a:t>
            </a:r>
          </a:p>
        </p:txBody>
      </p:sp>
      <p:sp>
        <p:nvSpPr>
          <p:cNvPr id="36867" name="Rectangle 3"/>
          <p:cNvSpPr>
            <a:spLocks noGrp="1" noChangeArrowheads="1"/>
          </p:cNvSpPr>
          <p:nvPr>
            <p:ph type="body" idx="1"/>
          </p:nvPr>
        </p:nvSpPr>
        <p:spPr/>
        <p:txBody>
          <a:bodyPr/>
          <a:lstStyle/>
          <a:p>
            <a:pPr>
              <a:lnSpc>
                <a:spcPct val="90000"/>
              </a:lnSpc>
            </a:pPr>
            <a:r>
              <a:rPr lang="en-US" altLang="zh-TW"/>
              <a:t>Because LVRS:</a:t>
            </a:r>
          </a:p>
          <a:p>
            <a:pPr lvl="1">
              <a:lnSpc>
                <a:spcPct val="90000"/>
              </a:lnSpc>
            </a:pPr>
            <a:r>
              <a:rPr lang="en-US" altLang="zh-TW"/>
              <a:t>High risk patient?</a:t>
            </a:r>
          </a:p>
          <a:p>
            <a:pPr lvl="1">
              <a:lnSpc>
                <a:spcPct val="90000"/>
              </a:lnSpc>
            </a:pPr>
            <a:r>
              <a:rPr lang="en-US" altLang="zh-TW"/>
              <a:t>Invasive procedure</a:t>
            </a:r>
          </a:p>
          <a:p>
            <a:pPr lvl="1">
              <a:lnSpc>
                <a:spcPct val="90000"/>
              </a:lnSpc>
            </a:pPr>
            <a:r>
              <a:rPr lang="en-US" altLang="zh-TW"/>
              <a:t>High morbidity (45-75%)</a:t>
            </a:r>
          </a:p>
          <a:p>
            <a:pPr lvl="1">
              <a:lnSpc>
                <a:spcPct val="90000"/>
              </a:lnSpc>
            </a:pPr>
            <a:r>
              <a:rPr lang="en-US" altLang="zh-TW"/>
              <a:t>Underestimation of mortality (2yr: 27%)</a:t>
            </a:r>
          </a:p>
          <a:p>
            <a:pPr lvl="1">
              <a:lnSpc>
                <a:spcPct val="90000"/>
              </a:lnSpc>
            </a:pPr>
            <a:r>
              <a:rPr lang="en-US" altLang="zh-TW"/>
              <a:t>Cost expensive</a:t>
            </a:r>
          </a:p>
          <a:p>
            <a:pPr lvl="1">
              <a:lnSpc>
                <a:spcPct val="90000"/>
              </a:lnSpc>
            </a:pPr>
            <a:r>
              <a:rPr lang="en-US" altLang="zh-TW"/>
              <a:t>Availability</a:t>
            </a:r>
          </a:p>
          <a:p>
            <a:pPr lvl="1">
              <a:lnSpc>
                <a:spcPct val="90000"/>
              </a:lnSpc>
            </a:pPr>
            <a:r>
              <a:rPr lang="en-US" altLang="zh-TW"/>
              <a:t>Irreversible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Picture1.png"/>
          <p:cNvPicPr>
            <a:picLocks noGrp="1" noChangeAspect="1"/>
          </p:cNvPicPr>
          <p:nvPr>
            <p:ph idx="1"/>
          </p:nvPr>
        </p:nvPicPr>
        <p:blipFill>
          <a:blip r:embed="rId2"/>
          <a:stretch>
            <a:fillRect/>
          </a:stretch>
        </p:blipFill>
        <p:spPr>
          <a:xfrm>
            <a:off x="0" y="990600"/>
            <a:ext cx="9144000" cy="4751946"/>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TW"/>
              <a:t>Endobroncheal Valve</a:t>
            </a:r>
          </a:p>
        </p:txBody>
      </p:sp>
      <p:sp>
        <p:nvSpPr>
          <p:cNvPr id="35843" name="Rectangle 3"/>
          <p:cNvSpPr>
            <a:spLocks noGrp="1" noChangeArrowheads="1"/>
          </p:cNvSpPr>
          <p:nvPr>
            <p:ph type="body" idx="1"/>
          </p:nvPr>
        </p:nvSpPr>
        <p:spPr/>
        <p:txBody>
          <a:bodyPr/>
          <a:lstStyle/>
          <a:p>
            <a:r>
              <a:rPr lang="en-US" altLang="zh-TW"/>
              <a:t>One way valve blocker at airway </a:t>
            </a:r>
            <a:r>
              <a:rPr lang="en-US" altLang="zh-TW">
                <a:sym typeface="Wingdings" pitchFamily="2" charset="2"/>
              </a:rPr>
              <a:t> shrinkage of emphysematous segment / lobe (50%)  increasing FEV1 (50%), life quality (most), decreasing O2 dependent (most)</a:t>
            </a:r>
          </a:p>
          <a:p>
            <a:pPr lvl="1"/>
            <a:r>
              <a:rPr lang="en-US" altLang="zh-TW">
                <a:sym typeface="Wingdings" pitchFamily="2" charset="2"/>
              </a:rPr>
              <a:t>Emphasys endobroncheal valve (CE)</a:t>
            </a:r>
          </a:p>
          <a:p>
            <a:pPr lvl="1"/>
            <a:r>
              <a:rPr lang="en-US" altLang="zh-TW">
                <a:sym typeface="Wingdings" pitchFamily="2" charset="2"/>
              </a:rPr>
              <a:t>Spiration  endobroncheal valve (NA)</a:t>
            </a:r>
            <a:endParaRPr lang="en-US" altLang="zh-TW"/>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Bronchoscopic</a:t>
            </a:r>
            <a:r>
              <a:rPr lang="en-US" dirty="0" smtClean="0"/>
              <a:t> Valve placement</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dirty="0" smtClean="0"/>
              <a:t>  A range of different other techniques such as</a:t>
            </a:r>
          </a:p>
          <a:p>
            <a:r>
              <a:rPr lang="en-US" dirty="0" smtClean="0"/>
              <a:t> </a:t>
            </a:r>
            <a:r>
              <a:rPr lang="en-US" dirty="0" err="1" smtClean="0"/>
              <a:t>endobronchial</a:t>
            </a:r>
            <a:r>
              <a:rPr lang="en-US" dirty="0" smtClean="0"/>
              <a:t> blockers,</a:t>
            </a:r>
          </a:p>
          <a:p>
            <a:r>
              <a:rPr lang="en-US" dirty="0" smtClean="0"/>
              <a:t>airway bypass,</a:t>
            </a:r>
          </a:p>
          <a:p>
            <a:r>
              <a:rPr lang="en-US" dirty="0" smtClean="0"/>
              <a:t> </a:t>
            </a:r>
            <a:r>
              <a:rPr lang="en-US" dirty="0" err="1" smtClean="0"/>
              <a:t>endobronchial</a:t>
            </a:r>
            <a:r>
              <a:rPr lang="en-US" dirty="0" smtClean="0"/>
              <a:t> valves,</a:t>
            </a:r>
          </a:p>
          <a:p>
            <a:r>
              <a:rPr lang="en-US" dirty="0" smtClean="0"/>
              <a:t> thermal vapor ablation,</a:t>
            </a:r>
          </a:p>
          <a:p>
            <a:r>
              <a:rPr lang="en-US" dirty="0" smtClean="0"/>
              <a:t> biological sealants,</a:t>
            </a:r>
          </a:p>
          <a:p>
            <a:r>
              <a:rPr lang="en-US" dirty="0" smtClean="0"/>
              <a:t>                          and</a:t>
            </a:r>
          </a:p>
          <a:p>
            <a:r>
              <a:rPr lang="en-US" dirty="0" smtClean="0"/>
              <a:t>  airway implants</a:t>
            </a:r>
          </a:p>
          <a:p>
            <a:pPr>
              <a:buNone/>
            </a:pPr>
            <a:r>
              <a:rPr lang="en-US" dirty="0" smtClean="0"/>
              <a:t>                   have been employed on both homogeneous                     as well as heterogeneous emphysema. </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Bronchoscopic</a:t>
            </a:r>
            <a:r>
              <a:rPr lang="en-US" dirty="0" smtClean="0"/>
              <a:t> Valve placement</a:t>
            </a:r>
            <a:endParaRPr lang="en-US" dirty="0"/>
          </a:p>
        </p:txBody>
      </p:sp>
      <p:sp>
        <p:nvSpPr>
          <p:cNvPr id="3" name="Content Placeholder 2"/>
          <p:cNvSpPr>
            <a:spLocks noGrp="1"/>
          </p:cNvSpPr>
          <p:nvPr>
            <p:ph sz="quarter" idx="1"/>
          </p:nvPr>
        </p:nvSpPr>
        <p:spPr/>
        <p:txBody>
          <a:bodyPr>
            <a:noAutofit/>
          </a:bodyPr>
          <a:lstStyle/>
          <a:p>
            <a:pPr>
              <a:buNone/>
            </a:pPr>
            <a:r>
              <a:rPr lang="en-US" sz="3600" dirty="0" smtClean="0"/>
              <a:t> The field of </a:t>
            </a:r>
            <a:r>
              <a:rPr lang="en-US" sz="3600" dirty="0" err="1" smtClean="0"/>
              <a:t>bronchoscopic</a:t>
            </a:r>
            <a:r>
              <a:rPr lang="en-US" sz="3600" dirty="0" smtClean="0"/>
              <a:t> lung volume</a:t>
            </a:r>
          </a:p>
          <a:p>
            <a:pPr>
              <a:buNone/>
            </a:pPr>
            <a:r>
              <a:rPr lang="en-US" sz="3600" dirty="0" smtClean="0"/>
              <a:t> reduction continues to evolve as ongoing</a:t>
            </a:r>
          </a:p>
          <a:p>
            <a:pPr>
              <a:buNone/>
            </a:pPr>
            <a:r>
              <a:rPr lang="en-US" sz="3600" dirty="0" smtClean="0"/>
              <a:t> prospective randomized trials build on </a:t>
            </a:r>
          </a:p>
          <a:p>
            <a:pPr>
              <a:buNone/>
            </a:pPr>
            <a:r>
              <a:rPr lang="en-US" sz="3600" dirty="0" smtClean="0"/>
              <a:t>earlier feasibility data to clarify the true</a:t>
            </a:r>
          </a:p>
          <a:p>
            <a:pPr>
              <a:buNone/>
            </a:pPr>
            <a:r>
              <a:rPr lang="en-US" sz="3600" dirty="0" smtClean="0"/>
              <a:t> efficacy of such techniques.</a:t>
            </a:r>
            <a:endParaRPr lang="en-US"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BRONCHOSCOPY</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noAutofit/>
          </a:bodyPr>
          <a:lstStyle/>
          <a:p>
            <a:r>
              <a:rPr lang="en-US" altLang="zh-TW" sz="4400" dirty="0"/>
              <a:t/>
            </a:r>
            <a:br>
              <a:rPr lang="en-US" altLang="zh-TW" sz="4400" dirty="0"/>
            </a:br>
            <a:r>
              <a:rPr lang="en-US" altLang="zh-TW" sz="4400" dirty="0"/>
              <a:t>Diagnostic Bronchoscopy</a:t>
            </a:r>
            <a:endParaRPr lang="zh-TW" altLang="en-US" sz="4400" dirty="0"/>
          </a:p>
        </p:txBody>
      </p:sp>
      <p:sp>
        <p:nvSpPr>
          <p:cNvPr id="21507" name="Rectangle 1027"/>
          <p:cNvSpPr>
            <a:spLocks noGrp="1" noChangeArrowheads="1"/>
          </p:cNvSpPr>
          <p:nvPr>
            <p:ph type="body" idx="1"/>
          </p:nvPr>
        </p:nvSpPr>
        <p:spPr/>
        <p:txBody>
          <a:bodyPr/>
          <a:lstStyle/>
          <a:p>
            <a:r>
              <a:rPr lang="en-US" altLang="zh-TW" sz="3600" dirty="0"/>
              <a:t>TBNA</a:t>
            </a:r>
          </a:p>
          <a:p>
            <a:r>
              <a:rPr lang="en-US" altLang="zh-TW" sz="3600" dirty="0" err="1"/>
              <a:t>Autofluorescence</a:t>
            </a:r>
            <a:r>
              <a:rPr lang="en-US" altLang="zh-TW" sz="3600" dirty="0"/>
              <a:t> Bronchoscopy</a:t>
            </a:r>
          </a:p>
          <a:p>
            <a:r>
              <a:rPr lang="en-US" altLang="zh-TW" sz="3600" dirty="0"/>
              <a:t>Navigational Bronchoscopy</a:t>
            </a:r>
            <a:endParaRPr lang="zh-TW" altLang="en-US" sz="3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TW" dirty="0" smtClean="0"/>
              <a:t>Trans Bronchial Needle Aspiration</a:t>
            </a:r>
            <a:endParaRPr lang="en-US" altLang="zh-TW" dirty="0"/>
          </a:p>
        </p:txBody>
      </p:sp>
      <p:sp>
        <p:nvSpPr>
          <p:cNvPr id="13315" name="Rectangle 3"/>
          <p:cNvSpPr>
            <a:spLocks noGrp="1" noChangeArrowheads="1"/>
          </p:cNvSpPr>
          <p:nvPr>
            <p:ph type="body" idx="1"/>
          </p:nvPr>
        </p:nvSpPr>
        <p:spPr/>
        <p:txBody>
          <a:bodyPr/>
          <a:lstStyle/>
          <a:p>
            <a:r>
              <a:rPr lang="en-US" altLang="zh-TW" sz="2800" dirty="0" smtClean="0"/>
              <a:t>Routinely TBNA is done </a:t>
            </a:r>
            <a:r>
              <a:rPr lang="en-US" altLang="zh-TW" sz="2800" dirty="0"/>
              <a:t>for </a:t>
            </a:r>
            <a:r>
              <a:rPr lang="en-US" altLang="zh-TW" sz="2800" dirty="0" err="1"/>
              <a:t>mediastinal</a:t>
            </a:r>
            <a:r>
              <a:rPr lang="en-US" altLang="zh-TW" sz="2800" dirty="0"/>
              <a:t> LNs </a:t>
            </a:r>
            <a:r>
              <a:rPr lang="en-US" altLang="zh-TW" sz="2800" dirty="0" smtClean="0"/>
              <a:t>enlargement specially</a:t>
            </a:r>
            <a:endParaRPr lang="en-US" altLang="zh-TW" sz="2800" dirty="0"/>
          </a:p>
          <a:p>
            <a:pPr>
              <a:buNone/>
            </a:pPr>
            <a:r>
              <a:rPr lang="en-US" altLang="zh-TW" sz="2800" dirty="0" smtClean="0"/>
              <a:t> </a:t>
            </a:r>
            <a:endParaRPr lang="en-US" altLang="zh-TW" sz="2800" dirty="0"/>
          </a:p>
          <a:p>
            <a:pPr lvl="1"/>
            <a:r>
              <a:rPr lang="en-US" altLang="zh-TW" sz="2400" dirty="0" err="1"/>
              <a:t>Subcarinal</a:t>
            </a:r>
            <a:r>
              <a:rPr lang="en-US" altLang="zh-TW" sz="2400" dirty="0"/>
              <a:t> </a:t>
            </a:r>
            <a:r>
              <a:rPr lang="en-US" altLang="zh-TW" sz="2400" dirty="0" smtClean="0"/>
              <a:t> and </a:t>
            </a:r>
            <a:r>
              <a:rPr lang="en-US" altLang="zh-TW" sz="2400" dirty="0" err="1"/>
              <a:t>Paratracheal</a:t>
            </a:r>
            <a:r>
              <a:rPr lang="en-US" altLang="zh-TW" sz="2400" dirty="0"/>
              <a:t> </a:t>
            </a:r>
            <a:r>
              <a:rPr lang="en-US" altLang="zh-TW" sz="2400" dirty="0" smtClean="0"/>
              <a:t> LNs</a:t>
            </a:r>
            <a:endParaRPr lang="en-US" altLang="zh-TW"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274320" lvl="1">
              <a:buClr>
                <a:schemeClr val="accent1"/>
              </a:buClr>
              <a:buSzPct val="85000"/>
              <a:buFont typeface="Wingdings 2"/>
              <a:buChar char=""/>
            </a:pPr>
            <a:r>
              <a:rPr lang="en-US" altLang="zh-TW" sz="4400" dirty="0" err="1" smtClean="0"/>
              <a:t>Endobroncheal</a:t>
            </a:r>
            <a:r>
              <a:rPr lang="en-US" altLang="zh-TW" sz="4400" dirty="0" smtClean="0"/>
              <a:t> ultrasound guided TBNA is much safer choice.</a:t>
            </a:r>
            <a:endParaRPr lang="en-US" altLang="zh-TW" sz="2400"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bbbbbbbbbbbbbbbbbb.jpg"/>
          <p:cNvPicPr>
            <a:picLocks noGrp="1" noChangeAspect="1"/>
          </p:cNvPicPr>
          <p:nvPr>
            <p:ph sz="quarter" idx="1"/>
          </p:nvPr>
        </p:nvPicPr>
        <p:blipFill>
          <a:blip r:embed="rId2"/>
          <a:stretch>
            <a:fillRect/>
          </a:stretch>
        </p:blipFill>
        <p:spPr>
          <a:xfrm>
            <a:off x="304800" y="1617074"/>
            <a:ext cx="7749019" cy="45551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752" y="304800"/>
            <a:ext cx="8534400" cy="1066800"/>
          </a:xfrm>
        </p:spPr>
        <p:txBody>
          <a:bodyPr>
            <a:normAutofit fontScale="90000"/>
          </a:bodyPr>
          <a:lstStyle/>
          <a:p>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err="1" smtClean="0"/>
              <a:t>Autofluorescence</a:t>
            </a:r>
            <a:r>
              <a:rPr lang="en-US" altLang="zh-TW" dirty="0" smtClean="0"/>
              <a:t> </a:t>
            </a:r>
            <a:r>
              <a:rPr lang="en-US" altLang="zh-TW" dirty="0"/>
              <a:t>Bronchoscopy</a:t>
            </a:r>
            <a:br>
              <a:rPr lang="en-US" altLang="zh-TW" dirty="0"/>
            </a:br>
            <a:endParaRPr lang="zh-TW" altLang="en-US" dirty="0"/>
          </a:p>
        </p:txBody>
      </p:sp>
      <p:sp>
        <p:nvSpPr>
          <p:cNvPr id="18435" name="Rectangle 3"/>
          <p:cNvSpPr>
            <a:spLocks noGrp="1" noChangeArrowheads="1"/>
          </p:cNvSpPr>
          <p:nvPr>
            <p:ph type="body" idx="1"/>
          </p:nvPr>
        </p:nvSpPr>
        <p:spPr/>
        <p:txBody>
          <a:bodyPr>
            <a:normAutofit lnSpcReduction="10000"/>
          </a:bodyPr>
          <a:lstStyle/>
          <a:p>
            <a:pPr>
              <a:buNone/>
            </a:pPr>
            <a:endParaRPr lang="en-US" dirty="0" smtClean="0"/>
          </a:p>
          <a:p>
            <a:r>
              <a:rPr lang="en-US" dirty="0" smtClean="0"/>
              <a:t>We use </a:t>
            </a:r>
            <a:r>
              <a:rPr lang="en-US" dirty="0" err="1" smtClean="0"/>
              <a:t>autofluorescence</a:t>
            </a:r>
            <a:r>
              <a:rPr lang="en-US" dirty="0" smtClean="0"/>
              <a:t> </a:t>
            </a:r>
            <a:r>
              <a:rPr lang="en-US" dirty="0" err="1" smtClean="0"/>
              <a:t>bronchoscopy</a:t>
            </a:r>
            <a:r>
              <a:rPr lang="en-US" dirty="0" smtClean="0"/>
              <a:t>, also known as blue-light </a:t>
            </a:r>
            <a:r>
              <a:rPr lang="en-US" dirty="0" err="1" smtClean="0"/>
              <a:t>bronchoscopy</a:t>
            </a:r>
            <a:r>
              <a:rPr lang="en-US" dirty="0" smtClean="0"/>
              <a:t>, to find and diagnose tiny tumors in the lung early on.</a:t>
            </a:r>
          </a:p>
          <a:p>
            <a:r>
              <a:rPr lang="en-US" dirty="0" smtClean="0"/>
              <a:t>During the procedure, we insert a bronchoscope (a thin, lighted tube connected to a camera) through the mouth or nose into the lungs to examine the airways. Under fluorescence, healthy tissues appear green and abnormal tissues appear reddish-brown. Once abnormal tissues are identified, we can remove a small sample of the tissue for further analysis.</a:t>
            </a:r>
          </a:p>
          <a:p>
            <a:pPr lvl="1"/>
            <a:endParaRPr lang="en-US" altLang="zh-TW"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1752" y="304800"/>
            <a:ext cx="8534400" cy="1066800"/>
          </a:xfrm>
        </p:spPr>
        <p:txBody>
          <a:bodyPr>
            <a:normAutofit fontScale="90000"/>
          </a:bodyPr>
          <a:lstStyle/>
          <a:p>
            <a:r>
              <a:rPr lang="en-US" altLang="zh-TW" dirty="0"/>
              <a:t/>
            </a:r>
            <a:br>
              <a:rPr lang="en-US" altLang="zh-TW" dirty="0"/>
            </a:br>
            <a:r>
              <a:rPr lang="en-US" altLang="zh-TW" dirty="0" smtClean="0"/>
              <a:t/>
            </a:r>
            <a:br>
              <a:rPr lang="en-US" altLang="zh-TW" dirty="0" smtClean="0"/>
            </a:br>
            <a:r>
              <a:rPr lang="en-US" altLang="zh-TW" dirty="0" smtClean="0"/>
              <a:t/>
            </a:r>
            <a:br>
              <a:rPr lang="en-US" altLang="zh-TW" dirty="0" smtClean="0"/>
            </a:br>
            <a:r>
              <a:rPr lang="en-US" altLang="zh-TW" dirty="0" err="1" smtClean="0"/>
              <a:t>Autofluorescence</a:t>
            </a:r>
            <a:r>
              <a:rPr lang="en-US" altLang="zh-TW" dirty="0" smtClean="0"/>
              <a:t> </a:t>
            </a:r>
            <a:r>
              <a:rPr lang="en-US" altLang="zh-TW" dirty="0"/>
              <a:t>Bronchoscopy</a:t>
            </a:r>
            <a:br>
              <a:rPr lang="en-US" altLang="zh-TW" dirty="0"/>
            </a:br>
            <a:endParaRPr lang="zh-TW" altLang="en-US" dirty="0"/>
          </a:p>
        </p:txBody>
      </p:sp>
      <p:sp>
        <p:nvSpPr>
          <p:cNvPr id="18435" name="Rectangle 3"/>
          <p:cNvSpPr>
            <a:spLocks noGrp="1" noChangeArrowheads="1"/>
          </p:cNvSpPr>
          <p:nvPr>
            <p:ph type="body" idx="1"/>
          </p:nvPr>
        </p:nvSpPr>
        <p:spPr/>
        <p:txBody>
          <a:bodyPr>
            <a:normAutofit/>
          </a:bodyPr>
          <a:lstStyle/>
          <a:p>
            <a:pPr>
              <a:buNone/>
            </a:pPr>
            <a:endParaRPr lang="en-US" altLang="zh-TW" dirty="0"/>
          </a:p>
          <a:p>
            <a:r>
              <a:rPr lang="en-US" dirty="0" smtClean="0"/>
              <a:t>This </a:t>
            </a:r>
            <a:r>
              <a:rPr lang="en-US" dirty="0" smtClean="0"/>
              <a:t>technology allows us to identify areas of abnormality in the bronchial tubes that may not be visible under white-light examination. It also helps us detect cancerous tumors in the earliest stages.</a:t>
            </a:r>
          </a:p>
          <a:p>
            <a:r>
              <a:rPr lang="en-US" dirty="0" smtClean="0"/>
              <a:t>When a tumor is identified early (e.g., while it is still confined to the lung), other procedures may be possible, such as surgery, radiation, laser ablation, photodynamic therapy, and </a:t>
            </a:r>
            <a:r>
              <a:rPr lang="en-US" dirty="0" err="1" smtClean="0"/>
              <a:t>brachytherapy</a:t>
            </a:r>
            <a:r>
              <a:rPr lang="en-US" dirty="0" smtClean="0"/>
              <a:t>.</a:t>
            </a:r>
          </a:p>
          <a:p>
            <a:pPr lvl="1"/>
            <a:endParaRPr lang="en-US" altLang="zh-TW"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a:t>Current Indication for Rigid Bronchoscopy</a:t>
            </a:r>
          </a:p>
        </p:txBody>
      </p:sp>
      <p:sp>
        <p:nvSpPr>
          <p:cNvPr id="8195" name="Rectangle 3"/>
          <p:cNvSpPr>
            <a:spLocks noGrp="1" noChangeArrowheads="1"/>
          </p:cNvSpPr>
          <p:nvPr>
            <p:ph type="body" sz="half" idx="1"/>
          </p:nvPr>
        </p:nvSpPr>
        <p:spPr/>
        <p:txBody>
          <a:bodyPr/>
          <a:lstStyle/>
          <a:p>
            <a:r>
              <a:rPr lang="en-US" altLang="zh-TW"/>
              <a:t>Diagnostic</a:t>
            </a:r>
          </a:p>
          <a:p>
            <a:pPr lvl="1"/>
            <a:r>
              <a:rPr lang="en-US" altLang="zh-TW"/>
              <a:t>Deep and large quantitative biopsy</a:t>
            </a:r>
          </a:p>
          <a:p>
            <a:pPr lvl="1"/>
            <a:r>
              <a:rPr lang="en-US" altLang="zh-TW"/>
              <a:t>Photographic documentation</a:t>
            </a:r>
          </a:p>
          <a:p>
            <a:pPr lvl="1"/>
            <a:r>
              <a:rPr lang="en-US" altLang="zh-TW"/>
              <a:t>Pediatric bronchoscopy</a:t>
            </a:r>
          </a:p>
        </p:txBody>
      </p:sp>
      <p:sp>
        <p:nvSpPr>
          <p:cNvPr id="8197" name="Rectangle 5"/>
          <p:cNvSpPr>
            <a:spLocks noGrp="1" noChangeArrowheads="1"/>
          </p:cNvSpPr>
          <p:nvPr>
            <p:ph type="body" sz="half" idx="2"/>
          </p:nvPr>
        </p:nvSpPr>
        <p:spPr/>
        <p:txBody>
          <a:bodyPr/>
          <a:lstStyle/>
          <a:p>
            <a:pPr>
              <a:lnSpc>
                <a:spcPct val="90000"/>
              </a:lnSpc>
            </a:pPr>
            <a:r>
              <a:rPr lang="en-US" altLang="zh-TW" sz="2400"/>
              <a:t>Therapeutic</a:t>
            </a:r>
          </a:p>
          <a:p>
            <a:pPr lvl="1">
              <a:lnSpc>
                <a:spcPct val="90000"/>
              </a:lnSpc>
            </a:pPr>
            <a:r>
              <a:rPr lang="en-US" altLang="zh-TW" sz="2000"/>
              <a:t>Massive hemoptysis: airway control and assessment</a:t>
            </a:r>
          </a:p>
          <a:p>
            <a:pPr lvl="1">
              <a:lnSpc>
                <a:spcPct val="90000"/>
              </a:lnSpc>
            </a:pPr>
            <a:r>
              <a:rPr lang="en-US" altLang="zh-TW" sz="2000"/>
              <a:t>Tumor ablation / foreign body retrieval</a:t>
            </a:r>
          </a:p>
          <a:p>
            <a:pPr lvl="1">
              <a:lnSpc>
                <a:spcPct val="90000"/>
              </a:lnSpc>
            </a:pPr>
            <a:r>
              <a:rPr lang="en-US" altLang="zh-TW" sz="2000"/>
              <a:t>Laser therapy</a:t>
            </a:r>
          </a:p>
          <a:p>
            <a:pPr lvl="1">
              <a:lnSpc>
                <a:spcPct val="90000"/>
              </a:lnSpc>
            </a:pPr>
            <a:r>
              <a:rPr lang="en-US" altLang="zh-TW" sz="2000"/>
              <a:t>Airway dilatation / </a:t>
            </a:r>
            <a:r>
              <a:rPr lang="en-US" altLang="zh-TW" sz="2000">
                <a:latin typeface="Times New Roman"/>
              </a:rPr>
              <a:t>“</a:t>
            </a:r>
            <a:r>
              <a:rPr lang="en-US" altLang="zh-TW" sz="2000"/>
              <a:t>core out</a:t>
            </a:r>
            <a:r>
              <a:rPr lang="en-US" altLang="zh-TW" sz="2000">
                <a:latin typeface="Times New Roman"/>
              </a:rPr>
              <a:t>”</a:t>
            </a:r>
            <a:r>
              <a:rPr lang="en-US" altLang="zh-TW" sz="2000"/>
              <a:t> of tumor</a:t>
            </a:r>
          </a:p>
          <a:p>
            <a:pPr lvl="1">
              <a:lnSpc>
                <a:spcPct val="90000"/>
              </a:lnSpc>
            </a:pPr>
            <a:r>
              <a:rPr lang="en-US" altLang="zh-TW" sz="2000"/>
              <a:t>Airway stenting </a:t>
            </a:r>
          </a:p>
          <a:p>
            <a:pPr lvl="1">
              <a:lnSpc>
                <a:spcPct val="90000"/>
              </a:lnSpc>
            </a:pPr>
            <a:r>
              <a:rPr lang="en-US" altLang="zh-TW" sz="2000"/>
              <a:t>Cryotherapy (RB/FB)</a:t>
            </a:r>
          </a:p>
          <a:p>
            <a:pPr lvl="1">
              <a:lnSpc>
                <a:spcPct val="90000"/>
              </a:lnSpc>
            </a:pPr>
            <a:r>
              <a:rPr lang="en-US" altLang="zh-TW" sz="2000"/>
              <a:t>Electrocautery (RB/FB)</a:t>
            </a:r>
          </a:p>
          <a:p>
            <a:pPr lvl="1">
              <a:lnSpc>
                <a:spcPct val="90000"/>
              </a:lnSpc>
            </a:pPr>
            <a:endParaRPr lang="en-US" altLang="zh-TW"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zh-TW"/>
              <a:t>Autofluorescence Bronchoscopy</a:t>
            </a:r>
            <a:endParaRPr lang="zh-TW" altLang="en-US"/>
          </a:p>
        </p:txBody>
      </p:sp>
      <p:sp>
        <p:nvSpPr>
          <p:cNvPr id="38915" name="Rectangle 3"/>
          <p:cNvSpPr>
            <a:spLocks noGrp="1" noChangeArrowheads="1"/>
          </p:cNvSpPr>
          <p:nvPr>
            <p:ph type="body" idx="1"/>
          </p:nvPr>
        </p:nvSpPr>
        <p:spPr/>
        <p:txBody>
          <a:bodyPr/>
          <a:lstStyle/>
          <a:p>
            <a:r>
              <a:rPr lang="en-US" altLang="zh-TW"/>
              <a:t>Lacking Evidence in 2005</a:t>
            </a:r>
          </a:p>
          <a:p>
            <a:pPr lvl="1"/>
            <a:r>
              <a:rPr lang="en-US" altLang="zh-TW"/>
              <a:t>Nature history of early lesions</a:t>
            </a:r>
          </a:p>
          <a:p>
            <a:pPr lvl="1"/>
            <a:r>
              <a:rPr lang="en-US" altLang="zh-TW"/>
              <a:t>Do we alter or improve outcomes by performing AFB</a:t>
            </a:r>
          </a:p>
          <a:p>
            <a:pPr lvl="1"/>
            <a:r>
              <a:rPr lang="en-US" altLang="zh-TW"/>
              <a:t>Who do we offer AFB to?</a:t>
            </a:r>
          </a:p>
          <a:p>
            <a:pPr lvl="2"/>
            <a:r>
              <a:rPr lang="en-US" altLang="zh-TW"/>
              <a:t>Lung cancer screening programs</a:t>
            </a:r>
          </a:p>
          <a:p>
            <a:pPr lvl="2"/>
            <a:r>
              <a:rPr lang="en-US" altLang="zh-TW"/>
              <a:t>Can we define the high risk population better?</a:t>
            </a:r>
          </a:p>
          <a:p>
            <a:pPr lvl="1"/>
            <a:r>
              <a:rPr lang="en-US" altLang="zh-TW"/>
              <a:t>Pathologists can agree on biopsies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zh-TW"/>
              <a:t>Autofluorescence Bronchoscopy</a:t>
            </a:r>
            <a:endParaRPr lang="zh-TW" altLang="en-US"/>
          </a:p>
        </p:txBody>
      </p:sp>
      <p:sp>
        <p:nvSpPr>
          <p:cNvPr id="39939" name="Rectangle 3"/>
          <p:cNvSpPr>
            <a:spLocks noGrp="1" noChangeArrowheads="1"/>
          </p:cNvSpPr>
          <p:nvPr>
            <p:ph type="body" idx="1"/>
          </p:nvPr>
        </p:nvSpPr>
        <p:spPr/>
        <p:txBody>
          <a:bodyPr/>
          <a:lstStyle/>
          <a:p>
            <a:r>
              <a:rPr lang="en-US" altLang="zh-TW"/>
              <a:t>Future</a:t>
            </a:r>
          </a:p>
          <a:p>
            <a:pPr lvl="1"/>
            <a:r>
              <a:rPr lang="en-US" altLang="zh-TW"/>
              <a:t>Manufactures should combine AF with standard WLB system</a:t>
            </a:r>
          </a:p>
          <a:p>
            <a:pPr lvl="2"/>
            <a:r>
              <a:rPr lang="en-US" altLang="zh-TW"/>
              <a:t>Adjunct to WL</a:t>
            </a:r>
          </a:p>
          <a:p>
            <a:pPr lvl="1"/>
            <a:r>
              <a:rPr lang="en-US" altLang="zh-TW"/>
              <a:t>Molecular and gene markers will help the pathologists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zh-TW" sz="3600"/>
              <a:t>Diagnosis of Peripheral Nodules &lt; 2 cm</a:t>
            </a:r>
          </a:p>
        </p:txBody>
      </p:sp>
      <p:sp>
        <p:nvSpPr>
          <p:cNvPr id="17411" name="Rectangle 3"/>
          <p:cNvSpPr>
            <a:spLocks noGrp="1" noChangeArrowheads="1"/>
          </p:cNvSpPr>
          <p:nvPr>
            <p:ph type="body" idx="1"/>
          </p:nvPr>
        </p:nvSpPr>
        <p:spPr/>
        <p:txBody>
          <a:bodyPr/>
          <a:lstStyle/>
          <a:p>
            <a:pPr>
              <a:lnSpc>
                <a:spcPct val="90000"/>
              </a:lnSpc>
            </a:pPr>
            <a:r>
              <a:rPr lang="en-US" altLang="zh-TW" sz="2800"/>
              <a:t>CT guide TTNA</a:t>
            </a:r>
          </a:p>
          <a:p>
            <a:pPr lvl="1">
              <a:lnSpc>
                <a:spcPct val="90000"/>
              </a:lnSpc>
            </a:pPr>
            <a:r>
              <a:rPr lang="en-US" altLang="zh-TW" sz="2400"/>
              <a:t>Pneumothorax</a:t>
            </a:r>
          </a:p>
          <a:p>
            <a:pPr lvl="2">
              <a:lnSpc>
                <a:spcPct val="90000"/>
              </a:lnSpc>
            </a:pPr>
            <a:r>
              <a:rPr lang="en-US" altLang="zh-TW" sz="2000"/>
              <a:t>20-30%</a:t>
            </a:r>
          </a:p>
          <a:p>
            <a:pPr lvl="2">
              <a:lnSpc>
                <a:spcPct val="90000"/>
              </a:lnSpc>
            </a:pPr>
            <a:r>
              <a:rPr lang="en-US" altLang="zh-TW" sz="2000"/>
              <a:t>3-15% require chest tubes</a:t>
            </a:r>
          </a:p>
          <a:p>
            <a:pPr lvl="1">
              <a:lnSpc>
                <a:spcPct val="90000"/>
              </a:lnSpc>
            </a:pPr>
            <a:r>
              <a:rPr lang="en-US" altLang="zh-TW" sz="2400"/>
              <a:t>CT time slot</a:t>
            </a:r>
          </a:p>
          <a:p>
            <a:pPr lvl="1">
              <a:lnSpc>
                <a:spcPct val="90000"/>
              </a:lnSpc>
            </a:pPr>
            <a:r>
              <a:rPr lang="en-US" altLang="zh-TW" sz="2400"/>
              <a:t>Radiation</a:t>
            </a:r>
          </a:p>
          <a:p>
            <a:pPr>
              <a:lnSpc>
                <a:spcPct val="90000"/>
              </a:lnSpc>
            </a:pPr>
            <a:r>
              <a:rPr lang="en-US" altLang="zh-TW" sz="2800"/>
              <a:t>Surgery</a:t>
            </a:r>
          </a:p>
          <a:p>
            <a:pPr lvl="1">
              <a:lnSpc>
                <a:spcPct val="90000"/>
              </a:lnSpc>
            </a:pPr>
            <a:r>
              <a:rPr lang="en-US" altLang="zh-TW" sz="2400"/>
              <a:t>Invasive</a:t>
            </a:r>
          </a:p>
          <a:p>
            <a:pPr lvl="1">
              <a:lnSpc>
                <a:spcPct val="90000"/>
              </a:lnSpc>
            </a:pPr>
            <a:r>
              <a:rPr lang="en-US" altLang="zh-TW" sz="2400"/>
              <a:t>Expensive</a:t>
            </a:r>
          </a:p>
          <a:p>
            <a:pPr lvl="1">
              <a:lnSpc>
                <a:spcPct val="90000"/>
              </a:lnSpc>
            </a:pPr>
            <a:r>
              <a:rPr lang="en-US" altLang="zh-TW" sz="2400"/>
              <a:t>Up to 99% of nodules are non-malignant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TW"/>
              <a:t>Navigational Bronchoscopy</a:t>
            </a:r>
          </a:p>
        </p:txBody>
      </p:sp>
      <p:sp>
        <p:nvSpPr>
          <p:cNvPr id="40963" name="Rectangle 3"/>
          <p:cNvSpPr>
            <a:spLocks noGrp="1" noChangeArrowheads="1"/>
          </p:cNvSpPr>
          <p:nvPr>
            <p:ph type="body" idx="1"/>
          </p:nvPr>
        </p:nvSpPr>
        <p:spPr/>
        <p:txBody>
          <a:bodyPr/>
          <a:lstStyle/>
          <a:p>
            <a:r>
              <a:rPr lang="en-US" altLang="zh-TW" sz="2800"/>
              <a:t>CT roadmap</a:t>
            </a:r>
          </a:p>
          <a:p>
            <a:r>
              <a:rPr lang="en-US" altLang="zh-TW" sz="2800"/>
              <a:t>Real-time location of the tumor</a:t>
            </a:r>
          </a:p>
          <a:p>
            <a:r>
              <a:rPr lang="en-US" altLang="zh-TW" sz="2800"/>
              <a:t> Application for NB</a:t>
            </a:r>
          </a:p>
          <a:p>
            <a:pPr lvl="1"/>
            <a:r>
              <a:rPr lang="en-US" altLang="zh-TW" sz="2400"/>
              <a:t>TBNA, TBLB</a:t>
            </a:r>
          </a:p>
          <a:p>
            <a:pPr lvl="1"/>
            <a:r>
              <a:rPr lang="en-US" altLang="zh-TW" sz="2400"/>
              <a:t>Minimal invasive cancer therapy</a:t>
            </a:r>
          </a:p>
          <a:p>
            <a:pPr lvl="2"/>
            <a:r>
              <a:rPr lang="en-US" altLang="zh-TW" sz="2000"/>
              <a:t>RF ablation</a:t>
            </a:r>
          </a:p>
          <a:p>
            <a:pPr lvl="2"/>
            <a:r>
              <a:rPr lang="en-US" altLang="zh-TW" sz="2000"/>
              <a:t>Brachytherapy</a:t>
            </a:r>
          </a:p>
          <a:p>
            <a:pPr lvl="2"/>
            <a:r>
              <a:rPr lang="en-US" altLang="zh-TW" sz="2000"/>
              <a:t>Stereotactic radiosurgery</a:t>
            </a:r>
          </a:p>
          <a:p>
            <a:pPr lvl="2"/>
            <a:r>
              <a:rPr lang="en-US" altLang="zh-TW" sz="2000"/>
              <a:t>PDT?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rccm579505.fig2llllllllllllllllllllllllllllllllll.jpg"/>
          <p:cNvPicPr>
            <a:picLocks noGrp="1" noChangeAspect="1"/>
          </p:cNvPicPr>
          <p:nvPr>
            <p:ph sz="quarter" idx="1"/>
          </p:nvPr>
        </p:nvPicPr>
        <p:blipFill>
          <a:blip r:embed="rId2"/>
          <a:stretch>
            <a:fillRect/>
          </a:stretch>
        </p:blipFill>
        <p:spPr>
          <a:xfrm>
            <a:off x="1934369" y="2451100"/>
            <a:ext cx="5238750" cy="272415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 plasma coagulation (APC)</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Argon plasma coagulation (APC) is a new method of non-contact </a:t>
            </a:r>
            <a:r>
              <a:rPr lang="en-US" dirty="0" err="1" smtClean="0"/>
              <a:t>electrocoagulation</a:t>
            </a:r>
            <a:r>
              <a:rPr lang="en-US" dirty="0" smtClean="0"/>
              <a:t>, using high frequency current by means of ionized argon gas (argon plasma). Recently, this technique has become available for flexible endoscopic delivery through special probes.</a:t>
            </a:r>
          </a:p>
          <a:p>
            <a:r>
              <a:rPr lang="en-US" dirty="0" smtClean="0"/>
              <a:t> APC treatment is used for malignant </a:t>
            </a:r>
            <a:r>
              <a:rPr lang="en-US" dirty="0" err="1" smtClean="0"/>
              <a:t>neoplasms</a:t>
            </a:r>
            <a:r>
              <a:rPr lang="en-US" dirty="0" smtClean="0"/>
              <a:t> of the </a:t>
            </a:r>
            <a:r>
              <a:rPr lang="en-US" dirty="0" err="1" smtClean="0"/>
              <a:t>tracheobronchial</a:t>
            </a:r>
            <a:r>
              <a:rPr lang="en-US" dirty="0" smtClean="0"/>
              <a:t> system causing obstruction and/or recurrent bleeding.</a:t>
            </a:r>
          </a:p>
          <a:p>
            <a:r>
              <a:rPr lang="en-US" dirty="0" smtClean="0"/>
              <a:t> Immediate airway patency and </a:t>
            </a:r>
            <a:r>
              <a:rPr lang="en-US" dirty="0" err="1" smtClean="0"/>
              <a:t>haemostasis</a:t>
            </a:r>
            <a:r>
              <a:rPr lang="en-US" dirty="0" smtClean="0"/>
              <a:t> are obtained.</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res2222222222222222222222222.jpg"/>
          <p:cNvPicPr>
            <a:picLocks noGrp="1" noChangeAspect="1"/>
          </p:cNvPicPr>
          <p:nvPr>
            <p:ph sz="quarter" idx="1"/>
          </p:nvPr>
        </p:nvPicPr>
        <p:blipFill>
          <a:blip r:embed="rId2"/>
          <a:stretch>
            <a:fillRect/>
          </a:stretch>
        </p:blipFill>
        <p:spPr>
          <a:xfrm>
            <a:off x="1696244" y="1698625"/>
            <a:ext cx="5715000" cy="42291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kkkkkkkkkkkkkkkkkkkkkkkkkkkkk.jpg"/>
          <p:cNvPicPr>
            <a:picLocks noGrp="1" noChangeAspect="1"/>
          </p:cNvPicPr>
          <p:nvPr>
            <p:ph sz="quarter" idx="1"/>
          </p:nvPr>
        </p:nvPicPr>
        <p:blipFill>
          <a:blip r:embed="rId2"/>
          <a:stretch>
            <a:fillRect/>
          </a:stretch>
        </p:blipFill>
        <p:spPr>
          <a:xfrm>
            <a:off x="1457252" y="1752600"/>
            <a:ext cx="6297949" cy="4190999"/>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Brachytherapy</a:t>
            </a:r>
            <a:r>
              <a:rPr lang="en-US" b="1" dirty="0" smtClean="0"/>
              <a:t> in lung cancer</a:t>
            </a:r>
            <a:endParaRPr lang="en-US" dirty="0"/>
          </a:p>
        </p:txBody>
      </p:sp>
      <p:sp>
        <p:nvSpPr>
          <p:cNvPr id="3" name="Content Placeholder 2"/>
          <p:cNvSpPr>
            <a:spLocks noGrp="1"/>
          </p:cNvSpPr>
          <p:nvPr>
            <p:ph sz="quarter" idx="1"/>
          </p:nvPr>
        </p:nvSpPr>
        <p:spPr/>
        <p:txBody>
          <a:bodyPr>
            <a:normAutofit/>
          </a:bodyPr>
          <a:lstStyle/>
          <a:p>
            <a:r>
              <a:rPr lang="en-US" dirty="0" err="1" smtClean="0"/>
              <a:t>Brachytherapy</a:t>
            </a:r>
            <a:r>
              <a:rPr lang="en-US" dirty="0" smtClean="0"/>
              <a:t>, the direct application of a radioactive isotope into the tumor bed, delivers a high dose to the tumor as compared to the surrounding normal tissue.</a:t>
            </a:r>
          </a:p>
          <a:p>
            <a:r>
              <a:rPr lang="en-US" dirty="0" smtClean="0"/>
              <a:t> In the palliative setting, </a:t>
            </a:r>
            <a:r>
              <a:rPr lang="en-US" dirty="0" err="1" smtClean="0"/>
              <a:t>brachytherapy</a:t>
            </a:r>
            <a:r>
              <a:rPr lang="en-US" dirty="0" smtClean="0"/>
              <a:t> can provide prompt relief of obstructive symptoms and </a:t>
            </a:r>
            <a:r>
              <a:rPr lang="en-US" dirty="0" err="1" smtClean="0"/>
              <a:t>hemoptysis</a:t>
            </a:r>
            <a:r>
              <a:rPr lang="en-US" dirty="0" smtClean="0"/>
              <a:t> in the majority of patients.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rachytherapyllllllllllllllllllllllllllllllllllllllll.png"/>
          <p:cNvPicPr>
            <a:picLocks noGrp="1" noChangeAspect="1"/>
          </p:cNvPicPr>
          <p:nvPr>
            <p:ph sz="quarter" idx="1"/>
          </p:nvPr>
        </p:nvPicPr>
        <p:blipFill>
          <a:blip r:embed="rId2"/>
          <a:stretch>
            <a:fillRect/>
          </a:stretch>
        </p:blipFill>
        <p:spPr>
          <a:xfrm>
            <a:off x="429105" y="1524000"/>
            <a:ext cx="8512433" cy="47244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8888888888888888.jpg"/>
          <p:cNvPicPr>
            <a:picLocks noGrp="1" noChangeAspect="1"/>
          </p:cNvPicPr>
          <p:nvPr>
            <p:ph sz="quarter" idx="1"/>
          </p:nvPr>
        </p:nvPicPr>
        <p:blipFill>
          <a:blip r:embed="rId2"/>
          <a:stretch>
            <a:fillRect/>
          </a:stretch>
        </p:blipFill>
        <p:spPr>
          <a:xfrm>
            <a:off x="1219200" y="1600200"/>
            <a:ext cx="6477000" cy="4851498"/>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Electromagnetic Navigation Bronchoscopy</a:t>
            </a:r>
            <a:endParaRPr lang="en-US" dirty="0"/>
          </a:p>
        </p:txBody>
      </p:sp>
      <p:sp>
        <p:nvSpPr>
          <p:cNvPr id="3" name="Content Placeholder 2"/>
          <p:cNvSpPr>
            <a:spLocks noGrp="1"/>
          </p:cNvSpPr>
          <p:nvPr>
            <p:ph sz="quarter" idx="1"/>
          </p:nvPr>
        </p:nvSpPr>
        <p:spPr/>
        <p:txBody>
          <a:bodyPr>
            <a:normAutofit/>
          </a:bodyPr>
          <a:lstStyle/>
          <a:p>
            <a:r>
              <a:rPr lang="en-US" sz="3600" dirty="0" smtClean="0"/>
              <a:t>Electromagnetic navigation </a:t>
            </a:r>
            <a:r>
              <a:rPr lang="en-US" sz="3600" dirty="0" err="1" smtClean="0"/>
              <a:t>bronchoscopy</a:t>
            </a:r>
            <a:r>
              <a:rPr lang="en-US" sz="3600" dirty="0" smtClean="0"/>
              <a:t> provides the ability to detect lung cancer and lung disease earlier, even before symptoms are evident, enhancing treatment options for patients . </a:t>
            </a:r>
            <a:br>
              <a:rPr lang="en-US" sz="3600" dirty="0" smtClean="0"/>
            </a:br>
            <a:r>
              <a:rPr lang="en-US" sz="3600" dirty="0" smtClean="0"/>
              <a:t/>
            </a:r>
            <a:br>
              <a:rPr lang="en-US" sz="3600" dirty="0" smtClean="0"/>
            </a:br>
            <a:endParaRPr lang="en-US" sz="3600" dirty="0" smtClean="0"/>
          </a:p>
          <a:p>
            <a:endParaRPr lang="en-US" sz="36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electromagnetic navigation </a:t>
            </a:r>
            <a:r>
              <a:rPr lang="en-US" b="1" dirty="0" err="1" smtClean="0"/>
              <a:t>bronchoscopy</a:t>
            </a:r>
            <a:endParaRPr lang="en-US" dirty="0"/>
          </a:p>
        </p:txBody>
      </p:sp>
      <p:sp>
        <p:nvSpPr>
          <p:cNvPr id="3" name="Content Placeholder 2"/>
          <p:cNvSpPr>
            <a:spLocks noGrp="1"/>
          </p:cNvSpPr>
          <p:nvPr>
            <p:ph sz="quarter" idx="1"/>
          </p:nvPr>
        </p:nvSpPr>
        <p:spPr>
          <a:xfrm>
            <a:off x="301752" y="1527048"/>
            <a:ext cx="8613648" cy="4873752"/>
          </a:xfrm>
        </p:spPr>
        <p:txBody>
          <a:bodyPr>
            <a:normAutofit/>
          </a:bodyPr>
          <a:lstStyle/>
          <a:p>
            <a:pPr>
              <a:buNone/>
            </a:pPr>
            <a:r>
              <a:rPr lang="en-US" sz="3200" dirty="0" smtClean="0"/>
              <a:t>Similar to Global Positioning System technology, electromagnetic navigation </a:t>
            </a:r>
            <a:r>
              <a:rPr lang="en-US" sz="3200" dirty="0" err="1" smtClean="0"/>
              <a:t>bronchoscopy</a:t>
            </a:r>
            <a:r>
              <a:rPr lang="en-US" sz="3200" dirty="0" smtClean="0"/>
              <a:t> creates a three-dimensional virtual “roadmap” of the lungs from the patient’s CT-Scan that enables a </a:t>
            </a:r>
            <a:r>
              <a:rPr lang="en-US" sz="3200" dirty="0" err="1" smtClean="0"/>
              <a:t>Wellmont</a:t>
            </a:r>
            <a:r>
              <a:rPr lang="en-US" sz="3200" dirty="0" smtClean="0"/>
              <a:t> physician to steer a unique set of catheters through the lungs to reach the targeted lesion in a minimally invasive manner. </a:t>
            </a:r>
          </a:p>
          <a:p>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electromagnetic navigation </a:t>
            </a:r>
            <a:r>
              <a:rPr lang="en-US" b="1" dirty="0" err="1" smtClean="0"/>
              <a:t>bronchoscopy</a:t>
            </a:r>
            <a:endParaRPr lang="en-US" dirty="0"/>
          </a:p>
        </p:txBody>
      </p:sp>
      <p:sp>
        <p:nvSpPr>
          <p:cNvPr id="3" name="Content Placeholder 2"/>
          <p:cNvSpPr>
            <a:spLocks noGrp="1"/>
          </p:cNvSpPr>
          <p:nvPr>
            <p:ph sz="quarter" idx="1"/>
          </p:nvPr>
        </p:nvSpPr>
        <p:spPr>
          <a:xfrm>
            <a:off x="301752" y="1527048"/>
            <a:ext cx="8613648" cy="4873752"/>
          </a:xfrm>
        </p:spPr>
        <p:txBody>
          <a:bodyPr>
            <a:normAutofit/>
          </a:bodyPr>
          <a:lstStyle/>
          <a:p>
            <a:pPr>
              <a:buNone/>
            </a:pPr>
            <a:r>
              <a:rPr lang="en-US" sz="3600" dirty="0" smtClean="0"/>
              <a:t>Electromagnetic navigation </a:t>
            </a:r>
            <a:r>
              <a:rPr lang="en-US" sz="3600" dirty="0" err="1" smtClean="0"/>
              <a:t>bronchoscopy</a:t>
            </a:r>
            <a:r>
              <a:rPr lang="en-US" sz="3600" dirty="0" smtClean="0"/>
              <a:t> can be used with a wide-range of patients including those who suffer from poor lung function or have had cancer surgery, chemotherapy, or radiation therapy. </a:t>
            </a:r>
          </a:p>
          <a:p>
            <a:endParaRPr lang="en-US" sz="36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ndexyyyyyyyyyyyyyyyyyyyyyyyyyyyyyyyyyyyyyy.jpg"/>
          <p:cNvPicPr>
            <a:picLocks noGrp="1" noChangeAspect="1"/>
          </p:cNvPicPr>
          <p:nvPr>
            <p:ph sz="quarter" idx="1"/>
          </p:nvPr>
        </p:nvPicPr>
        <p:blipFill>
          <a:blip r:embed="rId2"/>
          <a:stretch>
            <a:fillRect/>
          </a:stretch>
        </p:blipFill>
        <p:spPr>
          <a:xfrm>
            <a:off x="304800" y="1446511"/>
            <a:ext cx="8610600" cy="484018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5026152"/>
          </a:xfrm>
        </p:spPr>
        <p:txBody>
          <a:bodyPr>
            <a:normAutofit fontScale="77500" lnSpcReduction="20000"/>
          </a:bodyPr>
          <a:lstStyle/>
          <a:p>
            <a:r>
              <a:rPr lang="en-US" sz="4100" dirty="0" smtClean="0"/>
              <a:t>An experienced lung specialist locates one or more lesions deep in the lungs on a CT-Scan. That CT-Scan of the lungs is loaded onto a computer and a virtual three-dimensional “roadmap” of the lungs is generated. The physician marks anatomy points of the lungs and the target lesions on the three-dimensional image to map a route for navigation and steerable catheters to travel through the lungs. </a:t>
            </a:r>
            <a:br>
              <a:rPr lang="en-US" sz="4100" dirty="0" smtClean="0"/>
            </a:br>
            <a:r>
              <a:rPr lang="en-US" sz="4100" dirty="0" smtClean="0"/>
              <a:t/>
            </a:r>
            <a:br>
              <a:rPr lang="en-US" sz="4100" dirty="0" smtClean="0"/>
            </a:br>
            <a:r>
              <a:rPr lang="en-US" dirty="0" smtClean="0"/>
              <a:t/>
            </a:r>
            <a:br>
              <a:rPr lang="en-US" dirty="0" smtClean="0"/>
            </a:b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a:r>
            <a:br>
              <a:rPr lang="en-US" dirty="0" smtClean="0"/>
            </a:br>
            <a:r>
              <a:rPr lang="en-US" dirty="0" smtClean="0"/>
              <a:t/>
            </a:r>
            <a:br>
              <a:rPr lang="en-US" dirty="0" smtClean="0"/>
            </a:br>
            <a:r>
              <a:rPr lang="en-US" dirty="0" smtClean="0"/>
              <a:t>A unique set of catheters is then loaded into the bronchoscope before the procedure begins. These catheters have 360-degree steering capabilities to reach lesions as well as an electromagnetic sensor that allows the physician to track the exact location of the catheters in the lungs.</a:t>
            </a:r>
            <a:br>
              <a:rPr lang="en-US" dirty="0" smtClean="0"/>
            </a:br>
            <a:r>
              <a:rPr lang="en-US" dirty="0" smtClean="0"/>
              <a:t/>
            </a:r>
            <a:br>
              <a:rPr lang="en-US" dirty="0" smtClean="0"/>
            </a:b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electromagnetic navigation </a:t>
            </a:r>
            <a:r>
              <a:rPr lang="en-US" b="1" dirty="0" err="1" smtClean="0"/>
              <a:t>bronchoscopy</a:t>
            </a:r>
            <a:endParaRPr lang="en-US" dirty="0"/>
          </a:p>
        </p:txBody>
      </p:sp>
      <p:sp>
        <p:nvSpPr>
          <p:cNvPr id="3" name="Content Placeholder 2"/>
          <p:cNvSpPr>
            <a:spLocks noGrp="1"/>
          </p:cNvSpPr>
          <p:nvPr>
            <p:ph sz="quarter" idx="1"/>
          </p:nvPr>
        </p:nvSpPr>
        <p:spPr>
          <a:xfrm>
            <a:off x="301752" y="1527048"/>
            <a:ext cx="8613648" cy="4873752"/>
          </a:xfrm>
        </p:spPr>
        <p:txBody>
          <a:bodyPr>
            <a:normAutofit/>
          </a:bodyPr>
          <a:lstStyle/>
          <a:p>
            <a:pPr>
              <a:buNone/>
            </a:pPr>
            <a:r>
              <a:rPr lang="en-US" dirty="0" smtClean="0"/>
              <a:t>Similar to Global Positioning System technology, electromagnetic navigation </a:t>
            </a:r>
            <a:r>
              <a:rPr lang="en-US" dirty="0" err="1" smtClean="0"/>
              <a:t>bronchoscopy</a:t>
            </a:r>
            <a:r>
              <a:rPr lang="en-US" dirty="0" smtClean="0"/>
              <a:t> creates a three-dimensional virtual “roadmap” of the lungs from the patient’s CT-Scan that enables a </a:t>
            </a:r>
            <a:r>
              <a:rPr lang="en-US" dirty="0" err="1" smtClean="0"/>
              <a:t>Wellmont</a:t>
            </a:r>
            <a:r>
              <a:rPr lang="en-US" dirty="0" smtClean="0"/>
              <a:t> physician to steer a unique set of catheters through the lungs to reach the targeted lesion in a minimally invasive manner. </a:t>
            </a:r>
            <a:br>
              <a:rPr lang="en-US" dirty="0" smtClean="0"/>
            </a:br>
            <a:r>
              <a:rPr lang="en-US" dirty="0" smtClean="0"/>
              <a:t/>
            </a:r>
            <a:br>
              <a:rPr lang="en-US" dirty="0" smtClean="0"/>
            </a:br>
            <a:endParaRPr lang="en-US" dirty="0" smtClean="0"/>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13648" cy="1066800"/>
          </a:xfrm>
        </p:spPr>
        <p:txBody>
          <a:bodyPr>
            <a:normAutofit fontScale="90000"/>
          </a:bodyPr>
          <a:lstStyle/>
          <a:p>
            <a:r>
              <a:rPr lang="en-US" b="1" dirty="0" smtClean="0"/>
              <a:t/>
            </a:r>
            <a:br>
              <a:rPr lang="en-US" b="1" dirty="0" smtClean="0"/>
            </a:br>
            <a:r>
              <a:rPr lang="en-US" b="1" dirty="0" smtClean="0"/>
              <a:t>Electromagnetic Navigation </a:t>
            </a:r>
            <a:r>
              <a:rPr lang="en-US" b="1" dirty="0" err="1" smtClean="0"/>
              <a:t>Bronchoscopy</a:t>
            </a:r>
            <a:endParaRPr lang="en-US" dirty="0"/>
          </a:p>
        </p:txBody>
      </p:sp>
      <p:sp>
        <p:nvSpPr>
          <p:cNvPr id="3" name="Content Placeholder 2"/>
          <p:cNvSpPr>
            <a:spLocks noGrp="1"/>
          </p:cNvSpPr>
          <p:nvPr>
            <p:ph sz="quarter" idx="1"/>
          </p:nvPr>
        </p:nvSpPr>
        <p:spPr>
          <a:xfrm>
            <a:off x="301752" y="1527048"/>
            <a:ext cx="8613648" cy="4873752"/>
          </a:xfrm>
        </p:spPr>
        <p:txBody>
          <a:bodyPr>
            <a:normAutofit/>
          </a:bodyPr>
          <a:lstStyle/>
          <a:p>
            <a:pPr>
              <a:buNone/>
            </a:pPr>
            <a:r>
              <a:rPr lang="en-US" dirty="0" smtClean="0"/>
              <a:t/>
            </a:r>
            <a:br>
              <a:rPr lang="en-US" dirty="0" smtClean="0"/>
            </a:br>
            <a:r>
              <a:rPr lang="en-US" dirty="0" smtClean="0"/>
              <a:t>Electromagnetic navigation </a:t>
            </a:r>
            <a:r>
              <a:rPr lang="en-US" dirty="0" err="1" smtClean="0"/>
              <a:t>bronchoscopy</a:t>
            </a:r>
            <a:r>
              <a:rPr lang="en-US" dirty="0" smtClean="0"/>
              <a:t> can be used with a wide-range of patients including those who suffer from poor lung function or have had cancer surgery, chemotherapy, or radiation therapy. </a:t>
            </a:r>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The patient is anesthetized for this outpatient </a:t>
            </a:r>
            <a:r>
              <a:rPr lang="en-US" dirty="0" err="1" smtClean="0"/>
              <a:t>procedure,and</a:t>
            </a:r>
            <a:r>
              <a:rPr lang="en-US" dirty="0" smtClean="0"/>
              <a:t> the physician passes the bronchoscope containing the unique catheters through the mouth, throat and windpipe, and into the lungs. This allows the electromagnetic sensor to be viewed in real-time on the virtual three-dimensional “roadmap” of the lungs to assist the physician in reaching the target lesions. </a:t>
            </a:r>
            <a:br>
              <a:rPr lang="en-US" dirty="0" smtClean="0"/>
            </a:br>
            <a:r>
              <a:rPr lang="en-US" dirty="0" smtClean="0"/>
              <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dirty="0" smtClean="0"/>
              <a:t/>
            </a:r>
            <a:br>
              <a:rPr lang="en-US" dirty="0" smtClean="0"/>
            </a:br>
            <a:r>
              <a:rPr lang="en-US" dirty="0" smtClean="0"/>
              <a:t/>
            </a:r>
            <a:br>
              <a:rPr lang="en-US" dirty="0" smtClean="0"/>
            </a:br>
            <a:r>
              <a:rPr lang="en-US" dirty="0" smtClean="0"/>
              <a:t>Once the target lesions are reached, the steering catheter is removed and tiny surgical instruments are passed through the bronchoscope to collect a biopsy from the lesion for testing and diagnosis.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ndexmmmmmmmmmmmmmmmmmmmmm.jpg"/>
          <p:cNvPicPr>
            <a:picLocks noGrp="1" noChangeAspect="1"/>
          </p:cNvPicPr>
          <p:nvPr>
            <p:ph sz="quarter" idx="1"/>
          </p:nvPr>
        </p:nvPicPr>
        <p:blipFill>
          <a:blip r:embed="rId2"/>
          <a:stretch>
            <a:fillRect/>
          </a:stretch>
        </p:blipFill>
        <p:spPr>
          <a:xfrm>
            <a:off x="838201" y="1433112"/>
            <a:ext cx="7517200" cy="481528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buNone/>
            </a:pPr>
            <a:r>
              <a:rPr lang="en-US" sz="6600" dirty="0" smtClean="0"/>
              <a:t>     </a:t>
            </a:r>
            <a:r>
              <a:rPr lang="en-US" sz="6600" dirty="0" err="1" smtClean="0"/>
              <a:t>Mediastinoscopy</a:t>
            </a:r>
            <a:endParaRPr lang="en-US" sz="6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   </a:t>
            </a:r>
            <a:r>
              <a:rPr lang="en-US" dirty="0" smtClean="0"/>
              <a:t>Patients with isolated </a:t>
            </a:r>
            <a:r>
              <a:rPr lang="en-US" dirty="0" err="1" smtClean="0"/>
              <a:t>mediastinal</a:t>
            </a:r>
            <a:r>
              <a:rPr lang="en-US" dirty="0" smtClean="0"/>
              <a:t> </a:t>
            </a:r>
            <a:r>
              <a:rPr lang="en-US" dirty="0" err="1" smtClean="0"/>
              <a:t>lymphadenopathy</a:t>
            </a:r>
            <a:r>
              <a:rPr lang="en-US" dirty="0" smtClean="0"/>
              <a:t> (IML) are a common presentation to physicians, and </a:t>
            </a:r>
            <a:r>
              <a:rPr lang="en-US" dirty="0" err="1" smtClean="0"/>
              <a:t>mediastinoscopy</a:t>
            </a:r>
            <a:r>
              <a:rPr lang="en-US" dirty="0" smtClean="0"/>
              <a:t> is traditionally considered the "gold standard" investigation when a pathological diagnosis is required. </a:t>
            </a:r>
            <a:r>
              <a:rPr lang="en-US" dirty="0" err="1" smtClean="0"/>
              <a:t>Endobronchial</a:t>
            </a:r>
            <a:r>
              <a:rPr lang="en-US" dirty="0" smtClean="0"/>
              <a:t> ultrasound-guided </a:t>
            </a:r>
            <a:r>
              <a:rPr lang="en-US" dirty="0" err="1" smtClean="0"/>
              <a:t>transbronchial</a:t>
            </a:r>
            <a:r>
              <a:rPr lang="en-US" dirty="0" smtClean="0"/>
              <a:t> needle aspiration (EBUS-TBNA) is established as an alternative to </a:t>
            </a:r>
            <a:r>
              <a:rPr lang="en-US" dirty="0" err="1" smtClean="0"/>
              <a:t>mediastinoscopy</a:t>
            </a:r>
            <a:r>
              <a:rPr lang="en-US" dirty="0" smtClean="0"/>
              <a:t> in patients with lung cancer.</a:t>
            </a:r>
          </a:p>
          <a:p>
            <a:pPr>
              <a:buNone/>
            </a:pPr>
            <a:r>
              <a:rPr lang="en-US" dirty="0" smtClean="0"/>
              <a:t>EBUS-TBNA is a safe, highly sensitive, and cost-saving initial investigation in patients with IML</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vvvvvvvvvvvvvvvvvvvvvvvvvvvv.jpg"/>
          <p:cNvPicPr>
            <a:picLocks noGrp="1" noChangeAspect="1"/>
          </p:cNvPicPr>
          <p:nvPr>
            <p:ph sz="quarter" idx="1"/>
          </p:nvPr>
        </p:nvPicPr>
        <p:blipFill>
          <a:blip r:embed="rId2"/>
          <a:stretch>
            <a:fillRect/>
          </a:stretch>
        </p:blipFill>
        <p:spPr>
          <a:xfrm>
            <a:off x="41378" y="2438400"/>
            <a:ext cx="8753782" cy="35814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xxxxxxxxxxxxxxxxxxxxx.jpg"/>
          <p:cNvPicPr>
            <a:picLocks noGrp="1" noChangeAspect="1"/>
          </p:cNvPicPr>
          <p:nvPr>
            <p:ph sz="quarter" idx="1"/>
          </p:nvPr>
        </p:nvPicPr>
        <p:blipFill>
          <a:blip r:embed="rId2"/>
          <a:stretch>
            <a:fillRect/>
          </a:stretch>
        </p:blipFill>
        <p:spPr>
          <a:xfrm>
            <a:off x="1676399" y="1568846"/>
            <a:ext cx="5804043" cy="452715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mmmmmmmmmmmmmmmmmmmmmmmmm.jpg"/>
          <p:cNvPicPr>
            <a:picLocks noGrp="1" noChangeAspect="1"/>
          </p:cNvPicPr>
          <p:nvPr>
            <p:ph sz="quarter" idx="1"/>
          </p:nvPr>
        </p:nvPicPr>
        <p:blipFill>
          <a:blip r:embed="rId2"/>
          <a:stretch>
            <a:fillRect/>
          </a:stretch>
        </p:blipFill>
        <p:spPr>
          <a:xfrm>
            <a:off x="1474822" y="1600200"/>
            <a:ext cx="6042992" cy="4343400"/>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Autofit/>
          </a:bodyPr>
          <a:lstStyle/>
          <a:p>
            <a:r>
              <a:rPr lang="en-US" sz="3600" b="1" dirty="0" err="1" smtClean="0"/>
              <a:t>Mediastinoscopy</a:t>
            </a:r>
            <a:r>
              <a:rPr lang="en-US" sz="3600" b="1" dirty="0" smtClean="0"/>
              <a:t> with biopsy</a:t>
            </a:r>
          </a:p>
          <a:p>
            <a:r>
              <a:rPr lang="en-US" sz="3600" dirty="0" err="1" smtClean="0"/>
              <a:t>Mediastinoscopy</a:t>
            </a:r>
            <a:r>
              <a:rPr lang="en-US" sz="3600" dirty="0" smtClean="0"/>
              <a:t> with </a:t>
            </a:r>
            <a:r>
              <a:rPr lang="en-US" sz="3600" dirty="0" smtClean="0">
                <a:hlinkClick r:id="rId2"/>
              </a:rPr>
              <a:t>biopsy</a:t>
            </a:r>
            <a:r>
              <a:rPr lang="en-US" sz="3600" dirty="0" smtClean="0"/>
              <a:t> is a procedure in which a lighted instrument (</a:t>
            </a:r>
            <a:r>
              <a:rPr lang="en-US" sz="3600" dirty="0" err="1" smtClean="0"/>
              <a:t>mediastinoscope</a:t>
            </a:r>
            <a:r>
              <a:rPr lang="en-US" sz="3600" dirty="0" smtClean="0"/>
              <a:t>) is inserted in the space in the chest between the lungs (</a:t>
            </a:r>
            <a:r>
              <a:rPr lang="en-US" sz="3600" dirty="0" err="1" smtClean="0"/>
              <a:t>mediastinum</a:t>
            </a:r>
            <a:r>
              <a:rPr lang="en-US" sz="3600" dirty="0" smtClean="0"/>
              <a:t>), and tissue is taken (biopsy) from any unusual growth or lymph nodes</a:t>
            </a:r>
          </a:p>
          <a:p>
            <a:endParaRPr lang="en-US" sz="36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b="1" dirty="0" smtClean="0"/>
              <a:t>How the Test is Performed</a:t>
            </a:r>
          </a:p>
          <a:p>
            <a:r>
              <a:rPr lang="en-US" dirty="0" smtClean="0"/>
              <a:t>This procedure is done in the hospital. You will be given </a:t>
            </a:r>
            <a:r>
              <a:rPr lang="en-US" dirty="0" smtClean="0">
                <a:hlinkClick r:id="rId2"/>
              </a:rPr>
              <a:t>general anesthesia</a:t>
            </a:r>
            <a:r>
              <a:rPr lang="en-US" dirty="0" smtClean="0"/>
              <a:t> so that you are asleep and do not feel any pain. A tube (</a:t>
            </a:r>
            <a:r>
              <a:rPr lang="en-US" dirty="0" err="1" smtClean="0"/>
              <a:t>endotracheal</a:t>
            </a:r>
            <a:r>
              <a:rPr lang="en-US" dirty="0" smtClean="0"/>
              <a:t> tube) is placed in your nose or mouth to help you breathe.</a:t>
            </a:r>
          </a:p>
          <a:p>
            <a:r>
              <a:rPr lang="en-US" dirty="0" smtClean="0"/>
              <a:t>A small surgical cut is made in the neck. A device called a </a:t>
            </a:r>
            <a:r>
              <a:rPr lang="en-US" dirty="0" err="1" smtClean="0"/>
              <a:t>mediastinoscope</a:t>
            </a:r>
            <a:r>
              <a:rPr lang="en-US" dirty="0" smtClean="0"/>
              <a:t> is inserted through this cut and gently passed into the mid-part of the chest.</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dirty="0" smtClean="0"/>
              <a:t>Tissue samples are taken of the lymph nodes around the airways. The scope is then removed and the surgical cut is closed with stitches.</a:t>
            </a:r>
          </a:p>
          <a:p>
            <a:r>
              <a:rPr lang="en-US" dirty="0" smtClean="0"/>
              <a:t>A chest x-ray is usually taken at the end of the procedure.</a:t>
            </a:r>
          </a:p>
          <a:p>
            <a:r>
              <a:rPr lang="en-US" dirty="0" smtClean="0"/>
              <a:t>The procedure usually takes 60 - 90 minutes.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685800" y="1295400"/>
            <a:ext cx="8229600" cy="5029200"/>
          </a:xfrm>
        </p:spPr>
        <p:txBody>
          <a:bodyPr/>
          <a:lstStyle/>
          <a:p>
            <a:r>
              <a:rPr lang="en-US" altLang="zh-TW" dirty="0"/>
              <a:t>Benefit of RB</a:t>
            </a:r>
          </a:p>
          <a:p>
            <a:pPr lvl="1"/>
            <a:r>
              <a:rPr lang="en-US" altLang="zh-TW" dirty="0"/>
              <a:t>Airway control / ventilation</a:t>
            </a:r>
          </a:p>
          <a:p>
            <a:pPr lvl="1"/>
            <a:r>
              <a:rPr lang="en-US" altLang="zh-TW" dirty="0"/>
              <a:t>Large working channel</a:t>
            </a:r>
          </a:p>
          <a:p>
            <a:pPr lvl="1"/>
            <a:r>
              <a:rPr lang="en-US" altLang="zh-TW" dirty="0"/>
              <a:t>Improved airway visualization</a:t>
            </a:r>
          </a:p>
          <a:p>
            <a:pPr lvl="1"/>
            <a:r>
              <a:rPr lang="en-US" altLang="zh-TW" dirty="0"/>
              <a:t>Large biopsy size</a:t>
            </a:r>
          </a:p>
          <a:p>
            <a:pPr lvl="1"/>
            <a:r>
              <a:rPr lang="en-US" altLang="zh-TW" dirty="0"/>
              <a:t>Absence of coughing and unwanted motion</a:t>
            </a:r>
          </a:p>
          <a:p>
            <a:pPr lvl="1"/>
            <a:r>
              <a:rPr lang="en-US" altLang="zh-TW" dirty="0"/>
              <a:t>Timely multi-modality intervention</a:t>
            </a:r>
          </a:p>
          <a:p>
            <a:r>
              <a:rPr lang="en-US" altLang="zh-TW" dirty="0"/>
              <a:t>Limitation of RB</a:t>
            </a:r>
          </a:p>
          <a:p>
            <a:pPr lvl="1"/>
            <a:r>
              <a:rPr lang="en-US" altLang="zh-TW" dirty="0"/>
              <a:t>Limited availability</a:t>
            </a:r>
          </a:p>
          <a:p>
            <a:pPr lvl="1"/>
            <a:r>
              <a:rPr lang="en-US" altLang="zh-TW" dirty="0"/>
              <a:t>Access to only the more central airways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p:txBody>
          <a:bodyPr/>
          <a:lstStyle/>
          <a:p>
            <a:r>
              <a:rPr lang="en-US" b="1" dirty="0" smtClean="0"/>
              <a:t>Why the Test is Performed</a:t>
            </a:r>
          </a:p>
          <a:p>
            <a:r>
              <a:rPr lang="en-US" dirty="0" smtClean="0"/>
              <a:t>This procedure is done to look at and then biopsy lymph nodes or any other abnormal growths in the front part of the </a:t>
            </a:r>
            <a:r>
              <a:rPr lang="en-US" dirty="0" err="1" smtClean="0"/>
              <a:t>mediastinum</a:t>
            </a:r>
            <a:r>
              <a:rPr lang="en-US" dirty="0" smtClean="0"/>
              <a:t>, near your chest wall.</a:t>
            </a:r>
          </a:p>
          <a:p>
            <a:r>
              <a:rPr lang="en-US" dirty="0" smtClean="0"/>
              <a:t>The most common reason is to see if lung cancer (or another cancer) has spread to these lymph nodes. This is called staging.</a:t>
            </a:r>
          </a:p>
          <a:p>
            <a:r>
              <a:rPr lang="en-US" dirty="0" smtClean="0"/>
              <a:t>This procedure is also done for certain infections (tuberculosis, </a:t>
            </a:r>
            <a:r>
              <a:rPr lang="en-US" dirty="0" err="1" smtClean="0"/>
              <a:t>sarcoidosis</a:t>
            </a:r>
            <a:r>
              <a:rPr lang="en-US" dirty="0" smtClean="0"/>
              <a:t>) and </a:t>
            </a:r>
            <a:r>
              <a:rPr lang="en-US" dirty="0" smtClean="0">
                <a:hlinkClick r:id="rId2"/>
              </a:rPr>
              <a:t>autoimmune disorders</a:t>
            </a:r>
            <a:r>
              <a:rPr lang="en-US" dirty="0" smtClean="0"/>
              <a:t>.</a:t>
            </a:r>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
          </p:nvPr>
        </p:nvSpPr>
        <p:spPr>
          <a:xfrm>
            <a:off x="301752" y="1527048"/>
            <a:ext cx="8613648" cy="5026152"/>
          </a:xfrm>
        </p:spPr>
        <p:txBody>
          <a:bodyPr>
            <a:normAutofit/>
          </a:bodyPr>
          <a:lstStyle/>
          <a:p>
            <a:r>
              <a:rPr lang="en-US" sz="2800" b="1" dirty="0" smtClean="0"/>
              <a:t>What Abnormal Results Mean</a:t>
            </a:r>
          </a:p>
          <a:p>
            <a:r>
              <a:rPr lang="en-US" sz="2800" dirty="0" smtClean="0"/>
              <a:t>Abnormal findings may indicate:</a:t>
            </a:r>
          </a:p>
          <a:p>
            <a:r>
              <a:rPr lang="en-US" sz="2800" dirty="0" smtClean="0">
                <a:hlinkClick r:id="rId2"/>
              </a:rPr>
              <a:t>Hodgkin's disease</a:t>
            </a:r>
            <a:endParaRPr lang="en-US" sz="2800" dirty="0" smtClean="0"/>
          </a:p>
          <a:p>
            <a:r>
              <a:rPr lang="en-US" sz="2800" dirty="0" smtClean="0">
                <a:hlinkClick r:id="rId3"/>
              </a:rPr>
              <a:t>Lung cancer</a:t>
            </a:r>
            <a:endParaRPr lang="en-US" sz="2800" dirty="0" smtClean="0"/>
          </a:p>
          <a:p>
            <a:r>
              <a:rPr lang="en-US" sz="2800" dirty="0" smtClean="0">
                <a:hlinkClick r:id="rId2"/>
              </a:rPr>
              <a:t>Lymphoma</a:t>
            </a:r>
            <a:endParaRPr lang="en-US" sz="2800" dirty="0" smtClean="0"/>
          </a:p>
          <a:p>
            <a:r>
              <a:rPr lang="en-US" sz="2800" dirty="0" err="1" smtClean="0">
                <a:hlinkClick r:id="rId4"/>
              </a:rPr>
              <a:t>Sarcoidosis</a:t>
            </a:r>
            <a:endParaRPr lang="en-US" sz="2800" dirty="0" smtClean="0"/>
          </a:p>
          <a:p>
            <a:r>
              <a:rPr lang="en-US" sz="2800" dirty="0" smtClean="0"/>
              <a:t>The spread of disease from one body part to another</a:t>
            </a:r>
          </a:p>
          <a:p>
            <a:r>
              <a:rPr lang="en-US" sz="2800" dirty="0" smtClean="0">
                <a:hlinkClick r:id="rId5"/>
              </a:rPr>
              <a:t>Tuberculosis</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228600" y="381000"/>
            <a:ext cx="8229600" cy="1752600"/>
          </a:xfrm>
        </p:spPr>
        <p:txBody>
          <a:bodyPr>
            <a:normAutofit/>
          </a:bodyPr>
          <a:lstStyle/>
          <a:p>
            <a:r>
              <a:rPr lang="en-US" altLang="zh-TW" sz="4800" dirty="0"/>
              <a:t>The Future of a Pulmonologist</a:t>
            </a:r>
          </a:p>
        </p:txBody>
      </p:sp>
      <p:sp>
        <p:nvSpPr>
          <p:cNvPr id="44035" name="Rectangle 3"/>
          <p:cNvSpPr>
            <a:spLocks noGrp="1" noChangeArrowheads="1"/>
          </p:cNvSpPr>
          <p:nvPr>
            <p:ph type="subTitle" idx="1"/>
          </p:nvPr>
        </p:nvSpPr>
        <p:spPr/>
        <p:txBody>
          <a:bodyPr/>
          <a:lstStyle/>
          <a:p>
            <a:endParaRPr lang="en-US" altLang="zh-TW"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Bronchial Thermoplasty- A Novel Therapeutic Approach to Severe… - JoVE Video.mov">
            <a:hlinkClick r:id="" action="ppaction://media"/>
          </p:cNvPr>
          <p:cNvPicPr>
            <a:picLocks noGrp="1" noRot="1" noChangeAspect="1"/>
          </p:cNvPicPr>
          <p:nvPr>
            <p:ph sz="quarter" idx="1"/>
            <a:videoFile r:link="rId1"/>
          </p:nvPr>
        </p:nvPicPr>
        <p:blipFill>
          <a:blip r:embed="rId3"/>
          <a:stretch>
            <a:fillRect/>
          </a:stretch>
        </p:blipFill>
        <p:spPr>
          <a:xfrm>
            <a:off x="228600" y="1483120"/>
            <a:ext cx="8610600" cy="485775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Content Placeholder 3" descr="THANK-YOU.gif"/>
          <p:cNvPicPr>
            <a:picLocks noGrp="1" noChangeAspect="1"/>
          </p:cNvPicPr>
          <p:nvPr>
            <p:ph sz="quarter" idx="1"/>
          </p:nvPr>
        </p:nvPicPr>
        <p:blipFill>
          <a:blip r:embed="rId2"/>
          <a:stretch>
            <a:fillRect/>
          </a:stretch>
        </p:blipFill>
        <p:spPr>
          <a:xfrm>
            <a:off x="2429669" y="2079625"/>
            <a:ext cx="4248150" cy="34671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altLang="zh-TW" sz="3200" dirty="0" smtClean="0"/>
              <a:t>Balloon Dilatation</a:t>
            </a:r>
            <a:endParaRPr lang="en-US" sz="2800" dirty="0"/>
          </a:p>
        </p:txBody>
      </p:sp>
      <p:sp>
        <p:nvSpPr>
          <p:cNvPr id="3" name="Content Placeholder 2"/>
          <p:cNvSpPr>
            <a:spLocks noGrp="1"/>
          </p:cNvSpPr>
          <p:nvPr>
            <p:ph sz="quarter" idx="1"/>
          </p:nvPr>
        </p:nvSpPr>
        <p:spPr/>
        <p:txBody>
          <a:bodyPr>
            <a:normAutofit/>
          </a:bodyPr>
          <a:lstStyle/>
          <a:p>
            <a:r>
              <a:rPr lang="en-US" dirty="0" smtClean="0"/>
              <a:t>Benign </a:t>
            </a:r>
            <a:r>
              <a:rPr lang="en-US" dirty="0" err="1" smtClean="0"/>
              <a:t>tracheobronchial</a:t>
            </a:r>
            <a:r>
              <a:rPr lang="en-US" dirty="0" smtClean="0"/>
              <a:t> </a:t>
            </a:r>
            <a:r>
              <a:rPr lang="en-US" dirty="0" err="1" smtClean="0"/>
              <a:t>stenosis</a:t>
            </a:r>
            <a:r>
              <a:rPr lang="en-US" dirty="0" smtClean="0"/>
              <a:t> of the proximal airways can result from a variety of conditions and can cause </a:t>
            </a:r>
            <a:r>
              <a:rPr lang="en-US" dirty="0" err="1" smtClean="0"/>
              <a:t>dyspnea</a:t>
            </a:r>
            <a:r>
              <a:rPr lang="en-US" dirty="0" smtClean="0"/>
              <a:t>, cough, wheeze, </a:t>
            </a:r>
            <a:r>
              <a:rPr lang="en-US" dirty="0" err="1" smtClean="0"/>
              <a:t>stridor</a:t>
            </a:r>
            <a:r>
              <a:rPr lang="en-US" dirty="0" smtClean="0"/>
              <a:t>, or recurrent pulmonary infections. </a:t>
            </a:r>
          </a:p>
          <a:p>
            <a:r>
              <a:rPr lang="en-US" dirty="0" smtClean="0"/>
              <a:t>A variety of modalities may be used to manage benign airway strictures, but none is documented to be uniformly effective .</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294</TotalTime>
  <Words>2465</Words>
  <Application>Microsoft Office PowerPoint</Application>
  <PresentationFormat>On-screen Show (4:3)</PresentationFormat>
  <Paragraphs>284</Paragraphs>
  <Slides>84</Slides>
  <Notes>0</Notes>
  <HiddenSlides>0</HiddenSlides>
  <MMClips>1</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Civic</vt:lpstr>
      <vt:lpstr>Interventional Bronchoscopy</vt:lpstr>
      <vt:lpstr> Therapeutic Bronchoscopy</vt:lpstr>
      <vt:lpstr>RIGID BRONCHOSCOPY</vt:lpstr>
      <vt:lpstr>Slide 4</vt:lpstr>
      <vt:lpstr>Current Indication for Rigid Bronchoscopy</vt:lpstr>
      <vt:lpstr>Slide 6</vt:lpstr>
      <vt:lpstr>Slide 7</vt:lpstr>
      <vt:lpstr>Slide 8</vt:lpstr>
      <vt:lpstr>Balloon Dilatation</vt:lpstr>
      <vt:lpstr>Slide 10</vt:lpstr>
      <vt:lpstr>Slide 11</vt:lpstr>
      <vt:lpstr>Slide 12</vt:lpstr>
      <vt:lpstr>Slide 13</vt:lpstr>
      <vt:lpstr>Slide 14</vt:lpstr>
      <vt:lpstr>Slide 15</vt:lpstr>
      <vt:lpstr>Slide 16</vt:lpstr>
      <vt:lpstr>Slide 17</vt:lpstr>
      <vt:lpstr>Slide 18</vt:lpstr>
      <vt:lpstr>Silicone or Metal?</vt:lpstr>
      <vt:lpstr>Slide 20</vt:lpstr>
      <vt:lpstr>Slide 21</vt:lpstr>
      <vt:lpstr>Hot Therapy/ablative</vt:lpstr>
      <vt:lpstr>Nd-YAG laser</vt:lpstr>
      <vt:lpstr>Nd-YAG laser</vt:lpstr>
      <vt:lpstr>Use of airway stent subsequent to endoscopic Nd-YAG laser treatment in central airway obstruction</vt:lpstr>
      <vt:lpstr> </vt:lpstr>
      <vt:lpstr>Laser Bronchoscopy </vt:lpstr>
      <vt:lpstr>Cold Therapy: Cryotherapy</vt:lpstr>
      <vt:lpstr>Cryotherapy </vt:lpstr>
      <vt:lpstr> Cryotherapy </vt:lpstr>
      <vt:lpstr>pic</vt:lpstr>
      <vt:lpstr>Stent</vt:lpstr>
      <vt:lpstr>Selection of Therapy for    Airway obstruction</vt:lpstr>
      <vt:lpstr>Management of COPD</vt:lpstr>
      <vt:lpstr>Bronchoscopic Lung Volume Reduction In Severe Emphysema</vt:lpstr>
      <vt:lpstr>Bronchoscopic Lung Volume Reduction In Severe Emphysema</vt:lpstr>
      <vt:lpstr>Bronchoscopic Lung Volume Reduction In Severe Emphysema</vt:lpstr>
      <vt:lpstr>Intrabronchial valve (Spiration Inc.) with delivery system deployed via working channel of bronchoscope.</vt:lpstr>
      <vt:lpstr>Why BLVR</vt:lpstr>
      <vt:lpstr>Endobroncheal Valve</vt:lpstr>
      <vt:lpstr>Bronchoscopic Valve placement</vt:lpstr>
      <vt:lpstr>Bronchoscopic Valve placement</vt:lpstr>
      <vt:lpstr>DIAGNOSTIC BRONCHOSCOPY</vt:lpstr>
      <vt:lpstr> Diagnostic Bronchoscopy</vt:lpstr>
      <vt:lpstr>Trans Bronchial Needle Aspiration</vt:lpstr>
      <vt:lpstr>Slide 46</vt:lpstr>
      <vt:lpstr>Slide 47</vt:lpstr>
      <vt:lpstr>   Autofluorescence Bronchoscopy </vt:lpstr>
      <vt:lpstr>   Autofluorescence Bronchoscopy </vt:lpstr>
      <vt:lpstr>Autofluorescence Bronchoscopy</vt:lpstr>
      <vt:lpstr>Autofluorescence Bronchoscopy</vt:lpstr>
      <vt:lpstr>Diagnosis of Peripheral Nodules &lt; 2 cm</vt:lpstr>
      <vt:lpstr>Navigational Bronchoscopy</vt:lpstr>
      <vt:lpstr>Slide 54</vt:lpstr>
      <vt:lpstr>Argon plasma coagulation (APC)</vt:lpstr>
      <vt:lpstr>Slide 56</vt:lpstr>
      <vt:lpstr>Slide 57</vt:lpstr>
      <vt:lpstr>Brachytherapy in lung cancer</vt:lpstr>
      <vt:lpstr>Slide 59</vt:lpstr>
      <vt:lpstr>Slide 60</vt:lpstr>
      <vt:lpstr>    Electromagnetic Navigation Bronchoscopy</vt:lpstr>
      <vt:lpstr>electromagnetic navigation bronchoscopy</vt:lpstr>
      <vt:lpstr>electromagnetic navigation bronchoscopy</vt:lpstr>
      <vt:lpstr>Slide 64</vt:lpstr>
      <vt:lpstr>Slide 65</vt:lpstr>
      <vt:lpstr>Slide 66</vt:lpstr>
      <vt:lpstr>electromagnetic navigation bronchoscopy</vt:lpstr>
      <vt:lpstr> Electromagnetic Navigation Bronchoscopy</vt:lpstr>
      <vt:lpstr>Slide 69</vt:lpstr>
      <vt:lpstr>Slide 70</vt:lpstr>
      <vt:lpstr>Slide 71</vt:lpstr>
      <vt:lpstr>Slide 72</vt:lpstr>
      <vt:lpstr>Slide 73</vt:lpstr>
      <vt:lpstr>Slide 74</vt:lpstr>
      <vt:lpstr>Slide 75</vt:lpstr>
      <vt:lpstr>                  </vt:lpstr>
      <vt:lpstr> </vt:lpstr>
      <vt:lpstr> </vt:lpstr>
      <vt:lpstr> </vt:lpstr>
      <vt:lpstr>  </vt:lpstr>
      <vt:lpstr> </vt:lpstr>
      <vt:lpstr>The Future of a Pulmonologist</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Interventional Bronchoscopy</dc:title>
  <dc:creator>Dr.Tariq Wajahat</dc:creator>
  <cp:lastModifiedBy>Frasat</cp:lastModifiedBy>
  <cp:revision>71</cp:revision>
  <dcterms:created xsi:type="dcterms:W3CDTF">2013-07-24T18:49:43Z</dcterms:created>
  <dcterms:modified xsi:type="dcterms:W3CDTF">2013-07-26T02:58:53Z</dcterms:modified>
</cp:coreProperties>
</file>