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53"/>
  </p:notesMasterIdLst>
  <p:sldIdLst>
    <p:sldId id="375" r:id="rId2"/>
    <p:sldId id="334" r:id="rId3"/>
    <p:sldId id="262" r:id="rId4"/>
    <p:sldId id="335" r:id="rId5"/>
    <p:sldId id="336" r:id="rId6"/>
    <p:sldId id="308" r:id="rId7"/>
    <p:sldId id="338" r:id="rId8"/>
    <p:sldId id="260" r:id="rId9"/>
    <p:sldId id="345" r:id="rId10"/>
    <p:sldId id="341" r:id="rId11"/>
    <p:sldId id="342" r:id="rId12"/>
    <p:sldId id="343" r:id="rId13"/>
    <p:sldId id="344" r:id="rId14"/>
    <p:sldId id="275" r:id="rId15"/>
    <p:sldId id="351" r:id="rId16"/>
    <p:sldId id="349" r:id="rId17"/>
    <p:sldId id="350" r:id="rId18"/>
    <p:sldId id="276" r:id="rId19"/>
    <p:sldId id="309" r:id="rId20"/>
    <p:sldId id="346" r:id="rId21"/>
    <p:sldId id="356" r:id="rId22"/>
    <p:sldId id="353" r:id="rId23"/>
    <p:sldId id="359" r:id="rId24"/>
    <p:sldId id="360" r:id="rId25"/>
    <p:sldId id="357" r:id="rId26"/>
    <p:sldId id="311" r:id="rId27"/>
    <p:sldId id="369" r:id="rId28"/>
    <p:sldId id="268" r:id="rId29"/>
    <p:sldId id="366" r:id="rId30"/>
    <p:sldId id="315" r:id="rId31"/>
    <p:sldId id="362" r:id="rId32"/>
    <p:sldId id="361" r:id="rId33"/>
    <p:sldId id="363" r:id="rId34"/>
    <p:sldId id="364" r:id="rId35"/>
    <p:sldId id="365" r:id="rId36"/>
    <p:sldId id="367" r:id="rId37"/>
    <p:sldId id="370" r:id="rId38"/>
    <p:sldId id="371" r:id="rId39"/>
    <p:sldId id="372" r:id="rId40"/>
    <p:sldId id="316" r:id="rId41"/>
    <p:sldId id="317" r:id="rId42"/>
    <p:sldId id="318" r:id="rId43"/>
    <p:sldId id="284" r:id="rId44"/>
    <p:sldId id="298" r:id="rId45"/>
    <p:sldId id="299" r:id="rId46"/>
    <p:sldId id="289" r:id="rId47"/>
    <p:sldId id="290" r:id="rId48"/>
    <p:sldId id="291" r:id="rId49"/>
    <p:sldId id="302" r:id="rId50"/>
    <p:sldId id="331" r:id="rId51"/>
    <p:sldId id="328"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408FB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738" autoAdjust="0"/>
  </p:normalViewPr>
  <p:slideViewPr>
    <p:cSldViewPr>
      <p:cViewPr>
        <p:scale>
          <a:sx n="70" d="100"/>
          <a:sy n="70" d="100"/>
        </p:scale>
        <p:origin x="-1810"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81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E434718-2A1F-47BA-AA92-C1EBF48597E1}" type="slidenum">
              <a:rPr lang="en-US" altLang="en-US"/>
              <a:pPr>
                <a:defRPr/>
              </a:pPr>
              <a:t>‹#›</a:t>
            </a:fld>
            <a:endParaRPr lang="en-US" altLang="en-US"/>
          </a:p>
        </p:txBody>
      </p:sp>
    </p:spTree>
    <p:extLst>
      <p:ext uri="{BB962C8B-B14F-4D97-AF65-F5344CB8AC3E}">
        <p14:creationId xmlns:p14="http://schemas.microsoft.com/office/powerpoint/2010/main" val="1043682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4F3899-AA1D-4D03-952F-2316F2B58352}" type="slidenum">
              <a:rPr lang="en-US" altLang="en-US"/>
              <a:pPr/>
              <a:t>44</a:t>
            </a:fld>
            <a:endParaRPr lang="en-US" altLang="en-US"/>
          </a:p>
        </p:txBody>
      </p:sp>
      <p:sp>
        <p:nvSpPr>
          <p:cNvPr id="72707"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2708" name="Text Box 3"/>
          <p:cNvSpPr>
            <a:spLocks noGrp="1" noChangeArrowheads="1"/>
          </p:cNvSpPr>
          <p:nvPr>
            <p:ph type="body"/>
          </p:nvPr>
        </p:nvSpPr>
        <p:spPr>
          <a:xfrm>
            <a:off x="1046163" y="4352925"/>
            <a:ext cx="4770437" cy="3478213"/>
          </a:xfrm>
          <a:noFill/>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85725" indent="-85725" defTabSz="457200"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smtClean="0"/>
              <a:t>Figure 2. Graph of mean values of the RV/LV ratio relative to clinical outcome. Bars represent means and lines represent 95% confidence intervals. The mean RV/LV ratio was significantly higher in patients who died of PE than in the other patients (analysis of variance, P = .018). Brackets show significant differences between groups.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D07350-BEA3-4618-ABEF-FF549094A93E}" type="slidenum">
              <a:rPr lang="en-US" altLang="en-US"/>
              <a:pPr/>
              <a:t>45</a:t>
            </a:fld>
            <a:endParaRPr lang="en-US" altLang="en-US"/>
          </a:p>
        </p:txBody>
      </p:sp>
      <p:sp>
        <p:nvSpPr>
          <p:cNvPr id="73731"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3732" name="Text Box 3"/>
          <p:cNvSpPr>
            <a:spLocks noGrp="1" noChangeArrowheads="1"/>
          </p:cNvSpPr>
          <p:nvPr>
            <p:ph type="body"/>
          </p:nvPr>
        </p:nvSpPr>
        <p:spPr>
          <a:xfrm>
            <a:off x="1046163" y="4352925"/>
            <a:ext cx="4770437" cy="3478213"/>
          </a:xfrm>
          <a:noFill/>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85725" indent="-85725" defTabSz="457200"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smtClean="0"/>
              <a:t>Figure 1. Transverse contrast-enhanced CT scan shows maximum minor axis measurements of the right ventricle (A) and left ventricle (B). Note the flattening of the interventricular septum. RV/LV ratio = 1.81.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C8FBA5-04E8-4D36-8B8C-1E1C34B881FF}" type="slidenum">
              <a:rPr lang="en-US" altLang="en-US"/>
              <a:pPr/>
              <a:t>49</a:t>
            </a:fld>
            <a:endParaRPr lang="en-US" altLang="en-US"/>
          </a:p>
        </p:txBody>
      </p:sp>
      <p:sp>
        <p:nvSpPr>
          <p:cNvPr id="74755" name="Rectangle 2"/>
          <p:cNvSpPr>
            <a:spLocks noGrp="1" noRot="1" noChangeAspect="1" noChangeArrowheads="1" noTextEdit="1"/>
          </p:cNvSpPr>
          <p:nvPr>
            <p:ph type="sldImg"/>
          </p:nvPr>
        </p:nvSpPr>
        <p:spPr>
          <a:xfrm>
            <a:off x="1339850" y="914400"/>
            <a:ext cx="4178300" cy="3133725"/>
          </a:xfrm>
          <a:ln/>
        </p:spPr>
      </p:sp>
      <p:sp>
        <p:nvSpPr>
          <p:cNvPr id="74756" name="Text Box 3"/>
          <p:cNvSpPr>
            <a:spLocks noGrp="1" noChangeArrowheads="1"/>
          </p:cNvSpPr>
          <p:nvPr>
            <p:ph type="body" idx="1"/>
          </p:nvPr>
        </p:nvSpPr>
        <p:spPr>
          <a:xfrm>
            <a:off x="1046163" y="4352925"/>
            <a:ext cx="4770437" cy="3478213"/>
          </a:xfrm>
          <a:noFill/>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215900" indent="-215900" defTabSz="457200"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sz="1600" smtClean="0">
                <a:ea typeface="Lucida Sans Unicode" pitchFamily="34" charset="0"/>
                <a:cs typeface="Lucida Sans Unicode" pitchFamily="34" charset="0"/>
              </a:rPr>
              <a:t>Echocardiograms before and after Thrombolysis. A 29-year-old woman presented with progressive shortness of breath. A computed tomographic scan of the chest showed a central "saddle" pulmonary embolism. An echocardiogram (Panel A) showed an enlarged right ventricle and hypokinetic motion of the right ventricular free wall. After treatment with alteplase, the right ventricular size and wall motion returned to normal (Panel B). Echocardiograms courtesy of Scott D. Solomon, M.D., and Jose M. Rivero. (Videos of these images are available with the full text of this article at http://www.nejm.org.)‏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7"/>
          <p:cNvSpPr>
            <a:spLocks noChangeAspect="1" noEditPoints="1"/>
          </p:cNvSpPr>
          <p:nvPr/>
        </p:nvSpPr>
        <p:spPr bwMode="auto">
          <a:xfrm>
            <a:off x="838200" y="1762125"/>
            <a:ext cx="2522538" cy="50958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7"/>
          <p:cNvSpPr>
            <a:spLocks noChangeAspect="1" noEditPoints="1"/>
          </p:cNvSpPr>
          <p:nvPr/>
        </p:nvSpPr>
        <p:spPr bwMode="auto">
          <a:xfrm>
            <a:off x="838200" y="1762125"/>
            <a:ext cx="2522538" cy="50958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7" name="Freeform 7"/>
          <p:cNvSpPr>
            <a:spLocks noChangeAspect="1" noEditPoints="1"/>
          </p:cNvSpPr>
          <p:nvPr/>
        </p:nvSpPr>
        <p:spPr bwMode="auto">
          <a:xfrm>
            <a:off x="838200" y="1762125"/>
            <a:ext cx="2522538" cy="50958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solidFill>
                  <a:schemeClr val="bg2"/>
                </a:solidFill>
              </a:defRPr>
            </a:lvl1pPr>
          </a:lstStyle>
          <a:p>
            <a:pPr>
              <a:defRPr/>
            </a:pPr>
            <a:endParaRPr lang="en-US" altLang="en-US"/>
          </a:p>
        </p:txBody>
      </p:sp>
      <p:sp>
        <p:nvSpPr>
          <p:cNvPr id="9" name="Footer Placeholder 4"/>
          <p:cNvSpPr>
            <a:spLocks noGrp="1"/>
          </p:cNvSpPr>
          <p:nvPr>
            <p:ph type="ftr" sz="quarter" idx="11"/>
          </p:nvPr>
        </p:nvSpPr>
        <p:spPr/>
        <p:txBody>
          <a:bodyPr/>
          <a:lstStyle>
            <a:lvl1pPr>
              <a:defRPr/>
            </a:lvl1pPr>
          </a:lstStyle>
          <a:p>
            <a:pPr>
              <a:defRPr/>
            </a:pPr>
            <a:endParaRPr lang="en-US" altLang="en-US"/>
          </a:p>
        </p:txBody>
      </p:sp>
      <p:sp>
        <p:nvSpPr>
          <p:cNvPr id="11" name="Slide Number Placeholder 5"/>
          <p:cNvSpPr>
            <a:spLocks noGrp="1"/>
          </p:cNvSpPr>
          <p:nvPr>
            <p:ph type="sldNum" sz="quarter" idx="12"/>
          </p:nvPr>
        </p:nvSpPr>
        <p:spPr/>
        <p:txBody>
          <a:bodyPr/>
          <a:lstStyle>
            <a:lvl1pPr>
              <a:defRPr/>
            </a:lvl1pPr>
          </a:lstStyle>
          <a:p>
            <a:pPr>
              <a:defRPr/>
            </a:pPr>
            <a:fld id="{4BCC6D39-DBB4-4A8F-93A5-A4E301CF727C}" type="slidenum">
              <a:rPr lang="en-US" altLang="en-US"/>
              <a:pPr>
                <a:defRPr/>
              </a:pPr>
              <a:t>‹#›</a:t>
            </a:fld>
            <a:endParaRPr lang="en-US" altLang="en-US"/>
          </a:p>
        </p:txBody>
      </p:sp>
    </p:spTree>
    <p:extLst>
      <p:ext uri="{BB962C8B-B14F-4D97-AF65-F5344CB8AC3E}">
        <p14:creationId xmlns:p14="http://schemas.microsoft.com/office/powerpoint/2010/main" val="410171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6D603F6-CD8A-462C-8AF6-E3D7C79E449E}" type="slidenum">
              <a:rPr lang="en-US" altLang="en-US"/>
              <a:pPr>
                <a:defRPr/>
              </a:pPr>
              <a:t>‹#›</a:t>
            </a:fld>
            <a:endParaRPr lang="en-US" altLang="en-US"/>
          </a:p>
        </p:txBody>
      </p:sp>
    </p:spTree>
    <p:extLst>
      <p:ext uri="{BB962C8B-B14F-4D97-AF65-F5344CB8AC3E}">
        <p14:creationId xmlns:p14="http://schemas.microsoft.com/office/powerpoint/2010/main" val="236834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0450B67-20DB-4EE3-918C-D23FA081B7AF}" type="slidenum">
              <a:rPr lang="en-US" altLang="en-US"/>
              <a:pPr>
                <a:defRPr/>
              </a:pPr>
              <a:t>‹#›</a:t>
            </a:fld>
            <a:endParaRPr lang="en-US" altLang="en-US"/>
          </a:p>
        </p:txBody>
      </p:sp>
    </p:spTree>
    <p:extLst>
      <p:ext uri="{BB962C8B-B14F-4D97-AF65-F5344CB8AC3E}">
        <p14:creationId xmlns:p14="http://schemas.microsoft.com/office/powerpoint/2010/main" val="225993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CD2BB3E5-3E75-4582-8F27-6110FE7D74EF}" type="slidenum">
              <a:rPr lang="en-US" altLang="en-US"/>
              <a:pPr>
                <a:defRPr/>
              </a:pPr>
              <a:t>‹#›</a:t>
            </a:fld>
            <a:endParaRPr lang="en-US" alt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ltLang="en-US"/>
          </a:p>
        </p:txBody>
      </p:sp>
    </p:spTree>
    <p:extLst>
      <p:ext uri="{BB962C8B-B14F-4D97-AF65-F5344CB8AC3E}">
        <p14:creationId xmlns:p14="http://schemas.microsoft.com/office/powerpoint/2010/main" val="3064408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19400" y="609600"/>
            <a:ext cx="60960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304800" y="6248400"/>
            <a:ext cx="1905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5814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7010400" y="6248400"/>
            <a:ext cx="1905000" cy="457200"/>
          </a:xfrm>
        </p:spPr>
        <p:txBody>
          <a:bodyPr/>
          <a:lstStyle>
            <a:lvl1pPr>
              <a:defRPr/>
            </a:lvl1pPr>
          </a:lstStyle>
          <a:p>
            <a:fld id="{17E6A437-BD3C-42BC-8E83-A10C339395F5}" type="slidenum">
              <a:rPr lang="en-US" altLang="en-US"/>
              <a:pPr/>
              <a:t>‹#›</a:t>
            </a:fld>
            <a:endParaRPr lang="en-US" altLang="en-US"/>
          </a:p>
        </p:txBody>
      </p:sp>
    </p:spTree>
    <p:extLst>
      <p:ext uri="{BB962C8B-B14F-4D97-AF65-F5344CB8AC3E}">
        <p14:creationId xmlns:p14="http://schemas.microsoft.com/office/powerpoint/2010/main" val="316619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7F5DC7CC-052F-4574-83FE-1015C7E2157B}" type="slidenum">
              <a:rPr lang="en-US" altLang="en-US"/>
              <a:pPr>
                <a:defRPr/>
              </a:pPr>
              <a:t>‹#›</a:t>
            </a:fld>
            <a:endParaRPr lang="en-US" altLang="en-US"/>
          </a:p>
        </p:txBody>
      </p:sp>
    </p:spTree>
    <p:extLst>
      <p:ext uri="{BB962C8B-B14F-4D97-AF65-F5344CB8AC3E}">
        <p14:creationId xmlns:p14="http://schemas.microsoft.com/office/powerpoint/2010/main" val="406838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7"/>
          <p:cNvSpPr>
            <a:spLocks noChangeAspect="1" noEditPoints="1"/>
          </p:cNvSpPr>
          <p:nvPr/>
        </p:nvSpPr>
        <p:spPr bwMode="auto">
          <a:xfrm>
            <a:off x="34925" y="136525"/>
            <a:ext cx="3325813" cy="67214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solidFill>
                  <a:schemeClr val="bg2"/>
                </a:solidFill>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5C0E7FC6-7252-4CC7-9F39-8FD524C4DF05}" type="slidenum">
              <a:rPr lang="en-US" altLang="en-US"/>
              <a:pPr>
                <a:defRPr/>
              </a:pPr>
              <a:t>‹#›</a:t>
            </a:fld>
            <a:endParaRPr lang="en-US" altLang="en-US"/>
          </a:p>
        </p:txBody>
      </p:sp>
    </p:spTree>
    <p:extLst>
      <p:ext uri="{BB962C8B-B14F-4D97-AF65-F5344CB8AC3E}">
        <p14:creationId xmlns:p14="http://schemas.microsoft.com/office/powerpoint/2010/main" val="364722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pPr>
              <a:defRPr/>
            </a:pPr>
            <a:fld id="{6D269E7B-DA9C-4C43-8C2E-80A86B370936}" type="slidenum">
              <a:rPr lang="en-US" altLang="en-US"/>
              <a:pPr>
                <a:defRPr/>
              </a:pPr>
              <a:t>‹#›</a:t>
            </a:fld>
            <a:endParaRPr lang="en-US" altLang="en-US"/>
          </a:p>
        </p:txBody>
      </p:sp>
    </p:spTree>
    <p:extLst>
      <p:ext uri="{BB962C8B-B14F-4D97-AF65-F5344CB8AC3E}">
        <p14:creationId xmlns:p14="http://schemas.microsoft.com/office/powerpoint/2010/main" val="3259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6"/>
          </p:nvPr>
        </p:nvSpPr>
        <p:spPr/>
        <p:txBody>
          <a:bodyPr/>
          <a:lstStyle>
            <a:lvl1pPr>
              <a:defRPr/>
            </a:lvl1pPr>
          </a:lstStyle>
          <a:p>
            <a:pPr>
              <a:defRPr/>
            </a:pPr>
            <a:endParaRPr lang="en-US" altLang="en-US"/>
          </a:p>
        </p:txBody>
      </p:sp>
      <p:sp>
        <p:nvSpPr>
          <p:cNvPr id="8" name="Footer Placeholder 4"/>
          <p:cNvSpPr>
            <a:spLocks noGrp="1"/>
          </p:cNvSpPr>
          <p:nvPr>
            <p:ph type="ftr" sz="quarter" idx="17"/>
          </p:nvPr>
        </p:nvSpPr>
        <p:spPr/>
        <p:txBody>
          <a:bodyPr/>
          <a:lstStyle>
            <a:lvl1pPr>
              <a:defRPr/>
            </a:lvl1pPr>
          </a:lstStyle>
          <a:p>
            <a:pPr>
              <a:defRPr/>
            </a:pPr>
            <a:endParaRPr lang="en-US" altLang="en-US"/>
          </a:p>
        </p:txBody>
      </p:sp>
      <p:sp>
        <p:nvSpPr>
          <p:cNvPr id="9" name="Slide Number Placeholder 5"/>
          <p:cNvSpPr>
            <a:spLocks noGrp="1"/>
          </p:cNvSpPr>
          <p:nvPr>
            <p:ph type="sldNum" sz="quarter" idx="18"/>
          </p:nvPr>
        </p:nvSpPr>
        <p:spPr/>
        <p:txBody>
          <a:bodyPr/>
          <a:lstStyle>
            <a:lvl1pPr>
              <a:defRPr/>
            </a:lvl1pPr>
          </a:lstStyle>
          <a:p>
            <a:pPr>
              <a:defRPr/>
            </a:pPr>
            <a:fld id="{0EFD8B55-F130-443E-81D4-7FAF93D6EDE2}" type="slidenum">
              <a:rPr lang="en-US" altLang="en-US"/>
              <a:pPr>
                <a:defRPr/>
              </a:pPr>
              <a:t>‹#›</a:t>
            </a:fld>
            <a:endParaRPr lang="en-US" altLang="en-US"/>
          </a:p>
        </p:txBody>
      </p:sp>
    </p:spTree>
    <p:extLst>
      <p:ext uri="{BB962C8B-B14F-4D97-AF65-F5344CB8AC3E}">
        <p14:creationId xmlns:p14="http://schemas.microsoft.com/office/powerpoint/2010/main" val="382488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0404FDB-68A6-4E8A-8F54-496AC322201E}" type="slidenum">
              <a:rPr lang="en-US" altLang="en-US"/>
              <a:pPr>
                <a:defRPr/>
              </a:pPr>
              <a:t>‹#›</a:t>
            </a:fld>
            <a:endParaRPr lang="en-US" altLang="en-US"/>
          </a:p>
        </p:txBody>
      </p:sp>
    </p:spTree>
    <p:extLst>
      <p:ext uri="{BB962C8B-B14F-4D97-AF65-F5344CB8AC3E}">
        <p14:creationId xmlns:p14="http://schemas.microsoft.com/office/powerpoint/2010/main" val="391423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B3B0EFA4-F309-4CA3-BB68-425445CA0312}" type="slidenum">
              <a:rPr lang="en-US" altLang="en-US"/>
              <a:pPr>
                <a:defRPr/>
              </a:pPr>
              <a:t>‹#›</a:t>
            </a:fld>
            <a:endParaRPr lang="en-US" altLang="en-US"/>
          </a:p>
        </p:txBody>
      </p:sp>
    </p:spTree>
    <p:extLst>
      <p:ext uri="{BB962C8B-B14F-4D97-AF65-F5344CB8AC3E}">
        <p14:creationId xmlns:p14="http://schemas.microsoft.com/office/powerpoint/2010/main" val="56614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5"/>
          </p:nvPr>
        </p:nvSpPr>
        <p:spPr/>
        <p:txBody>
          <a:bodyPr/>
          <a:lstStyle>
            <a:lvl1pPr>
              <a:defRPr>
                <a:solidFill>
                  <a:schemeClr val="bg2"/>
                </a:solidFill>
              </a:defRPr>
            </a:lvl1pPr>
          </a:lstStyle>
          <a:p>
            <a:pPr>
              <a:defRPr/>
            </a:pPr>
            <a:endParaRPr lang="en-US" altLang="en-US"/>
          </a:p>
        </p:txBody>
      </p:sp>
      <p:sp>
        <p:nvSpPr>
          <p:cNvPr id="7" name="Footer Placeholder 5"/>
          <p:cNvSpPr>
            <a:spLocks noGrp="1"/>
          </p:cNvSpPr>
          <p:nvPr>
            <p:ph type="ftr" sz="quarter" idx="16"/>
          </p:nvPr>
        </p:nvSpPr>
        <p:spPr/>
        <p:txBody>
          <a:bodyPr/>
          <a:lstStyle>
            <a:lvl1pPr>
              <a:defRPr/>
            </a:lvl1pPr>
          </a:lstStyle>
          <a:p>
            <a:pPr>
              <a:defRPr/>
            </a:pPr>
            <a:endParaRPr lang="en-US" altLang="en-US"/>
          </a:p>
        </p:txBody>
      </p:sp>
      <p:sp>
        <p:nvSpPr>
          <p:cNvPr id="8" name="Slide Number Placeholder 6"/>
          <p:cNvSpPr>
            <a:spLocks noGrp="1"/>
          </p:cNvSpPr>
          <p:nvPr>
            <p:ph type="sldNum" sz="quarter" idx="17"/>
          </p:nvPr>
        </p:nvSpPr>
        <p:spPr/>
        <p:txBody>
          <a:bodyPr/>
          <a:lstStyle>
            <a:lvl1pPr>
              <a:defRPr/>
            </a:lvl1pPr>
          </a:lstStyle>
          <a:p>
            <a:pPr>
              <a:defRPr/>
            </a:pPr>
            <a:fld id="{9D589D76-FDA2-4FAE-8DBA-B1B18D16E1F7}" type="slidenum">
              <a:rPr lang="en-US" altLang="en-US"/>
              <a:pPr>
                <a:defRPr/>
              </a:pPr>
              <a:t>‹#›</a:t>
            </a:fld>
            <a:endParaRPr lang="en-US" altLang="en-US"/>
          </a:p>
        </p:txBody>
      </p:sp>
    </p:spTree>
    <p:extLst>
      <p:ext uri="{BB962C8B-B14F-4D97-AF65-F5344CB8AC3E}">
        <p14:creationId xmlns:p14="http://schemas.microsoft.com/office/powerpoint/2010/main" val="293418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solidFill>
                  <a:schemeClr val="bg2"/>
                </a:solidFill>
              </a:defRPr>
            </a:lvl1pPr>
          </a:lstStyle>
          <a:p>
            <a:pPr>
              <a:defRPr/>
            </a:pPr>
            <a:endParaRPr lang="en-US" altLang="en-US"/>
          </a:p>
        </p:txBody>
      </p:sp>
      <p:sp>
        <p:nvSpPr>
          <p:cNvPr id="7" name="Footer Placeholder 5"/>
          <p:cNvSpPr>
            <a:spLocks noGrp="1"/>
          </p:cNvSpPr>
          <p:nvPr>
            <p:ph type="ftr" sz="quarter" idx="15"/>
          </p:nvPr>
        </p:nvSpPr>
        <p:spPr/>
        <p:txBody>
          <a:bodyPr/>
          <a:lstStyle>
            <a:lvl1pPr>
              <a:defRPr/>
            </a:lvl1pPr>
          </a:lstStyle>
          <a:p>
            <a:pPr>
              <a:defRPr/>
            </a:pPr>
            <a:endParaRPr lang="en-US" altLang="en-US"/>
          </a:p>
        </p:txBody>
      </p:sp>
      <p:sp>
        <p:nvSpPr>
          <p:cNvPr id="8" name="Slide Number Placeholder 6"/>
          <p:cNvSpPr>
            <a:spLocks noGrp="1"/>
          </p:cNvSpPr>
          <p:nvPr>
            <p:ph type="sldNum" sz="quarter" idx="16"/>
          </p:nvPr>
        </p:nvSpPr>
        <p:spPr/>
        <p:txBody>
          <a:bodyPr/>
          <a:lstStyle>
            <a:lvl1pPr>
              <a:defRPr/>
            </a:lvl1pPr>
          </a:lstStyle>
          <a:p>
            <a:pPr>
              <a:defRPr/>
            </a:pPr>
            <a:fld id="{C82E67FA-B15E-4563-B793-1E82218DDF09}" type="slidenum">
              <a:rPr lang="en-US" altLang="en-US"/>
              <a:pPr>
                <a:defRPr/>
              </a:pPr>
              <a:t>‹#›</a:t>
            </a:fld>
            <a:endParaRPr lang="en-US" altLang="en-US"/>
          </a:p>
        </p:txBody>
      </p:sp>
    </p:spTree>
    <p:extLst>
      <p:ext uri="{BB962C8B-B14F-4D97-AF65-F5344CB8AC3E}">
        <p14:creationId xmlns:p14="http://schemas.microsoft.com/office/powerpoint/2010/main" val="100765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4000"/>
            <a:lum/>
          </a:blip>
          <a:srcRect/>
          <a:stretch>
            <a:fillRect t="-56000" b="-5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a:defRPr/>
            </a:pPr>
            <a:endParaRPr lang="en-US" altLang="en-US"/>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a:defRPr/>
            </a:pPr>
            <a:endParaRPr lang="en-US" alt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smtClean="0">
                <a:solidFill>
                  <a:schemeClr val="tx2"/>
                </a:solidFill>
              </a:defRPr>
            </a:lvl1pPr>
          </a:lstStyle>
          <a:p>
            <a:pPr>
              <a:defRPr/>
            </a:pPr>
            <a:fld id="{706AC7E7-5310-4A46-B8C5-86C0B519EF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85" r:id="rId4"/>
    <p:sldLayoutId id="2147483786" r:id="rId5"/>
    <p:sldLayoutId id="2147483787" r:id="rId6"/>
    <p:sldLayoutId id="2147483788" r:id="rId7"/>
    <p:sldLayoutId id="2147483794" r:id="rId8"/>
    <p:sldLayoutId id="2147483795" r:id="rId9"/>
    <p:sldLayoutId id="2147483789" r:id="rId10"/>
    <p:sldLayoutId id="2147483790" r:id="rId11"/>
    <p:sldLayoutId id="2147483796" r:id="rId12"/>
    <p:sldLayoutId id="2147483797" r:id="rId13"/>
  </p:sldLayoutIdLst>
  <p:txStyles>
    <p:title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p:titleStyle>
    <p:bodyStyle>
      <a:lvl1pPr marL="171450" indent="-173038" algn="l" rtl="0" fontAlgn="base">
        <a:spcBef>
          <a:spcPts val="600"/>
        </a:spcBef>
        <a:spcAft>
          <a:spcPct val="0"/>
        </a:spcAft>
        <a:buClr>
          <a:schemeClr val="accent1"/>
        </a:buClr>
        <a:buFont typeface="Arial" charset="0"/>
        <a:buChar char="•"/>
        <a:defRPr sz="2200" kern="1200" spc="30">
          <a:solidFill>
            <a:schemeClr val="tx2"/>
          </a:solidFill>
          <a:latin typeface="+mn-lt"/>
          <a:ea typeface="+mn-ea"/>
          <a:cs typeface="Tahoma" pitchFamily="34" charset="0"/>
        </a:defRPr>
      </a:lvl1pPr>
      <a:lvl2pPr marL="344488" indent="-173038" algn="l" rtl="0" fontAlgn="base">
        <a:spcBef>
          <a:spcPts val="600"/>
        </a:spcBef>
        <a:spcAft>
          <a:spcPct val="0"/>
        </a:spcAft>
        <a:buClr>
          <a:schemeClr val="accent1"/>
        </a:buClr>
        <a:buFont typeface="Arial" charset="0"/>
        <a:buChar char="•"/>
        <a:defRPr sz="2000" kern="1200">
          <a:solidFill>
            <a:schemeClr val="tx2"/>
          </a:solidFill>
          <a:latin typeface="+mn-lt"/>
          <a:ea typeface="+mn-ea"/>
          <a:cs typeface="Tahoma" pitchFamily="34" charset="0"/>
        </a:defRPr>
      </a:lvl2pPr>
      <a:lvl3pPr marL="515938" indent="-173038" algn="l" rtl="0" fontAlgn="base">
        <a:spcBef>
          <a:spcPts val="600"/>
        </a:spcBef>
        <a:spcAft>
          <a:spcPct val="0"/>
        </a:spcAft>
        <a:buClr>
          <a:schemeClr val="accent1"/>
        </a:buClr>
        <a:buFont typeface="Arial" charset="0"/>
        <a:buChar char="•"/>
        <a:defRPr kern="1200">
          <a:solidFill>
            <a:schemeClr val="tx2"/>
          </a:solidFill>
          <a:latin typeface="+mn-lt"/>
          <a:ea typeface="+mn-ea"/>
          <a:cs typeface="Tahoma" pitchFamily="34" charset="0"/>
        </a:defRPr>
      </a:lvl3pPr>
      <a:lvl4pPr marL="688975" indent="-173038" algn="l" rtl="0" fontAlgn="base">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4pPr>
      <a:lvl5pPr marL="860425" indent="-173038" algn="l" rtl="0" fontAlgn="base">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838200" y="3733800"/>
            <a:ext cx="7315200" cy="2514600"/>
          </a:xfrm>
        </p:spPr>
        <p:txBody>
          <a:bodyPr>
            <a:noAutofit/>
          </a:bodyPr>
          <a:lstStyle/>
          <a:p>
            <a:pPr algn="ctr" eaLnBrk="1" fontAlgn="auto" hangingPunct="1">
              <a:spcAft>
                <a:spcPts val="0"/>
              </a:spcAft>
              <a:buFont typeface="Arial" pitchFamily="34" charset="0"/>
              <a:buNone/>
              <a:defRPr/>
            </a:pPr>
            <a:r>
              <a:rPr lang="en-US" altLang="en-US" sz="2800" b="1" dirty="0" err="1" smtClean="0">
                <a:solidFill>
                  <a:schemeClr val="tx1"/>
                </a:solidFill>
                <a:effectLst>
                  <a:outerShdw blurRad="38100" dist="38100" dir="2700000" algn="tl">
                    <a:srgbClr val="000000">
                      <a:alpha val="43137"/>
                    </a:srgbClr>
                  </a:outerShdw>
                </a:effectLst>
              </a:rPr>
              <a:t>Dr</a:t>
            </a:r>
            <a:r>
              <a:rPr lang="en-US" altLang="en-US" sz="2800" b="1" dirty="0" smtClean="0">
                <a:solidFill>
                  <a:schemeClr val="tx1"/>
                </a:solidFill>
                <a:effectLst>
                  <a:outerShdw blurRad="38100" dist="38100" dir="2700000" algn="tl">
                    <a:srgbClr val="000000">
                      <a:alpha val="43137"/>
                    </a:srgbClr>
                  </a:outerShdw>
                </a:effectLst>
              </a:rPr>
              <a:t> </a:t>
            </a:r>
            <a:r>
              <a:rPr lang="en-US" altLang="en-US" sz="2800" b="1" dirty="0" err="1" smtClean="0">
                <a:solidFill>
                  <a:schemeClr val="tx1"/>
                </a:solidFill>
                <a:effectLst>
                  <a:outerShdw blurRad="38100" dist="38100" dir="2700000" algn="tl">
                    <a:srgbClr val="000000">
                      <a:alpha val="43137"/>
                    </a:srgbClr>
                  </a:outerShdw>
                </a:effectLst>
              </a:rPr>
              <a:t>Sariu</a:t>
            </a:r>
            <a:r>
              <a:rPr lang="en-US" altLang="en-US" sz="2800" b="1" dirty="0" smtClean="0">
                <a:solidFill>
                  <a:schemeClr val="tx1"/>
                </a:solidFill>
                <a:effectLst>
                  <a:outerShdw blurRad="38100" dist="38100" dir="2700000" algn="tl">
                    <a:srgbClr val="000000">
                      <a:alpha val="43137"/>
                    </a:srgbClr>
                  </a:outerShdw>
                </a:effectLst>
              </a:rPr>
              <a:t> Ali </a:t>
            </a:r>
            <a:r>
              <a:rPr lang="en-US" altLang="en-US" sz="2800" b="1" dirty="0" err="1" smtClean="0">
                <a:solidFill>
                  <a:schemeClr val="tx1"/>
                </a:solidFill>
                <a:effectLst>
                  <a:outerShdw blurRad="38100" dist="38100" dir="2700000" algn="tl">
                    <a:srgbClr val="000000">
                      <a:alpha val="43137"/>
                    </a:srgbClr>
                  </a:outerShdw>
                </a:effectLst>
              </a:rPr>
              <a:t>Didi</a:t>
            </a:r>
            <a:r>
              <a:rPr lang="en-US" altLang="en-US" sz="2800" b="1" dirty="0" smtClean="0">
                <a:solidFill>
                  <a:schemeClr val="tx1"/>
                </a:solidFill>
                <a:effectLst>
                  <a:outerShdw blurRad="38100" dist="38100" dir="2700000" algn="tl">
                    <a:srgbClr val="000000">
                      <a:alpha val="43137"/>
                    </a:srgbClr>
                  </a:outerShdw>
                </a:effectLst>
              </a:rPr>
              <a:t> </a:t>
            </a:r>
          </a:p>
          <a:p>
            <a:pPr algn="ctr" eaLnBrk="1" fontAlgn="auto" hangingPunct="1">
              <a:spcAft>
                <a:spcPts val="0"/>
              </a:spcAft>
              <a:buFont typeface="Arial" pitchFamily="34" charset="0"/>
              <a:buNone/>
              <a:defRPr/>
            </a:pPr>
            <a:r>
              <a:rPr lang="en-US" altLang="en-US" sz="2800" b="1" dirty="0" smtClean="0">
                <a:solidFill>
                  <a:schemeClr val="tx1"/>
                </a:solidFill>
                <a:effectLst>
                  <a:outerShdw blurRad="38100" dist="38100" dir="2700000" algn="tl">
                    <a:srgbClr val="000000">
                      <a:alpha val="43137"/>
                    </a:srgbClr>
                  </a:outerShdw>
                </a:effectLst>
              </a:rPr>
              <a:t>Medical Officer, IGMH</a:t>
            </a:r>
          </a:p>
          <a:p>
            <a:pPr algn="ctr" eaLnBrk="1" fontAlgn="auto" hangingPunct="1">
              <a:spcAft>
                <a:spcPts val="0"/>
              </a:spcAft>
              <a:buFont typeface="Arial" pitchFamily="34" charset="0"/>
              <a:buNone/>
              <a:defRPr/>
            </a:pPr>
            <a:endParaRPr lang="en-US" altLang="en-US" sz="2800" b="1" dirty="0">
              <a:solidFill>
                <a:schemeClr val="tx1"/>
              </a:solidFill>
            </a:endParaRPr>
          </a:p>
          <a:p>
            <a:pPr algn="ctr" eaLnBrk="1" fontAlgn="auto" hangingPunct="1">
              <a:spcAft>
                <a:spcPts val="0"/>
              </a:spcAft>
              <a:buFont typeface="Arial" pitchFamily="34" charset="0"/>
              <a:buNone/>
              <a:defRPr/>
            </a:pPr>
            <a:r>
              <a:rPr lang="en-US" altLang="en-US" sz="2800" b="1" dirty="0" smtClean="0">
                <a:solidFill>
                  <a:schemeClr val="tx1"/>
                </a:solidFill>
              </a:rPr>
              <a:t>Supervisor </a:t>
            </a:r>
            <a:r>
              <a:rPr lang="en-US" altLang="en-US" sz="2800" b="1" dirty="0" err="1" smtClean="0">
                <a:solidFill>
                  <a:schemeClr val="tx1"/>
                </a:solidFill>
              </a:rPr>
              <a:t>Dr</a:t>
            </a:r>
            <a:r>
              <a:rPr lang="en-US" altLang="en-US" sz="2800" b="1" dirty="0" smtClean="0">
                <a:solidFill>
                  <a:schemeClr val="tx1"/>
                </a:solidFill>
              </a:rPr>
              <a:t> Ahmed </a:t>
            </a:r>
            <a:r>
              <a:rPr lang="en-US" altLang="en-US" sz="2800" b="1" dirty="0" err="1" smtClean="0">
                <a:solidFill>
                  <a:schemeClr val="tx1"/>
                </a:solidFill>
              </a:rPr>
              <a:t>Migdhaadh</a:t>
            </a:r>
            <a:r>
              <a:rPr lang="en-US" altLang="en-US" sz="2800" b="1" dirty="0" smtClean="0">
                <a:solidFill>
                  <a:schemeClr val="tx1"/>
                </a:solidFill>
              </a:rPr>
              <a:t> Consultant in Internal medicine </a:t>
            </a:r>
            <a:endParaRPr lang="en-US" altLang="en-US" sz="2800" b="1" dirty="0">
              <a:solidFill>
                <a:schemeClr val="tx1"/>
              </a:solidFill>
            </a:endParaRPr>
          </a:p>
        </p:txBody>
      </p:sp>
      <p:sp>
        <p:nvSpPr>
          <p:cNvPr id="2050" name="Rectangle 2"/>
          <p:cNvSpPr>
            <a:spLocks noGrp="1" noChangeArrowheads="1"/>
          </p:cNvSpPr>
          <p:nvPr>
            <p:ph type="title"/>
          </p:nvPr>
        </p:nvSpPr>
        <p:spPr>
          <a:xfrm>
            <a:off x="457200" y="914400"/>
            <a:ext cx="8382000" cy="2197100"/>
          </a:xfrm>
        </p:spPr>
        <p:txBody>
          <a:bodyPr rtlCol="0">
            <a:noAutofit/>
          </a:bodyPr>
          <a:lstStyle/>
          <a:p>
            <a:pPr algn="ctr" eaLnBrk="1" fontAlgn="auto" hangingPunct="1">
              <a:spcAft>
                <a:spcPts val="0"/>
              </a:spcAft>
              <a:defRPr/>
            </a:pPr>
            <a:r>
              <a:rPr lang="en-US" altLang="en-US" sz="6000" b="1" dirty="0">
                <a:solidFill>
                  <a:srgbClr val="FF0000"/>
                </a:solidFill>
                <a:effectLst>
                  <a:outerShdw blurRad="38100" dist="38100" dir="2700000" algn="tl">
                    <a:srgbClr val="000000">
                      <a:alpha val="43137"/>
                    </a:srgbClr>
                  </a:outerShdw>
                </a:effectLst>
                <a:latin typeface="Arial Narrow" panose="020B0606020202030204" pitchFamily="34" charset="0"/>
              </a:rPr>
              <a:t>Acute </a:t>
            </a:r>
            <a:r>
              <a:rPr lang="en-US" altLang="en-US" sz="6000" b="1" dirty="0" smtClean="0">
                <a:solidFill>
                  <a:srgbClr val="FF0000"/>
                </a:solidFill>
                <a:effectLst>
                  <a:outerShdw blurRad="38100" dist="38100" dir="2700000" algn="tl">
                    <a:srgbClr val="000000">
                      <a:alpha val="43137"/>
                    </a:srgbClr>
                  </a:outerShdw>
                </a:effectLst>
                <a:latin typeface="Arial Narrow" panose="020B0606020202030204" pitchFamily="34" charset="0"/>
              </a:rPr>
              <a:t/>
            </a:r>
            <a:br>
              <a:rPr lang="en-US" altLang="en-US" sz="6000" b="1" dirty="0" smtClean="0">
                <a:solidFill>
                  <a:srgbClr val="FF0000"/>
                </a:solidFill>
                <a:effectLst>
                  <a:outerShdw blurRad="38100" dist="38100" dir="2700000" algn="tl">
                    <a:srgbClr val="000000">
                      <a:alpha val="43137"/>
                    </a:srgbClr>
                  </a:outerShdw>
                </a:effectLst>
                <a:latin typeface="Arial Narrow" panose="020B0606020202030204" pitchFamily="34" charset="0"/>
              </a:rPr>
            </a:br>
            <a:r>
              <a:rPr lang="en-US" altLang="en-US" sz="6000" b="1" dirty="0" smtClean="0">
                <a:solidFill>
                  <a:srgbClr val="FF0000"/>
                </a:solidFill>
                <a:effectLst>
                  <a:outerShdw blurRad="38100" dist="38100" dir="2700000" algn="tl">
                    <a:srgbClr val="000000">
                      <a:alpha val="43137"/>
                    </a:srgbClr>
                  </a:outerShdw>
                </a:effectLst>
                <a:latin typeface="Arial Narrow" panose="020B0606020202030204" pitchFamily="34" charset="0"/>
              </a:rPr>
              <a:t>Pulmonary Embolism</a:t>
            </a:r>
            <a:endParaRPr lang="en-US" altLang="en-US" sz="60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47516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sz="quarter" idx="13"/>
          </p:nvPr>
        </p:nvSpPr>
        <p:spPr>
          <a:xfrm>
            <a:off x="274637" y="1905000"/>
            <a:ext cx="8716963" cy="3654425"/>
          </a:xfrm>
        </p:spPr>
        <p:txBody>
          <a:bodyPr>
            <a:noAutofit/>
          </a:bodyPr>
          <a:lstStyle/>
          <a:p>
            <a:pPr indent="-173736" fontAlgn="auto">
              <a:spcAft>
                <a:spcPts val="0"/>
              </a:spcAft>
              <a:buFont typeface="Arial" pitchFamily="34" charset="0"/>
              <a:buChar char="•"/>
              <a:defRPr/>
            </a:pPr>
            <a:r>
              <a:rPr lang="en-US" altLang="en-US" sz="2800" b="1" dirty="0" smtClean="0"/>
              <a:t>Validated </a:t>
            </a:r>
            <a:r>
              <a:rPr lang="en-US" altLang="en-US" sz="2800" b="1" dirty="0"/>
              <a:t>prediction rules standardize clinical </a:t>
            </a:r>
            <a:r>
              <a:rPr lang="en-US" altLang="en-US" sz="2800" b="1" dirty="0" err="1"/>
              <a:t>judgement</a:t>
            </a:r>
            <a:r>
              <a:rPr lang="en-US" altLang="en-US" sz="2800" b="1" dirty="0"/>
              <a:t> </a:t>
            </a:r>
          </a:p>
          <a:p>
            <a:pPr lvl="2" indent="-173736" fontAlgn="auto">
              <a:spcAft>
                <a:spcPts val="0"/>
              </a:spcAft>
              <a:buFont typeface="Arial" pitchFamily="34" charset="0"/>
              <a:buChar char="•"/>
              <a:defRPr/>
            </a:pPr>
            <a:r>
              <a:rPr lang="en-US" altLang="en-US" sz="2400" b="1" dirty="0"/>
              <a:t>Wells</a:t>
            </a:r>
          </a:p>
          <a:p>
            <a:pPr lvl="2" indent="-173736" fontAlgn="auto">
              <a:spcAft>
                <a:spcPts val="0"/>
              </a:spcAft>
              <a:buFont typeface="Arial" pitchFamily="34" charset="0"/>
              <a:buChar char="•"/>
              <a:defRPr/>
            </a:pPr>
            <a:r>
              <a:rPr lang="en-US" altLang="en-US" sz="2400" b="1" dirty="0" smtClean="0"/>
              <a:t>Geneva</a:t>
            </a:r>
          </a:p>
          <a:p>
            <a:pPr lvl="2" indent="-173736" fontAlgn="auto">
              <a:spcAft>
                <a:spcPts val="0"/>
              </a:spcAft>
              <a:buFont typeface="Arial" pitchFamily="34" charset="0"/>
              <a:buChar char="•"/>
              <a:defRPr/>
            </a:pPr>
            <a:endParaRPr lang="en-US" altLang="en-US" sz="2400" b="1" dirty="0"/>
          </a:p>
          <a:p>
            <a:pPr indent="-173736" fontAlgn="auto">
              <a:spcAft>
                <a:spcPts val="0"/>
              </a:spcAft>
              <a:buFont typeface="Arial" pitchFamily="34" charset="0"/>
              <a:buChar char="•"/>
              <a:defRPr/>
            </a:pPr>
            <a:r>
              <a:rPr lang="en-US" sz="2800" b="1" dirty="0"/>
              <a:t>Assessment of PE pretest probability (low, intermediate, or high) and hemodynamic status is essential to guide additional cost-effective evaluation and may aid in the interpretation of subsequent tests.</a:t>
            </a:r>
          </a:p>
          <a:p>
            <a:pPr lvl="1" indent="-173736" fontAlgn="auto">
              <a:spcAft>
                <a:spcPts val="0"/>
              </a:spcAft>
              <a:buFont typeface="Arial" pitchFamily="34" charset="0"/>
              <a:buChar char="•"/>
              <a:defRPr/>
            </a:pPr>
            <a:endParaRPr lang="en-US" altLang="en-US" sz="2800" b="1" dirty="0" smtClean="0"/>
          </a:p>
        </p:txBody>
      </p:sp>
      <p:sp>
        <p:nvSpPr>
          <p:cNvPr id="4" name="Rectangle 2"/>
          <p:cNvSpPr txBox="1">
            <a:spLocks noChangeArrowheads="1"/>
          </p:cNvSpPr>
          <p:nvPr/>
        </p:nvSpPr>
        <p:spPr bwMode="auto">
          <a:xfrm>
            <a:off x="0" y="457200"/>
            <a:ext cx="9144000" cy="685800"/>
          </a:xfrm>
          <a:prstGeom prst="rect">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path path="circle">
              <a:fillToRect l="50000" t="50000" r="50000" b="50000"/>
            </a:path>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lnSpcReduction="10000"/>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algn="ctr" eaLnBrk="1" hangingPunct="1"/>
            <a:r>
              <a:rPr lang="en-US" altLang="en-US" sz="4400" b="1" dirty="0" smtClean="0">
                <a:solidFill>
                  <a:srgbClr val="FF0000"/>
                </a:solidFill>
                <a:cs typeface="Tunga" pitchFamily="34" charset="0"/>
              </a:rPr>
              <a:t>Diagnosis-Probability Assessment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
            <a:ext cx="4648200" cy="67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6705600" y="38862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Proportion with PE</a:t>
            </a:r>
          </a:p>
        </p:txBody>
      </p:sp>
      <p:sp>
        <p:nvSpPr>
          <p:cNvPr id="19460" name="Text Box 5"/>
          <p:cNvSpPr txBox="1">
            <a:spLocks noChangeArrowheads="1"/>
          </p:cNvSpPr>
          <p:nvPr/>
        </p:nvSpPr>
        <p:spPr bwMode="auto">
          <a:xfrm>
            <a:off x="7239000" y="4191000"/>
            <a:ext cx="685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t>65%</a:t>
            </a:r>
            <a:br>
              <a:rPr lang="en-US" altLang="en-US" b="1"/>
            </a:br>
            <a:r>
              <a:rPr lang="en-US" altLang="en-US" b="1"/>
              <a:t>30</a:t>
            </a:r>
            <a:br>
              <a:rPr lang="en-US" altLang="en-US" b="1"/>
            </a:br>
            <a:r>
              <a:rPr lang="en-US" altLang="en-US" b="1"/>
              <a:t>10%</a:t>
            </a:r>
          </a:p>
        </p:txBody>
      </p:sp>
      <p:sp>
        <p:nvSpPr>
          <p:cNvPr id="19461" name="Line 6"/>
          <p:cNvSpPr>
            <a:spLocks noChangeShapeType="1"/>
          </p:cNvSpPr>
          <p:nvPr/>
        </p:nvSpPr>
        <p:spPr bwMode="auto">
          <a:xfrm>
            <a:off x="6629400" y="4114800"/>
            <a:ext cx="609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7"/>
          <p:cNvSpPr>
            <a:spLocks noChangeShapeType="1"/>
          </p:cNvSpPr>
          <p:nvPr/>
        </p:nvSpPr>
        <p:spPr bwMode="auto">
          <a:xfrm>
            <a:off x="6629400" y="4572000"/>
            <a:ext cx="609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Line 8"/>
          <p:cNvSpPr>
            <a:spLocks noChangeShapeType="1"/>
          </p:cNvSpPr>
          <p:nvPr/>
        </p:nvSpPr>
        <p:spPr bwMode="auto">
          <a:xfrm>
            <a:off x="6629400" y="4953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6225" y="228600"/>
            <a:ext cx="8591550" cy="1066800"/>
          </a:xfrm>
        </p:spPr>
        <p:txBody>
          <a:bodyPr/>
          <a:lstStyle/>
          <a:p>
            <a:endParaRPr lang="en-US" altLang="en-US" smtClean="0">
              <a:cs typeface="Tunga" pitchFamily="34" charset="0"/>
            </a:endParaRPr>
          </a:p>
        </p:txBody>
      </p:sp>
      <p:sp>
        <p:nvSpPr>
          <p:cNvPr id="74755" name="Rectangle 3"/>
          <p:cNvSpPr>
            <a:spLocks noGrp="1" noChangeArrowheads="1"/>
          </p:cNvSpPr>
          <p:nvPr>
            <p:ph sz="quarter" idx="13"/>
          </p:nvPr>
        </p:nvSpPr>
        <p:spPr>
          <a:xfrm>
            <a:off x="2286000" y="2243138"/>
            <a:ext cx="3581400" cy="3205162"/>
          </a:xfrm>
        </p:spPr>
        <p:txBody>
          <a:bodyPr/>
          <a:lstStyle/>
          <a:p>
            <a:pPr indent="-173736" fontAlgn="auto">
              <a:spcAft>
                <a:spcPts val="0"/>
              </a:spcAft>
              <a:buFont typeface="Arial" pitchFamily="34" charset="0"/>
              <a:buChar char="•"/>
              <a:defRPr/>
            </a:pPr>
            <a:endParaRPr lang="en-US" altLang="en-US"/>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l="3125" t="18750" r="60156" b="30208"/>
          <a:stretch>
            <a:fillRect/>
          </a:stretch>
        </p:blipFill>
        <p:spPr bwMode="auto">
          <a:xfrm>
            <a:off x="1116013" y="0"/>
            <a:ext cx="6578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sz="quarter" idx="13"/>
          </p:nvPr>
        </p:nvSpPr>
        <p:spPr>
          <a:xfrm>
            <a:off x="175419" y="1371600"/>
            <a:ext cx="8793162" cy="5029200"/>
          </a:xfrm>
        </p:spPr>
        <p:txBody>
          <a:bodyPr>
            <a:normAutofit lnSpcReduction="10000"/>
          </a:bodyPr>
          <a:lstStyle/>
          <a:p>
            <a:pPr marL="0" indent="0" fontAlgn="auto">
              <a:spcAft>
                <a:spcPts val="0"/>
              </a:spcAft>
              <a:buNone/>
              <a:defRPr/>
            </a:pPr>
            <a:r>
              <a:rPr lang="en-US" altLang="en-US" sz="3600" b="1" u="sng" dirty="0" smtClean="0">
                <a:solidFill>
                  <a:srgbClr val="FF0000"/>
                </a:solidFill>
              </a:rPr>
              <a:t>D-Dimer</a:t>
            </a:r>
            <a:endParaRPr lang="en-US" altLang="en-US" sz="3600" b="1" u="sng" dirty="0">
              <a:solidFill>
                <a:srgbClr val="FF0000"/>
              </a:solidFill>
            </a:endParaRPr>
          </a:p>
          <a:p>
            <a:pPr marL="513652" lvl="1" indent="-342900" fontAlgn="auto">
              <a:spcAft>
                <a:spcPts val="0"/>
              </a:spcAft>
              <a:buFont typeface="Wingdings" panose="05000000000000000000" pitchFamily="2" charset="2"/>
              <a:buChar char="§"/>
              <a:defRPr/>
            </a:pPr>
            <a:r>
              <a:rPr lang="en-US" altLang="en-US" sz="2400" b="1" dirty="0"/>
              <a:t>Fibrin degradation product</a:t>
            </a:r>
          </a:p>
          <a:p>
            <a:pPr marL="513652" lvl="1" indent="-342900" fontAlgn="auto">
              <a:spcAft>
                <a:spcPts val="0"/>
              </a:spcAft>
              <a:buFont typeface="Wingdings" panose="05000000000000000000" pitchFamily="2" charset="2"/>
              <a:buChar char="§"/>
              <a:defRPr/>
            </a:pPr>
            <a:r>
              <a:rPr lang="en-US" altLang="en-US" sz="2400" b="1" dirty="0"/>
              <a:t>ELISA tests are highly sensitive (&gt;95%)</a:t>
            </a:r>
          </a:p>
          <a:p>
            <a:pPr marL="513652" lvl="1" indent="-342900" fontAlgn="auto">
              <a:spcAft>
                <a:spcPts val="0"/>
              </a:spcAft>
              <a:buFont typeface="Wingdings" panose="05000000000000000000" pitchFamily="2" charset="2"/>
              <a:buChar char="§"/>
              <a:defRPr/>
            </a:pPr>
            <a:r>
              <a:rPr lang="en-US" altLang="en-US" sz="2400" b="1" dirty="0"/>
              <a:t>Non specific (~40%): cancer, sepsis, inflammation increase d-dimer levels</a:t>
            </a:r>
          </a:p>
          <a:p>
            <a:pPr indent="-173736" fontAlgn="auto">
              <a:spcAft>
                <a:spcPts val="0"/>
              </a:spcAft>
              <a:buFont typeface="Arial" pitchFamily="34" charset="0"/>
              <a:buChar char="•"/>
              <a:defRPr/>
            </a:pPr>
            <a:endParaRPr lang="en-US" altLang="en-US" sz="2400" b="1" dirty="0" smtClean="0"/>
          </a:p>
          <a:p>
            <a:pPr marL="0" indent="0" fontAlgn="auto">
              <a:spcAft>
                <a:spcPts val="0"/>
              </a:spcAft>
              <a:buNone/>
              <a:defRPr/>
            </a:pPr>
            <a:r>
              <a:rPr lang="en-US" altLang="en-US" sz="2400" b="1" dirty="0" smtClean="0">
                <a:solidFill>
                  <a:srgbClr val="FF0000"/>
                </a:solidFill>
              </a:rPr>
              <a:t>Negative D dimer with Low clinical Probability is sufficient to exclude PE : 92% sensitive </a:t>
            </a:r>
          </a:p>
          <a:p>
            <a:pPr marL="0" indent="0" fontAlgn="auto">
              <a:spcAft>
                <a:spcPts val="0"/>
              </a:spcAft>
              <a:buNone/>
              <a:defRPr/>
            </a:pPr>
            <a:endParaRPr lang="en-US" altLang="en-US" sz="2400" b="1" dirty="0"/>
          </a:p>
          <a:p>
            <a:pPr marL="0" indent="0" fontAlgn="auto">
              <a:spcAft>
                <a:spcPts val="0"/>
              </a:spcAft>
              <a:buNone/>
              <a:defRPr/>
            </a:pPr>
            <a:r>
              <a:rPr lang="en-US" altLang="en-US" sz="2400" b="1" dirty="0" smtClean="0"/>
              <a:t>Raised D- dimer does not imply VTE ( negative predictive value ) </a:t>
            </a:r>
            <a:endParaRPr lang="en-US" altLang="en-US" sz="2400" b="1" dirty="0"/>
          </a:p>
          <a:p>
            <a:pPr marL="0" indent="0" fontAlgn="auto">
              <a:spcAft>
                <a:spcPts val="0"/>
              </a:spcAft>
              <a:buNone/>
              <a:defRPr/>
            </a:pPr>
            <a:endParaRPr lang="en-US" altLang="en-US" sz="2400" b="1" dirty="0" smtClean="0"/>
          </a:p>
          <a:p>
            <a:pPr marL="0" indent="0" fontAlgn="auto">
              <a:spcAft>
                <a:spcPts val="0"/>
              </a:spcAft>
              <a:buNone/>
              <a:defRPr/>
            </a:pPr>
            <a:r>
              <a:rPr lang="en-US" altLang="en-US" sz="2400" b="1" dirty="0" smtClean="0">
                <a:solidFill>
                  <a:srgbClr val="FF0000"/>
                </a:solidFill>
              </a:rPr>
              <a:t>D dimer should not be done if clinical probability is high</a:t>
            </a:r>
            <a:r>
              <a:rPr lang="en-US" altLang="en-US" sz="2400" b="1" dirty="0" smtClean="0"/>
              <a:t> </a:t>
            </a:r>
            <a:endParaRPr lang="en-US" altLang="en-US" sz="2400" b="1" dirty="0"/>
          </a:p>
        </p:txBody>
      </p:sp>
      <p:sp>
        <p:nvSpPr>
          <p:cNvPr id="4" name="Rectangle 2"/>
          <p:cNvSpPr txBox="1">
            <a:spLocks noChangeArrowheads="1"/>
          </p:cNvSpPr>
          <p:nvPr/>
        </p:nvSpPr>
        <p:spPr bwMode="auto">
          <a:xfrm>
            <a:off x="0" y="457200"/>
            <a:ext cx="9144000" cy="685800"/>
          </a:xfrm>
          <a:prstGeom prst="rect">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path path="circle">
              <a:fillToRect l="50000" t="50000" r="50000" b="50000"/>
            </a:path>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lnSpcReduction="10000"/>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algn="ctr" eaLnBrk="1" hangingPunct="1"/>
            <a:r>
              <a:rPr lang="en-US" altLang="en-US" sz="4400" b="1" dirty="0" smtClean="0">
                <a:solidFill>
                  <a:srgbClr val="FF0000"/>
                </a:solidFill>
                <a:cs typeface="Tunga" pitchFamily="34" charset="0"/>
              </a:rPr>
              <a:t>Biomarker Assays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381000"/>
            <a:ext cx="8591550" cy="762000"/>
          </a:xfrm>
          <a:solidFill>
            <a:srgbClr val="00B050"/>
          </a:solidFill>
        </p:spPr>
        <p:txBody>
          <a:bodyPr>
            <a:noAutofit/>
          </a:bodyPr>
          <a:lstStyle/>
          <a:p>
            <a:pPr algn="ctr"/>
            <a:r>
              <a:rPr lang="en-US" altLang="en-US" sz="4400" b="1" dirty="0" smtClean="0">
                <a:cs typeface="Tunga" pitchFamily="34" charset="0"/>
              </a:rPr>
              <a:t>Chest X-Ray</a:t>
            </a:r>
          </a:p>
        </p:txBody>
      </p:sp>
      <p:sp>
        <p:nvSpPr>
          <p:cNvPr id="21507" name="Rectangle 3"/>
          <p:cNvSpPr>
            <a:spLocks noGrp="1" noChangeArrowheads="1"/>
          </p:cNvSpPr>
          <p:nvPr>
            <p:ph sz="quarter" idx="13"/>
          </p:nvPr>
        </p:nvSpPr>
        <p:spPr>
          <a:xfrm>
            <a:off x="381000" y="2514600"/>
            <a:ext cx="8594725" cy="3429000"/>
          </a:xfrm>
        </p:spPr>
        <p:txBody>
          <a:bodyPr>
            <a:normAutofit fontScale="92500" lnSpcReduction="10000"/>
          </a:bodyPr>
          <a:lstStyle/>
          <a:p>
            <a:pPr marL="0" indent="0" fontAlgn="auto">
              <a:lnSpc>
                <a:spcPct val="90000"/>
              </a:lnSpc>
              <a:spcAft>
                <a:spcPts val="0"/>
              </a:spcAft>
              <a:buNone/>
              <a:defRPr/>
            </a:pPr>
            <a:r>
              <a:rPr lang="en-US" altLang="en-US" sz="2800" dirty="0" smtClean="0">
                <a:solidFill>
                  <a:schemeClr val="tx1"/>
                </a:solidFill>
              </a:rPr>
              <a:t>Study of 2,322 patients with PE:</a:t>
            </a:r>
          </a:p>
          <a:p>
            <a:pPr marL="0" indent="0" fontAlgn="auto">
              <a:lnSpc>
                <a:spcPct val="90000"/>
              </a:lnSpc>
              <a:spcAft>
                <a:spcPts val="0"/>
              </a:spcAft>
              <a:buNone/>
              <a:defRPr/>
            </a:pPr>
            <a:endParaRPr lang="en-US" altLang="en-US" sz="2800" dirty="0" smtClean="0">
              <a:solidFill>
                <a:schemeClr val="tx1"/>
              </a:solidFill>
            </a:endParaRPr>
          </a:p>
          <a:p>
            <a:pPr marL="513652" lvl="1" indent="-342900" fontAlgn="auto">
              <a:lnSpc>
                <a:spcPct val="90000"/>
              </a:lnSpc>
              <a:spcAft>
                <a:spcPts val="0"/>
              </a:spcAft>
              <a:buFont typeface="Wingdings" panose="05000000000000000000" pitchFamily="2" charset="2"/>
              <a:buChar char="q"/>
              <a:defRPr/>
            </a:pPr>
            <a:r>
              <a:rPr lang="en-US" altLang="en-US" sz="2400" dirty="0" smtClean="0">
                <a:solidFill>
                  <a:schemeClr val="tx1"/>
                </a:solidFill>
              </a:rPr>
              <a:t>Cardiac enlargement (27%)</a:t>
            </a:r>
          </a:p>
          <a:p>
            <a:pPr marL="513652" lvl="1" indent="-342900" fontAlgn="auto">
              <a:lnSpc>
                <a:spcPct val="90000"/>
              </a:lnSpc>
              <a:spcAft>
                <a:spcPts val="0"/>
              </a:spcAft>
              <a:buFont typeface="Wingdings" panose="05000000000000000000" pitchFamily="2" charset="2"/>
              <a:buChar char="q"/>
              <a:defRPr/>
            </a:pPr>
            <a:r>
              <a:rPr lang="en-US" altLang="en-US" sz="2400" dirty="0" smtClean="0">
                <a:solidFill>
                  <a:schemeClr val="tx1"/>
                </a:solidFill>
              </a:rPr>
              <a:t>Normal (24%)</a:t>
            </a:r>
          </a:p>
          <a:p>
            <a:pPr marL="513652" lvl="1" indent="-342900" fontAlgn="auto">
              <a:lnSpc>
                <a:spcPct val="90000"/>
              </a:lnSpc>
              <a:spcAft>
                <a:spcPts val="0"/>
              </a:spcAft>
              <a:buFont typeface="Wingdings" panose="05000000000000000000" pitchFamily="2" charset="2"/>
              <a:buChar char="q"/>
              <a:defRPr/>
            </a:pPr>
            <a:r>
              <a:rPr lang="en-US" altLang="en-US" sz="2400" dirty="0" smtClean="0">
                <a:solidFill>
                  <a:schemeClr val="tx1"/>
                </a:solidFill>
              </a:rPr>
              <a:t>Pleural effusion (23%)</a:t>
            </a:r>
          </a:p>
          <a:p>
            <a:pPr marL="513652" lvl="1" indent="-342900" fontAlgn="auto">
              <a:lnSpc>
                <a:spcPct val="90000"/>
              </a:lnSpc>
              <a:spcAft>
                <a:spcPts val="0"/>
              </a:spcAft>
              <a:buFont typeface="Wingdings" panose="05000000000000000000" pitchFamily="2" charset="2"/>
              <a:buChar char="q"/>
              <a:defRPr/>
            </a:pPr>
            <a:r>
              <a:rPr lang="en-US" altLang="en-US" sz="2400" dirty="0" smtClean="0">
                <a:solidFill>
                  <a:schemeClr val="tx1"/>
                </a:solidFill>
              </a:rPr>
              <a:t>Elevated </a:t>
            </a:r>
            <a:r>
              <a:rPr lang="en-US" altLang="en-US" sz="2400" dirty="0" err="1" smtClean="0">
                <a:solidFill>
                  <a:schemeClr val="tx1"/>
                </a:solidFill>
              </a:rPr>
              <a:t>hemidiaphragm</a:t>
            </a:r>
            <a:r>
              <a:rPr lang="en-US" altLang="en-US" sz="2400" dirty="0" smtClean="0">
                <a:solidFill>
                  <a:schemeClr val="tx1"/>
                </a:solidFill>
              </a:rPr>
              <a:t> (20%)</a:t>
            </a:r>
          </a:p>
          <a:p>
            <a:pPr marL="513652" lvl="1" indent="-342900" fontAlgn="auto">
              <a:lnSpc>
                <a:spcPct val="90000"/>
              </a:lnSpc>
              <a:spcAft>
                <a:spcPts val="0"/>
              </a:spcAft>
              <a:buFont typeface="Wingdings" panose="05000000000000000000" pitchFamily="2" charset="2"/>
              <a:buChar char="q"/>
              <a:defRPr/>
            </a:pPr>
            <a:r>
              <a:rPr lang="en-US" altLang="en-US" sz="2400" dirty="0" smtClean="0">
                <a:solidFill>
                  <a:schemeClr val="tx1"/>
                </a:solidFill>
              </a:rPr>
              <a:t>Pulmonary artery enlargement (19%)</a:t>
            </a:r>
          </a:p>
          <a:p>
            <a:pPr marL="513652" lvl="1" indent="-342900" fontAlgn="auto">
              <a:lnSpc>
                <a:spcPct val="90000"/>
              </a:lnSpc>
              <a:spcAft>
                <a:spcPts val="0"/>
              </a:spcAft>
              <a:buFont typeface="Wingdings" panose="05000000000000000000" pitchFamily="2" charset="2"/>
              <a:buChar char="q"/>
              <a:defRPr/>
            </a:pPr>
            <a:r>
              <a:rPr lang="en-US" altLang="en-US" sz="2400" dirty="0" smtClean="0">
                <a:solidFill>
                  <a:schemeClr val="tx1"/>
                </a:solidFill>
              </a:rPr>
              <a:t>Atelectasis (18%)</a:t>
            </a:r>
          </a:p>
          <a:p>
            <a:pPr marL="513652" lvl="1" indent="-342900" fontAlgn="auto">
              <a:lnSpc>
                <a:spcPct val="90000"/>
              </a:lnSpc>
              <a:spcAft>
                <a:spcPts val="0"/>
              </a:spcAft>
              <a:buFont typeface="Wingdings" panose="05000000000000000000" pitchFamily="2" charset="2"/>
              <a:buChar char="q"/>
              <a:defRPr/>
            </a:pPr>
            <a:r>
              <a:rPr lang="en-US" altLang="en-US" sz="2400" dirty="0" smtClean="0">
                <a:solidFill>
                  <a:schemeClr val="tx1"/>
                </a:solidFill>
              </a:rPr>
              <a:t>Parenchymal pulmonary infiltrates (17%)</a:t>
            </a:r>
          </a:p>
          <a:p>
            <a:pPr marL="513652" lvl="1" indent="-342900" fontAlgn="auto">
              <a:lnSpc>
                <a:spcPct val="90000"/>
              </a:lnSpc>
              <a:spcAft>
                <a:spcPts val="0"/>
              </a:spcAft>
              <a:buFont typeface="Wingdings" panose="05000000000000000000" pitchFamily="2" charset="2"/>
              <a:buChar char="q"/>
              <a:defRPr/>
            </a:pPr>
            <a:endParaRPr lang="en-US" altLang="en-US" sz="2400" dirty="0" smtClean="0">
              <a:solidFill>
                <a:schemeClr val="tx1"/>
              </a:solidFill>
            </a:endParaRPr>
          </a:p>
          <a:p>
            <a:pPr lvl="1" indent="-173736" fontAlgn="auto">
              <a:lnSpc>
                <a:spcPct val="90000"/>
              </a:lnSpc>
              <a:spcAft>
                <a:spcPts val="0"/>
              </a:spcAft>
              <a:buFont typeface="Wingdings" pitchFamily="2" charset="2"/>
              <a:buNone/>
              <a:defRPr/>
            </a:pPr>
            <a:endParaRPr lang="en-US" altLang="en-US" sz="1400" dirty="0">
              <a:solidFill>
                <a:schemeClr val="tx1"/>
              </a:solidFill>
            </a:endParaRPr>
          </a:p>
        </p:txBody>
      </p:sp>
      <p:sp>
        <p:nvSpPr>
          <p:cNvPr id="23556" name="Rectangle 4"/>
          <p:cNvSpPr>
            <a:spLocks noChangeArrowheads="1"/>
          </p:cNvSpPr>
          <p:nvPr/>
        </p:nvSpPr>
        <p:spPr bwMode="auto">
          <a:xfrm>
            <a:off x="0" y="0"/>
            <a:ext cx="63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 </a:t>
            </a:r>
          </a:p>
        </p:txBody>
      </p:sp>
      <p:sp>
        <p:nvSpPr>
          <p:cNvPr id="2" name="Rectangle 1"/>
          <p:cNvSpPr/>
          <p:nvPr/>
        </p:nvSpPr>
        <p:spPr>
          <a:xfrm>
            <a:off x="381000" y="1447800"/>
            <a:ext cx="8458200" cy="867930"/>
          </a:xfrm>
          <a:prstGeom prst="rect">
            <a:avLst/>
          </a:prstGeom>
        </p:spPr>
        <p:txBody>
          <a:bodyPr wrap="square">
            <a:spAutoFit/>
          </a:bodyPr>
          <a:lstStyle/>
          <a:p>
            <a:pPr indent="-173736" fontAlgn="auto">
              <a:lnSpc>
                <a:spcPct val="90000"/>
              </a:lnSpc>
              <a:spcAft>
                <a:spcPts val="0"/>
              </a:spcAft>
              <a:buFont typeface="Arial" pitchFamily="34" charset="0"/>
              <a:buChar char="•"/>
              <a:defRPr/>
            </a:pPr>
            <a:r>
              <a:rPr lang="en-US" altLang="en-US" sz="2800" dirty="0">
                <a:latin typeface="Eras Medium ITC" panose="020B0602030504020804" pitchFamily="34" charset="0"/>
              </a:rPr>
              <a:t>Usually abnormal, but </a:t>
            </a:r>
            <a:r>
              <a:rPr lang="en-US" altLang="en-US" sz="2800" dirty="0">
                <a:solidFill>
                  <a:srgbClr val="FF0000"/>
                </a:solidFill>
                <a:latin typeface="Eras Medium ITC" panose="020B0602030504020804" pitchFamily="34" charset="0"/>
              </a:rPr>
              <a:t>non-specific </a:t>
            </a:r>
            <a:r>
              <a:rPr lang="en-US" sz="2800" dirty="0">
                <a:latin typeface="Eras Medium ITC" panose="020B0602030504020804" pitchFamily="34" charset="0"/>
              </a:rPr>
              <a:t>most useful for excluding other conditions.</a:t>
            </a:r>
          </a:p>
        </p:txBody>
      </p:sp>
      <p:sp>
        <p:nvSpPr>
          <p:cNvPr id="3" name="Rectangle 2"/>
          <p:cNvSpPr/>
          <p:nvPr/>
        </p:nvSpPr>
        <p:spPr>
          <a:xfrm>
            <a:off x="190500" y="6324600"/>
            <a:ext cx="8839200" cy="397032"/>
          </a:xfrm>
          <a:prstGeom prst="rect">
            <a:avLst/>
          </a:prstGeom>
        </p:spPr>
        <p:txBody>
          <a:bodyPr wrap="square">
            <a:spAutoFit/>
          </a:bodyPr>
          <a:lstStyle/>
          <a:p>
            <a:pPr lvl="1" indent="-173736" fontAlgn="auto">
              <a:lnSpc>
                <a:spcPct val="90000"/>
              </a:lnSpc>
              <a:spcAft>
                <a:spcPts val="0"/>
              </a:spcAft>
              <a:buFont typeface="Wingdings" pitchFamily="2" charset="2"/>
              <a:buNone/>
              <a:defRPr/>
            </a:pPr>
            <a:r>
              <a:rPr lang="en-US" altLang="en-US" sz="1050" dirty="0"/>
              <a:t>Chest Radiographs in Acute Pulmonary Embolism: Results From the International Cooperative Pulmonary Embolism Registry. Chest July 2000 118:3338; 10.1378/chest.118.1.33 </a:t>
            </a:r>
          </a:p>
        </p:txBody>
      </p:sp>
      <p:sp>
        <p:nvSpPr>
          <p:cNvPr id="5" name="TextBox 4"/>
          <p:cNvSpPr txBox="1"/>
          <p:nvPr/>
        </p:nvSpPr>
        <p:spPr>
          <a:xfrm>
            <a:off x="5791200" y="2514600"/>
            <a:ext cx="3238500" cy="1384995"/>
          </a:xfrm>
          <a:prstGeom prst="rect">
            <a:avLst/>
          </a:prstGeom>
          <a:noFill/>
        </p:spPr>
        <p:txBody>
          <a:bodyPr wrap="square" rtlCol="0">
            <a:spAutoFit/>
          </a:bodyPr>
          <a:lstStyle/>
          <a:p>
            <a:endParaRPr lang="en-US" sz="2800" dirty="0" smtClean="0">
              <a:solidFill>
                <a:srgbClr val="FF0000"/>
              </a:solidFill>
            </a:endParaRPr>
          </a:p>
          <a:p>
            <a:r>
              <a:rPr lang="en-US" sz="2800" dirty="0" err="1" smtClean="0">
                <a:solidFill>
                  <a:srgbClr val="FF0000"/>
                </a:solidFill>
              </a:rPr>
              <a:t>Westermark</a:t>
            </a:r>
            <a:r>
              <a:rPr lang="en-US" sz="2800" dirty="0" smtClean="0">
                <a:solidFill>
                  <a:srgbClr val="FF0000"/>
                </a:solidFill>
              </a:rPr>
              <a:t> sign ?</a:t>
            </a:r>
          </a:p>
          <a:p>
            <a:r>
              <a:rPr lang="en-US" sz="2800" dirty="0" smtClean="0">
                <a:solidFill>
                  <a:srgbClr val="FF0000"/>
                </a:solidFill>
              </a:rPr>
              <a:t>Hampton hump ?</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33400" y="152400"/>
            <a:ext cx="8153401" cy="1384995"/>
          </a:xfrm>
          <a:prstGeom prst="rect">
            <a:avLst/>
          </a:prstGeom>
        </p:spPr>
        <p:txBody>
          <a:bodyPr wrap="square">
            <a:spAutoFit/>
          </a:bodyPr>
          <a:lstStyle/>
          <a:p>
            <a:r>
              <a:rPr lang="en-US" sz="2800" dirty="0" smtClean="0"/>
              <a:t>Hampton hump : a peripheral conical density with the base apposed to the chest wall </a:t>
            </a:r>
          </a:p>
          <a:p>
            <a:endParaRPr lang="en-US" sz="2800" dirty="0" smtClean="0"/>
          </a:p>
        </p:txBody>
      </p:sp>
      <p:sp>
        <p:nvSpPr>
          <p:cNvPr id="6" name="Rectangle 5"/>
          <p:cNvSpPr/>
          <p:nvPr/>
        </p:nvSpPr>
        <p:spPr>
          <a:xfrm>
            <a:off x="1828800" y="6018350"/>
            <a:ext cx="5798382" cy="461665"/>
          </a:xfrm>
          <a:prstGeom prst="rect">
            <a:avLst/>
          </a:prstGeom>
        </p:spPr>
        <p:txBody>
          <a:bodyPr wrap="none">
            <a:spAutoFit/>
          </a:bodyPr>
          <a:lstStyle/>
          <a:p>
            <a:r>
              <a:rPr lang="en-US" sz="2400" dirty="0" smtClean="0"/>
              <a:t>more specific but are not commonly seen</a:t>
            </a:r>
            <a:endParaRPr lang="en-US" sz="2400" dirty="0"/>
          </a:p>
        </p:txBody>
      </p:sp>
      <p:pic>
        <p:nvPicPr>
          <p:cNvPr id="7" name="Picture 5" descr="Hampton's Hum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060" y="1447799"/>
            <a:ext cx="4710740" cy="437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ebmedicine.net/spaw/uploads/aboutUs/Hampton's%20hump%20Emergency%20Medicine%20Pract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36913"/>
            <a:ext cx="38862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70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5" name="Picture 5" descr="Hampton's Hump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90600" y="280988"/>
            <a:ext cx="7086600" cy="6577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Oval 6"/>
          <p:cNvSpPr>
            <a:spLocks noChangeArrowheads="1"/>
          </p:cNvSpPr>
          <p:nvPr/>
        </p:nvSpPr>
        <p:spPr bwMode="auto">
          <a:xfrm>
            <a:off x="6324600" y="3043238"/>
            <a:ext cx="1673225" cy="16002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5548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1+#ppt_w/2"/>
                                          </p:val>
                                        </p:tav>
                                        <p:tav tm="100000">
                                          <p:val>
                                            <p:strVal val="#ppt_x"/>
                                          </p:val>
                                        </p:tav>
                                      </p:tavLst>
                                    </p:anim>
                                    <p:anim calcmode="lin" valueType="num">
                                      <p:cBhvr additive="base">
                                        <p:cTn id="8"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3" name="Picture 5" descr="Right lung oligemia following P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304800"/>
            <a:ext cx="8001000" cy="6000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Oval 9"/>
          <p:cNvSpPr>
            <a:spLocks noChangeArrowheads="1"/>
          </p:cNvSpPr>
          <p:nvPr/>
        </p:nvSpPr>
        <p:spPr bwMode="auto">
          <a:xfrm>
            <a:off x="1219200" y="1524000"/>
            <a:ext cx="2286000" cy="31242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Oval 10"/>
          <p:cNvSpPr>
            <a:spLocks noChangeArrowheads="1"/>
          </p:cNvSpPr>
          <p:nvPr/>
        </p:nvSpPr>
        <p:spPr bwMode="auto">
          <a:xfrm>
            <a:off x="2667000" y="2133600"/>
            <a:ext cx="1676400" cy="26670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381000" y="5715000"/>
            <a:ext cx="8153400" cy="1077218"/>
          </a:xfrm>
          <a:prstGeom prst="rect">
            <a:avLst/>
          </a:prstGeom>
        </p:spPr>
        <p:txBody>
          <a:bodyPr wrap="square">
            <a:spAutoFit/>
          </a:bodyPr>
          <a:lstStyle/>
          <a:p>
            <a:r>
              <a:rPr lang="en-US" sz="3200" dirty="0">
                <a:solidFill>
                  <a:srgbClr val="FF0000"/>
                </a:solidFill>
              </a:rPr>
              <a:t>The </a:t>
            </a:r>
            <a:r>
              <a:rPr lang="en-US" sz="3200" dirty="0" err="1">
                <a:solidFill>
                  <a:srgbClr val="FF0000"/>
                </a:solidFill>
              </a:rPr>
              <a:t>Westermark</a:t>
            </a:r>
            <a:r>
              <a:rPr lang="en-US" sz="3200" dirty="0">
                <a:solidFill>
                  <a:srgbClr val="FF0000"/>
                </a:solidFill>
              </a:rPr>
              <a:t> sign : focal </a:t>
            </a:r>
            <a:r>
              <a:rPr lang="en-US" sz="3200" dirty="0" err="1">
                <a:solidFill>
                  <a:srgbClr val="FF0000"/>
                </a:solidFill>
              </a:rPr>
              <a:t>oligemia</a:t>
            </a:r>
            <a:r>
              <a:rPr lang="en-US" sz="3200" dirty="0">
                <a:solidFill>
                  <a:srgbClr val="FF0000"/>
                </a:solidFill>
              </a:rPr>
              <a:t> </a:t>
            </a:r>
            <a:r>
              <a:rPr lang="en-US" sz="3200" dirty="0" smtClean="0">
                <a:solidFill>
                  <a:srgbClr val="FF0000"/>
                </a:solidFill>
              </a:rPr>
              <a:t>distal to </a:t>
            </a:r>
            <a:r>
              <a:rPr lang="en-US" sz="3200" dirty="0">
                <a:solidFill>
                  <a:srgbClr val="FF0000"/>
                </a:solidFill>
              </a:rPr>
              <a:t>a PE </a:t>
            </a:r>
          </a:p>
        </p:txBody>
      </p:sp>
    </p:spTree>
    <p:extLst>
      <p:ext uri="{BB962C8B-B14F-4D97-AF65-F5344CB8AC3E}">
        <p14:creationId xmlns:p14="http://schemas.microsoft.com/office/powerpoint/2010/main" val="982373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 calcmode="lin" valueType="num">
                                      <p:cBhvr additive="base">
                                        <p:cTn id="7" dur="500" fill="hold"/>
                                        <p:tgtEl>
                                          <p:spTgt spid="27657"/>
                                        </p:tgtEl>
                                        <p:attrNameLst>
                                          <p:attrName>ppt_x</p:attrName>
                                        </p:attrNameLst>
                                      </p:cBhvr>
                                      <p:tavLst>
                                        <p:tav tm="0">
                                          <p:val>
                                            <p:strVal val="#ppt_x"/>
                                          </p:val>
                                        </p:tav>
                                        <p:tav tm="100000">
                                          <p:val>
                                            <p:strVal val="#ppt_x"/>
                                          </p:val>
                                        </p:tav>
                                      </p:tavLst>
                                    </p:anim>
                                    <p:anim calcmode="lin" valueType="num">
                                      <p:cBhvr additive="base">
                                        <p:cTn id="8" dur="500" fill="hold"/>
                                        <p:tgtEl>
                                          <p:spTgt spid="2765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765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658"/>
                                        </p:tgtEl>
                                        <p:attrNameLst>
                                          <p:attrName>style.visibility</p:attrName>
                                        </p:attrNameLst>
                                      </p:cBhvr>
                                      <p:to>
                                        <p:strVal val="visible"/>
                                      </p:to>
                                    </p:set>
                                    <p:anim calcmode="lin" valueType="num">
                                      <p:cBhvr additive="base">
                                        <p:cTn id="17" dur="500" fill="hold"/>
                                        <p:tgtEl>
                                          <p:spTgt spid="27658"/>
                                        </p:tgtEl>
                                        <p:attrNameLst>
                                          <p:attrName>ppt_x</p:attrName>
                                        </p:attrNameLst>
                                      </p:cBhvr>
                                      <p:tavLst>
                                        <p:tav tm="0">
                                          <p:val>
                                            <p:strVal val="#ppt_x"/>
                                          </p:val>
                                        </p:tav>
                                        <p:tav tm="100000">
                                          <p:val>
                                            <p:strVal val="#ppt_x"/>
                                          </p:val>
                                        </p:tav>
                                      </p:tavLst>
                                    </p:anim>
                                    <p:anim calcmode="lin" valueType="num">
                                      <p:cBhvr additive="base">
                                        <p:cTn id="18" dur="500" fill="hold"/>
                                        <p:tgtEl>
                                          <p:spTgt spid="27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nimBg="1"/>
      <p:bldP spid="27657" grpId="1" animBg="1"/>
      <p:bldP spid="2765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3"/>
          <p:cNvSpPr>
            <a:spLocks noGrp="1" noChangeArrowheads="1"/>
          </p:cNvSpPr>
          <p:nvPr>
            <p:ph sz="quarter" idx="13"/>
          </p:nvPr>
        </p:nvSpPr>
        <p:spPr>
          <a:xfrm>
            <a:off x="838200" y="1981200"/>
            <a:ext cx="7467600" cy="4102100"/>
          </a:xfrm>
        </p:spPr>
        <p:txBody>
          <a:bodyPr>
            <a:noAutofit/>
          </a:bodyPr>
          <a:lstStyle/>
          <a:p>
            <a:pPr marL="0" indent="0" fontAlgn="auto">
              <a:spcAft>
                <a:spcPts val="0"/>
              </a:spcAft>
              <a:buNone/>
              <a:defRPr/>
            </a:pPr>
            <a:r>
              <a:rPr lang="en-US" altLang="en-US" sz="3200" b="1" dirty="0" smtClean="0">
                <a:solidFill>
                  <a:srgbClr val="FF0000"/>
                </a:solidFill>
              </a:rPr>
              <a:t>Sinus Tachycardia </a:t>
            </a:r>
            <a:r>
              <a:rPr lang="en-US" altLang="en-US" sz="3200" b="1" dirty="0" smtClean="0"/>
              <a:t>– Most common </a:t>
            </a:r>
          </a:p>
          <a:p>
            <a:pPr marL="0" indent="0" fontAlgn="auto">
              <a:spcAft>
                <a:spcPts val="0"/>
              </a:spcAft>
              <a:buNone/>
              <a:defRPr/>
            </a:pPr>
            <a:endParaRPr lang="en-US" altLang="en-US" sz="3200" b="1" dirty="0" smtClean="0"/>
          </a:p>
          <a:p>
            <a:pPr marL="0" indent="0" fontAlgn="auto">
              <a:spcAft>
                <a:spcPts val="0"/>
              </a:spcAft>
              <a:buNone/>
              <a:defRPr/>
            </a:pPr>
            <a:r>
              <a:rPr lang="en-US" altLang="en-US" sz="3200" b="1" dirty="0" smtClean="0"/>
              <a:t>RV </a:t>
            </a:r>
            <a:r>
              <a:rPr lang="en-US" altLang="en-US" sz="3200" b="1" dirty="0"/>
              <a:t>strain patterns suggest severe PE</a:t>
            </a:r>
          </a:p>
          <a:p>
            <a:pPr lvl="1" indent="-173736" fontAlgn="auto">
              <a:spcAft>
                <a:spcPts val="0"/>
              </a:spcAft>
              <a:buFont typeface="Arial" pitchFamily="34" charset="0"/>
              <a:buChar char="•"/>
              <a:defRPr/>
            </a:pPr>
            <a:r>
              <a:rPr lang="en-US" altLang="en-US" sz="3200" b="1" dirty="0"/>
              <a:t>Inverted T waves V1-V4</a:t>
            </a:r>
          </a:p>
          <a:p>
            <a:pPr lvl="1" indent="-173736" fontAlgn="auto">
              <a:spcAft>
                <a:spcPts val="0"/>
              </a:spcAft>
              <a:buFont typeface="Arial" pitchFamily="34" charset="0"/>
              <a:buChar char="•"/>
              <a:defRPr/>
            </a:pPr>
            <a:r>
              <a:rPr lang="en-US" altLang="en-US" sz="3200" b="1" dirty="0"/>
              <a:t>QR in V1</a:t>
            </a:r>
          </a:p>
          <a:p>
            <a:pPr lvl="1" indent="-173736" fontAlgn="auto">
              <a:spcAft>
                <a:spcPts val="0"/>
              </a:spcAft>
              <a:buFont typeface="Arial" pitchFamily="34" charset="0"/>
              <a:buChar char="•"/>
              <a:defRPr/>
            </a:pPr>
            <a:r>
              <a:rPr lang="en-US" altLang="en-US" sz="3200" b="1" dirty="0"/>
              <a:t>Incomplete RBBB</a:t>
            </a:r>
          </a:p>
          <a:p>
            <a:pPr lvl="1" indent="-173736" fontAlgn="auto">
              <a:spcAft>
                <a:spcPts val="0"/>
              </a:spcAft>
              <a:buFont typeface="Arial" pitchFamily="34" charset="0"/>
              <a:buChar char="•"/>
              <a:defRPr/>
            </a:pPr>
            <a:r>
              <a:rPr lang="en-US" altLang="en-US" sz="3200" b="1" dirty="0"/>
              <a:t>S1Q3T3</a:t>
            </a:r>
          </a:p>
        </p:txBody>
      </p:sp>
      <p:sp>
        <p:nvSpPr>
          <p:cNvPr id="4" name="Rectangle 2"/>
          <p:cNvSpPr txBox="1">
            <a:spLocks noChangeArrowheads="1"/>
          </p:cNvSpPr>
          <p:nvPr/>
        </p:nvSpPr>
        <p:spPr bwMode="auto">
          <a:xfrm>
            <a:off x="304800" y="381000"/>
            <a:ext cx="8591550" cy="7620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algn="ctr" eaLnBrk="1" hangingPunct="1"/>
            <a:r>
              <a:rPr lang="en-US" altLang="en-US" sz="4400" b="1" dirty="0" smtClean="0">
                <a:cs typeface="Tunga" pitchFamily="34" charset="0"/>
              </a:rPr>
              <a:t>ECG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Rectangle 3"/>
          <p:cNvSpPr>
            <a:spLocks noGrp="1" noChangeArrowheads="1"/>
          </p:cNvSpPr>
          <p:nvPr>
            <p:ph sz="quarter" idx="13"/>
          </p:nvPr>
        </p:nvSpPr>
        <p:spPr>
          <a:xfrm>
            <a:off x="274638" y="1298575"/>
            <a:ext cx="8594725" cy="4937125"/>
          </a:xfrm>
        </p:spPr>
        <p:txBody>
          <a:bodyPr/>
          <a:lstStyle/>
          <a:p>
            <a:pPr indent="-173736" fontAlgn="auto">
              <a:spcAft>
                <a:spcPts val="0"/>
              </a:spcAft>
              <a:buFont typeface="Arial" pitchFamily="34" charset="0"/>
              <a:buChar char="•"/>
              <a:defRPr/>
            </a:pPr>
            <a:endParaRPr lang="en-US" altLang="en-US"/>
          </a:p>
        </p:txBody>
      </p:sp>
      <p:pic>
        <p:nvPicPr>
          <p:cNvPr id="25604" name="Picture 5" descr="An external file that holds a picture, illustration, etc.&#10;Object name is ipej090268-01.jpg Object name is ipej09026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304800" y="381000"/>
            <a:ext cx="8591550" cy="7620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algn="ctr" eaLnBrk="1" hangingPunct="1"/>
            <a:r>
              <a:rPr lang="en-US" altLang="en-US" sz="4400" dirty="0" smtClean="0">
                <a:cs typeface="Tunga" pitchFamily="34" charset="0"/>
              </a:rPr>
              <a:t>S1Q3T3 and T wave changes</a:t>
            </a:r>
            <a:endParaRPr lang="en-US" altLang="en-US" sz="4400" b="1" dirty="0" smtClean="0">
              <a:cs typeface="Tung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638" y="1905000"/>
            <a:ext cx="5092020" cy="4876800"/>
          </a:xfrm>
        </p:spPr>
        <p:txBody>
          <a:bodyPr>
            <a:normAutofit fontScale="92500" lnSpcReduction="10000"/>
          </a:bodyPr>
          <a:lstStyle/>
          <a:p>
            <a:pPr indent="-173736" fontAlgn="auto">
              <a:spcAft>
                <a:spcPts val="0"/>
              </a:spcAft>
              <a:buFont typeface="Arial" pitchFamily="34" charset="0"/>
              <a:buChar char="•"/>
              <a:defRPr/>
            </a:pPr>
            <a:endParaRPr lang="en-US" dirty="0"/>
          </a:p>
          <a:p>
            <a:pPr marL="0" indent="0" fontAlgn="auto">
              <a:spcAft>
                <a:spcPts val="0"/>
              </a:spcAft>
              <a:buNone/>
              <a:defRPr/>
            </a:pPr>
            <a:r>
              <a:rPr lang="en-US" sz="2600" dirty="0" smtClean="0"/>
              <a:t>DVT : Blood clot formation with in the large veins usually in the legs </a:t>
            </a:r>
          </a:p>
          <a:p>
            <a:pPr indent="-173736" fontAlgn="auto">
              <a:spcAft>
                <a:spcPts val="0"/>
              </a:spcAft>
              <a:buFont typeface="Arial" pitchFamily="34" charset="0"/>
              <a:buChar char="•"/>
              <a:defRPr/>
            </a:pPr>
            <a:endParaRPr lang="en-US" sz="2600" dirty="0" smtClean="0"/>
          </a:p>
          <a:p>
            <a:pPr marL="0" indent="0" fontAlgn="auto">
              <a:spcAft>
                <a:spcPts val="0"/>
              </a:spcAft>
              <a:buNone/>
              <a:defRPr/>
            </a:pPr>
            <a:r>
              <a:rPr lang="en-US" sz="2600" dirty="0" smtClean="0"/>
              <a:t>PE results from DVTs that have broken off and  travelled to pulmonary arterial circulation</a:t>
            </a:r>
          </a:p>
          <a:p>
            <a:pPr indent="-173736" fontAlgn="auto">
              <a:spcAft>
                <a:spcPts val="0"/>
              </a:spcAft>
              <a:buFont typeface="Arial" pitchFamily="34" charset="0"/>
              <a:buChar char="•"/>
              <a:defRPr/>
            </a:pPr>
            <a:endParaRPr lang="en-US" sz="2600" dirty="0" smtClean="0">
              <a:solidFill>
                <a:srgbClr val="FF0000"/>
              </a:solidFill>
            </a:endParaRPr>
          </a:p>
          <a:p>
            <a:pPr marL="0" indent="0" fontAlgn="auto">
              <a:spcAft>
                <a:spcPts val="0"/>
              </a:spcAft>
              <a:buNone/>
              <a:defRPr/>
            </a:pPr>
            <a:r>
              <a:rPr lang="en-US" sz="2600" b="1" dirty="0" smtClean="0">
                <a:solidFill>
                  <a:srgbClr val="FF0000"/>
                </a:solidFill>
              </a:rPr>
              <a:t>50 % with pelvic vein or proximal leg DVT develop PE</a:t>
            </a:r>
          </a:p>
          <a:p>
            <a:pPr indent="-173736" fontAlgn="auto">
              <a:spcAft>
                <a:spcPts val="0"/>
              </a:spcAft>
              <a:buFont typeface="Arial" pitchFamily="34" charset="0"/>
              <a:buChar char="•"/>
              <a:defRPr/>
            </a:pPr>
            <a:endParaRPr lang="en-US" sz="2600" b="1" dirty="0" smtClean="0">
              <a:solidFill>
                <a:srgbClr val="FF0000"/>
              </a:solidFill>
            </a:endParaRPr>
          </a:p>
          <a:p>
            <a:pPr marL="0" indent="0" fontAlgn="auto">
              <a:spcAft>
                <a:spcPts val="0"/>
              </a:spcAft>
              <a:buNone/>
              <a:defRPr/>
            </a:pPr>
            <a:r>
              <a:rPr lang="en-US" sz="2600" b="1" dirty="0" smtClean="0">
                <a:solidFill>
                  <a:srgbClr val="FF0000"/>
                </a:solidFill>
              </a:rPr>
              <a:t>Other causes : Air, Amniotic Fluid, Fat Embolism </a:t>
            </a:r>
          </a:p>
          <a:p>
            <a:pPr indent="-173736" fontAlgn="auto">
              <a:spcAft>
                <a:spcPts val="0"/>
              </a:spcAft>
              <a:buFont typeface="Arial" pitchFamily="34" charset="0"/>
              <a:buChar char="•"/>
              <a:defRPr/>
            </a:pPr>
            <a:endParaRPr lang="en-US" sz="2600" dirty="0" smtClean="0"/>
          </a:p>
          <a:p>
            <a:pPr indent="-173736" fontAlgn="auto">
              <a:spcAft>
                <a:spcPts val="0"/>
              </a:spcAft>
              <a:buFont typeface="Arial" pitchFamily="34" charset="0"/>
              <a:buChar char="•"/>
              <a:defRPr/>
            </a:pPr>
            <a:endParaRPr lang="en-US" sz="2600" dirty="0"/>
          </a:p>
        </p:txBody>
      </p:sp>
      <p:pic>
        <p:nvPicPr>
          <p:cNvPr id="922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3382" t="2858" r="4767" b="3571"/>
          <a:stretch/>
        </p:blipFill>
        <p:spPr bwMode="auto">
          <a:xfrm>
            <a:off x="5366658" y="0"/>
            <a:ext cx="378822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304800" y="609600"/>
            <a:ext cx="5181600" cy="1384995"/>
          </a:xfrm>
          <a:prstGeom prst="rect">
            <a:avLst/>
          </a:prstGeom>
        </p:spPr>
        <p:txBody>
          <a:bodyPr wrap="square">
            <a:spAutoFit/>
          </a:bodyPr>
          <a:lstStyle/>
          <a:p>
            <a:pPr fontAlgn="auto">
              <a:spcAft>
                <a:spcPts val="0"/>
              </a:spcAft>
              <a:defRPr/>
            </a:pPr>
            <a:r>
              <a:rPr lang="en-US" sz="2800" b="1" dirty="0">
                <a:latin typeface="+mn-lt"/>
              </a:rPr>
              <a:t>Venous thromboembolism </a:t>
            </a:r>
          </a:p>
          <a:p>
            <a:pPr marL="1197864" lvl="2" indent="-457200" fontAlgn="auto">
              <a:spcAft>
                <a:spcPts val="0"/>
              </a:spcAft>
              <a:buFont typeface="Wingdings" panose="05000000000000000000" pitchFamily="2" charset="2"/>
              <a:buChar char="q"/>
              <a:defRPr/>
            </a:pPr>
            <a:r>
              <a:rPr lang="en-US" sz="2800" b="1" dirty="0">
                <a:latin typeface="+mn-lt"/>
              </a:rPr>
              <a:t>DVT </a:t>
            </a:r>
          </a:p>
          <a:p>
            <a:pPr marL="1197864" lvl="2" indent="-457200" fontAlgn="auto">
              <a:spcAft>
                <a:spcPts val="0"/>
              </a:spcAft>
              <a:buFont typeface="Wingdings" panose="05000000000000000000" pitchFamily="2" charset="2"/>
              <a:buChar char="q"/>
              <a:defRPr/>
            </a:pPr>
            <a:r>
              <a:rPr lang="en-US" sz="2800" b="1" dirty="0">
                <a:latin typeface="+mn-lt"/>
              </a:rPr>
              <a:t>Pulmonary Embolism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fontScale="90000"/>
          </a:bodyPr>
          <a:lstStyle/>
          <a:p>
            <a:r>
              <a:rPr lang="en-US" b="1" dirty="0" smtClean="0">
                <a:solidFill>
                  <a:schemeClr val="tx1"/>
                </a:solidFill>
              </a:rPr>
              <a:t>CT </a:t>
            </a:r>
            <a:r>
              <a:rPr lang="en-US" b="1" dirty="0">
                <a:solidFill>
                  <a:schemeClr val="tx1"/>
                </a:solidFill>
              </a:rPr>
              <a:t>angiography (</a:t>
            </a:r>
            <a:r>
              <a:rPr lang="en-US" b="1" dirty="0" smtClean="0">
                <a:solidFill>
                  <a:schemeClr val="tx1"/>
                </a:solidFill>
              </a:rPr>
              <a:t>CTA</a:t>
            </a:r>
            <a:r>
              <a:rPr lang="en-US" b="1" dirty="0">
                <a:solidFill>
                  <a:schemeClr val="tx1"/>
                </a:solidFill>
              </a:rPr>
              <a:t>), using a </a:t>
            </a:r>
            <a:r>
              <a:rPr lang="en-US" b="1" dirty="0" err="1">
                <a:solidFill>
                  <a:schemeClr val="tx1"/>
                </a:solidFill>
              </a:rPr>
              <a:t>multidetector</a:t>
            </a:r>
            <a:r>
              <a:rPr lang="en-US" b="1" dirty="0">
                <a:solidFill>
                  <a:schemeClr val="tx1"/>
                </a:solidFill>
              </a:rPr>
              <a:t> spiral </a:t>
            </a:r>
            <a:r>
              <a:rPr lang="en-US" b="1" dirty="0" smtClean="0">
                <a:solidFill>
                  <a:schemeClr val="tx1"/>
                </a:solidFill>
              </a:rPr>
              <a:t>scanning system</a:t>
            </a:r>
            <a:endParaRPr lang="en-US" b="1" dirty="0">
              <a:solidFill>
                <a:schemeClr val="tx1"/>
              </a:solidFill>
            </a:endParaRPr>
          </a:p>
        </p:txBody>
      </p:sp>
      <p:sp>
        <p:nvSpPr>
          <p:cNvPr id="3" name="Content Placeholder 2"/>
          <p:cNvSpPr>
            <a:spLocks noGrp="1"/>
          </p:cNvSpPr>
          <p:nvPr>
            <p:ph sz="quarter" idx="13"/>
          </p:nvPr>
        </p:nvSpPr>
        <p:spPr>
          <a:xfrm>
            <a:off x="304800" y="1676400"/>
            <a:ext cx="8595360" cy="4937760"/>
          </a:xfrm>
        </p:spPr>
        <p:txBody>
          <a:bodyPr>
            <a:normAutofit/>
          </a:bodyPr>
          <a:lstStyle/>
          <a:p>
            <a:r>
              <a:rPr lang="en-US" sz="2800" b="1" dirty="0"/>
              <a:t>primary </a:t>
            </a:r>
            <a:r>
              <a:rPr lang="en-US" sz="2800" b="1" dirty="0" smtClean="0"/>
              <a:t>diagnostic method </a:t>
            </a:r>
            <a:r>
              <a:rPr lang="en-US" sz="2800" b="1" dirty="0"/>
              <a:t>for suspected </a:t>
            </a:r>
            <a:r>
              <a:rPr lang="en-US" sz="2800" b="1" dirty="0" smtClean="0"/>
              <a:t>PE</a:t>
            </a:r>
          </a:p>
          <a:p>
            <a:endParaRPr lang="en-US" sz="2800" b="1" dirty="0"/>
          </a:p>
          <a:p>
            <a:r>
              <a:rPr lang="en-US" sz="2800" b="1" dirty="0" smtClean="0"/>
              <a:t>the </a:t>
            </a:r>
            <a:r>
              <a:rPr lang="en-US" sz="2800" b="1" dirty="0"/>
              <a:t>sensitivity and specificity </a:t>
            </a:r>
            <a:r>
              <a:rPr lang="en-US" sz="2800" b="1" dirty="0" smtClean="0"/>
              <a:t>for detection PE &gt; 90%</a:t>
            </a:r>
          </a:p>
          <a:p>
            <a:endParaRPr lang="en-US" sz="2800" b="1" dirty="0"/>
          </a:p>
          <a:p>
            <a:r>
              <a:rPr lang="en-US" sz="2800" b="1" dirty="0" smtClean="0"/>
              <a:t>provide </a:t>
            </a:r>
            <a:r>
              <a:rPr lang="en-US" sz="2800" b="1" dirty="0"/>
              <a:t>clues to possible </a:t>
            </a:r>
            <a:r>
              <a:rPr lang="en-US" sz="2800" b="1" dirty="0" smtClean="0"/>
              <a:t>alternative </a:t>
            </a:r>
            <a:r>
              <a:rPr lang="en-US" sz="2800" b="1" dirty="0"/>
              <a:t>diagnoses in </a:t>
            </a:r>
            <a:r>
              <a:rPr lang="en-US" sz="2800" b="1" dirty="0" smtClean="0"/>
              <a:t>patients with </a:t>
            </a:r>
            <a:r>
              <a:rPr lang="en-US" sz="2800" b="1" dirty="0"/>
              <a:t>symptom </a:t>
            </a:r>
            <a:r>
              <a:rPr lang="en-US" sz="2800" b="1" dirty="0" smtClean="0"/>
              <a:t>consistent with PE</a:t>
            </a:r>
          </a:p>
          <a:p>
            <a:pPr marL="0" indent="0" eaLnBrk="1" hangingPunct="1">
              <a:buNone/>
            </a:pPr>
            <a:endParaRPr lang="en-US" altLang="en-US" sz="2800" b="1" dirty="0" smtClean="0"/>
          </a:p>
          <a:p>
            <a:pPr marL="0" indent="0" eaLnBrk="1" hangingPunct="1">
              <a:buNone/>
            </a:pPr>
            <a:r>
              <a:rPr lang="en-US" altLang="en-US" sz="2800" b="1" dirty="0" smtClean="0"/>
              <a:t>BUT…</a:t>
            </a:r>
          </a:p>
          <a:p>
            <a:pPr>
              <a:buFontTx/>
              <a:buChar char="•"/>
            </a:pPr>
            <a:r>
              <a:rPr lang="en-US" altLang="en-US" sz="2800" b="1" dirty="0" smtClean="0"/>
              <a:t>Dye load and large radiation dose</a:t>
            </a:r>
          </a:p>
          <a:p>
            <a:endParaRPr lang="en-US" sz="2800" b="1" dirty="0"/>
          </a:p>
        </p:txBody>
      </p:sp>
    </p:spTree>
    <p:extLst>
      <p:ext uri="{BB962C8B-B14F-4D97-AF65-F5344CB8AC3E}">
        <p14:creationId xmlns:p14="http://schemas.microsoft.com/office/powerpoint/2010/main" val="3904240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descr="bl pe"/>
          <p:cNvPicPr>
            <a:picLocks noGrp="1" noChangeAspect="1" noChangeArrowheads="1"/>
          </p:cNvPicPr>
          <p:nvPr>
            <p:ph/>
          </p:nvPr>
        </p:nvPicPr>
        <p:blipFill>
          <a:blip r:embed="rId2">
            <a:extLst>
              <a:ext uri="{28A0092B-C50C-407E-A947-70E740481C1C}">
                <a14:useLocalDpi xmlns:a14="http://schemas.microsoft.com/office/drawing/2010/main" val="0"/>
              </a:ext>
            </a:extLst>
          </a:blip>
          <a:srcRect r="51111"/>
          <a:stretch>
            <a:fillRect/>
          </a:stretch>
        </p:blipFill>
        <p:spPr>
          <a:xfrm>
            <a:off x="304800" y="304800"/>
            <a:ext cx="8534400" cy="640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AutoShape 8"/>
          <p:cNvSpPr>
            <a:spLocks noChangeArrowheads="1"/>
          </p:cNvSpPr>
          <p:nvPr/>
        </p:nvSpPr>
        <p:spPr bwMode="auto">
          <a:xfrm>
            <a:off x="2514600" y="3124200"/>
            <a:ext cx="762000" cy="228600"/>
          </a:xfrm>
          <a:prstGeom prst="rightArrow">
            <a:avLst>
              <a:gd name="adj1" fmla="val 50000"/>
              <a:gd name="adj2" fmla="val 83333"/>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55857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additive="base">
                                        <p:cTn id="7" dur="500" fill="hold"/>
                                        <p:tgtEl>
                                          <p:spTgt spid="34824"/>
                                        </p:tgtEl>
                                        <p:attrNameLst>
                                          <p:attrName>ppt_x</p:attrName>
                                        </p:attrNameLst>
                                      </p:cBhvr>
                                      <p:tavLst>
                                        <p:tav tm="0">
                                          <p:val>
                                            <p:strVal val="0-#ppt_w/2"/>
                                          </p:val>
                                        </p:tav>
                                        <p:tav tm="100000">
                                          <p:val>
                                            <p:strVal val="#ppt_x"/>
                                          </p:val>
                                        </p:tav>
                                      </p:tavLst>
                                    </p:anim>
                                    <p:anim calcmode="lin" valueType="num">
                                      <p:cBhvr additive="base">
                                        <p:cTn id="8"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VQ scan of 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286" y="2453426"/>
            <a:ext cx="5181600" cy="440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685800" y="1242658"/>
            <a:ext cx="7650480" cy="1749552"/>
          </a:xfrm>
        </p:spPr>
        <p:txBody>
          <a:bodyPr/>
          <a:lstStyle/>
          <a:p>
            <a:r>
              <a:rPr lang="en-US" sz="2400" b="1" dirty="0"/>
              <a:t>V /Q lung scanning remains an option and </a:t>
            </a:r>
            <a:r>
              <a:rPr lang="en-US" sz="2400" b="1" i="1" dirty="0"/>
              <a:t>can </a:t>
            </a:r>
            <a:r>
              <a:rPr lang="en-US" sz="2400" b="1" dirty="0"/>
              <a:t>be used when CTA is not available or is contraindicated.</a:t>
            </a:r>
          </a:p>
          <a:p>
            <a:endParaRPr lang="en-US" sz="2400" b="1" dirty="0"/>
          </a:p>
        </p:txBody>
      </p:sp>
      <p:sp>
        <p:nvSpPr>
          <p:cNvPr id="4" name="Title 1"/>
          <p:cNvSpPr txBox="1">
            <a:spLocks/>
          </p:cNvSpPr>
          <p:nvPr/>
        </p:nvSpPr>
        <p:spPr bwMode="auto">
          <a:xfrm>
            <a:off x="348343" y="381000"/>
            <a:ext cx="8591550" cy="533401"/>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0000" lnSpcReduction="10000"/>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eaLnBrk="1" hangingPunct="1"/>
            <a:r>
              <a:rPr lang="en-US" b="1" dirty="0"/>
              <a:t>V /Q </a:t>
            </a:r>
            <a:r>
              <a:rPr lang="en-US" b="1" dirty="0" smtClean="0"/>
              <a:t>Scan</a:t>
            </a:r>
            <a:endParaRPr lang="en-US" b="1" dirty="0">
              <a:solidFill>
                <a:schemeClr val="tx1"/>
              </a:solidFill>
            </a:endParaRPr>
          </a:p>
        </p:txBody>
      </p:sp>
      <p:sp>
        <p:nvSpPr>
          <p:cNvPr id="5" name="Rectangle 4"/>
          <p:cNvSpPr/>
          <p:nvPr/>
        </p:nvSpPr>
        <p:spPr>
          <a:xfrm>
            <a:off x="152400" y="2453426"/>
            <a:ext cx="4038600" cy="923330"/>
          </a:xfrm>
          <a:prstGeom prst="rect">
            <a:avLst/>
          </a:prstGeom>
        </p:spPr>
        <p:txBody>
          <a:bodyPr wrap="square">
            <a:spAutoFit/>
          </a:bodyPr>
          <a:lstStyle/>
          <a:p>
            <a:r>
              <a:rPr lang="en-US" b="1" u="sng" dirty="0" smtClean="0">
                <a:solidFill>
                  <a:srgbClr val="FF0000"/>
                </a:solidFill>
              </a:rPr>
              <a:t>Advantages </a:t>
            </a:r>
            <a:endParaRPr lang="en-US" b="1" u="sng" dirty="0">
              <a:solidFill>
                <a:srgbClr val="FF0000"/>
              </a:solidFill>
            </a:endParaRPr>
          </a:p>
          <a:p>
            <a:pPr marL="285750" indent="-285750">
              <a:buFont typeface="Wingdings" panose="05000000000000000000" pitchFamily="2" charset="2"/>
              <a:buChar char="q"/>
            </a:pPr>
            <a:r>
              <a:rPr lang="en-US" b="1" dirty="0"/>
              <a:t>relatively low radiation dose </a:t>
            </a:r>
          </a:p>
          <a:p>
            <a:pPr marL="285750" indent="-285750">
              <a:buFont typeface="Wingdings" panose="05000000000000000000" pitchFamily="2" charset="2"/>
              <a:buChar char="q"/>
            </a:pPr>
            <a:r>
              <a:rPr lang="en-US" b="1" dirty="0"/>
              <a:t>no requirement for contrast </a:t>
            </a:r>
            <a:r>
              <a:rPr lang="en-US" b="1" dirty="0" smtClean="0"/>
              <a:t>dye </a:t>
            </a:r>
            <a:endParaRPr lang="en-US" b="1" dirty="0"/>
          </a:p>
        </p:txBody>
      </p:sp>
      <p:sp>
        <p:nvSpPr>
          <p:cNvPr id="7" name="Rectangle 6"/>
          <p:cNvSpPr/>
          <p:nvPr/>
        </p:nvSpPr>
        <p:spPr>
          <a:xfrm>
            <a:off x="348343" y="3657600"/>
            <a:ext cx="4572000" cy="1754326"/>
          </a:xfrm>
          <a:prstGeom prst="rect">
            <a:avLst/>
          </a:prstGeom>
        </p:spPr>
        <p:txBody>
          <a:bodyPr>
            <a:spAutoFit/>
          </a:bodyPr>
          <a:lstStyle/>
          <a:p>
            <a:r>
              <a:rPr lang="en-US" b="1" u="sng" dirty="0">
                <a:solidFill>
                  <a:srgbClr val="FF0000"/>
                </a:solidFill>
              </a:rPr>
              <a:t>Limitations</a:t>
            </a:r>
            <a:r>
              <a:rPr lang="en-US" b="1" dirty="0"/>
              <a:t> </a:t>
            </a:r>
          </a:p>
          <a:p>
            <a:pPr marL="285750" indent="-285750">
              <a:buFont typeface="Wingdings" panose="05000000000000000000" pitchFamily="2" charset="2"/>
              <a:buChar char="q"/>
            </a:pPr>
            <a:r>
              <a:rPr lang="en-US" b="1" dirty="0"/>
              <a:t>Unreliable in </a:t>
            </a:r>
            <a:r>
              <a:rPr lang="en-US" b="1" dirty="0" err="1"/>
              <a:t>pts</a:t>
            </a:r>
            <a:r>
              <a:rPr lang="en-US" b="1" dirty="0"/>
              <a:t> with COPD and other conditions in which there is structural Lung </a:t>
            </a:r>
            <a:r>
              <a:rPr lang="en-US" b="1" dirty="0" smtClean="0"/>
              <a:t>disease</a:t>
            </a:r>
          </a:p>
          <a:p>
            <a:pPr marL="285750" indent="-285750">
              <a:buFont typeface="Wingdings" panose="05000000000000000000" pitchFamily="2" charset="2"/>
              <a:buChar char="q"/>
            </a:pPr>
            <a:endParaRPr lang="en-US" b="1" dirty="0"/>
          </a:p>
          <a:p>
            <a:pPr marL="285750" indent="-285750">
              <a:buFont typeface="Wingdings" panose="05000000000000000000" pitchFamily="2" charset="2"/>
              <a:buChar char="q"/>
            </a:pPr>
            <a:r>
              <a:rPr lang="en-US" b="1" dirty="0"/>
              <a:t>When holding breath is difficult.</a:t>
            </a:r>
          </a:p>
        </p:txBody>
      </p:sp>
    </p:spTree>
    <p:extLst>
      <p:ext uri="{BB962C8B-B14F-4D97-AF65-F5344CB8AC3E}">
        <p14:creationId xmlns:p14="http://schemas.microsoft.com/office/powerpoint/2010/main" val="230290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1771"/>
            <a:ext cx="8595360" cy="6400800"/>
          </a:xfrm>
        </p:spPr>
        <p:txBody>
          <a:bodyPr>
            <a:noAutofit/>
          </a:bodyPr>
          <a:lstStyle/>
          <a:p>
            <a:endParaRPr lang="en-US" sz="2400" b="1" dirty="0"/>
          </a:p>
          <a:p>
            <a:r>
              <a:rPr lang="en-US" sz="2400" b="1" dirty="0" smtClean="0"/>
              <a:t>V </a:t>
            </a:r>
            <a:r>
              <a:rPr lang="en-US" sz="2400" b="1" dirty="0"/>
              <a:t>/Q scanning is most </a:t>
            </a:r>
            <a:r>
              <a:rPr lang="en-US" sz="2400" b="1" dirty="0" smtClean="0"/>
              <a:t>useful in </a:t>
            </a:r>
            <a:r>
              <a:rPr lang="en-US" sz="2400" b="1" dirty="0"/>
              <a:t>patients with normal cardiopulmonary </a:t>
            </a:r>
            <a:r>
              <a:rPr lang="en-US" sz="2400" b="1" dirty="0" smtClean="0"/>
              <a:t>status  prior-to the </a:t>
            </a:r>
            <a:r>
              <a:rPr lang="en-US" sz="2400" b="1" dirty="0"/>
              <a:t>acute </a:t>
            </a:r>
            <a:r>
              <a:rPr lang="en-US" sz="2400" b="1" dirty="0" smtClean="0"/>
              <a:t>illness</a:t>
            </a:r>
          </a:p>
          <a:p>
            <a:pPr marL="0" indent="0">
              <a:buNone/>
            </a:pPr>
            <a:endParaRPr lang="en-US" sz="2400" b="1" dirty="0"/>
          </a:p>
          <a:p>
            <a:r>
              <a:rPr lang="en-US" sz="2400" b="1" dirty="0" smtClean="0"/>
              <a:t>Interpretation of V/Q </a:t>
            </a:r>
            <a:r>
              <a:rPr lang="en-US" sz="2400" b="1" dirty="0"/>
              <a:t>scanning is highly </a:t>
            </a:r>
            <a:r>
              <a:rPr lang="en-US" sz="2400" b="1" dirty="0" smtClean="0"/>
              <a:t>dependent 0n the</a:t>
            </a:r>
            <a:r>
              <a:rPr lang="en-US" sz="2400" b="1" dirty="0"/>
              <a:t> </a:t>
            </a:r>
            <a:r>
              <a:rPr lang="en-US" sz="2400" b="1" dirty="0" smtClean="0"/>
              <a:t>pretest </a:t>
            </a:r>
            <a:r>
              <a:rPr lang="en-US" sz="2400" b="1" dirty="0"/>
              <a:t>likelihood of the presence of PE. </a:t>
            </a:r>
            <a:endParaRPr lang="en-US" sz="2400" b="1" dirty="0" smtClean="0"/>
          </a:p>
          <a:p>
            <a:r>
              <a:rPr lang="en-US" sz="2400" b="1" dirty="0" smtClean="0">
                <a:solidFill>
                  <a:srgbClr val="FF0000"/>
                </a:solidFill>
              </a:rPr>
              <a:t>The sensitivity </a:t>
            </a:r>
            <a:r>
              <a:rPr lang="en-US" sz="2400" b="1" dirty="0">
                <a:solidFill>
                  <a:srgbClr val="FF0000"/>
                </a:solidFill>
              </a:rPr>
              <a:t>may range from 50% to 98% and specificity </a:t>
            </a:r>
            <a:r>
              <a:rPr lang="en-US" sz="2400" b="1" dirty="0" smtClean="0">
                <a:solidFill>
                  <a:srgbClr val="FF0000"/>
                </a:solidFill>
              </a:rPr>
              <a:t>from 20</a:t>
            </a:r>
            <a:r>
              <a:rPr lang="en-US" sz="2400" b="1" dirty="0">
                <a:solidFill>
                  <a:srgbClr val="FF0000"/>
                </a:solidFill>
              </a:rPr>
              <a:t>% </a:t>
            </a:r>
            <a:r>
              <a:rPr lang="en-US" sz="2400" b="1" dirty="0" smtClean="0">
                <a:solidFill>
                  <a:srgbClr val="FF0000"/>
                </a:solidFill>
              </a:rPr>
              <a:t>to 60</a:t>
            </a:r>
            <a:r>
              <a:rPr lang="en-US" sz="2400" b="1" dirty="0">
                <a:solidFill>
                  <a:srgbClr val="FF0000"/>
                </a:solidFill>
              </a:rPr>
              <a:t>%. </a:t>
            </a:r>
            <a:endParaRPr lang="en-US" sz="2400" b="1" dirty="0" smtClean="0">
              <a:solidFill>
                <a:srgbClr val="FF0000"/>
              </a:solidFill>
            </a:endParaRPr>
          </a:p>
          <a:p>
            <a:endParaRPr lang="en-US" sz="2400" b="1" dirty="0"/>
          </a:p>
          <a:p>
            <a:r>
              <a:rPr lang="en-US" sz="2400" b="1" dirty="0" smtClean="0"/>
              <a:t>The </a:t>
            </a:r>
            <a:r>
              <a:rPr lang="en-US" sz="2400" b="1" dirty="0"/>
              <a:t>highest specificity is attained with </a:t>
            </a:r>
            <a:r>
              <a:rPr lang="en-US" sz="2400" b="1" dirty="0" smtClean="0"/>
              <a:t>multiple Large </a:t>
            </a:r>
            <a:r>
              <a:rPr lang="en-US" sz="2400" b="1" dirty="0"/>
              <a:t>(lobar or </a:t>
            </a:r>
            <a:r>
              <a:rPr lang="en-US" sz="2400" b="1" dirty="0" smtClean="0"/>
              <a:t>segmental) perfusion defects without anatomically matching </a:t>
            </a:r>
            <a:r>
              <a:rPr lang="en-US" sz="2400" b="1" dirty="0"/>
              <a:t>ventilation abnormalities</a:t>
            </a:r>
            <a:r>
              <a:rPr lang="en-US" sz="2400" b="1" dirty="0" smtClean="0"/>
              <a:t>.</a:t>
            </a:r>
          </a:p>
          <a:p>
            <a:endParaRPr lang="en-US" sz="2400" b="1" dirty="0" smtClean="0"/>
          </a:p>
          <a:p>
            <a:r>
              <a:rPr lang="en-US" sz="2400" b="1" dirty="0" smtClean="0"/>
              <a:t> </a:t>
            </a:r>
            <a:r>
              <a:rPr lang="en-US" sz="2400" b="1" dirty="0">
                <a:solidFill>
                  <a:srgbClr val="FF0000"/>
                </a:solidFill>
              </a:rPr>
              <a:t>Normal </a:t>
            </a:r>
            <a:r>
              <a:rPr lang="en-US" sz="2400" b="1" dirty="0" smtClean="0">
                <a:solidFill>
                  <a:srgbClr val="FF0000"/>
                </a:solidFill>
              </a:rPr>
              <a:t>results </a:t>
            </a:r>
            <a:r>
              <a:rPr lang="en-US" sz="2400" b="1" dirty="0">
                <a:solidFill>
                  <a:srgbClr val="FF0000"/>
                </a:solidFill>
              </a:rPr>
              <a:t> </a:t>
            </a:r>
            <a:r>
              <a:rPr lang="en-US" sz="2400" b="1" dirty="0" smtClean="0">
                <a:solidFill>
                  <a:srgbClr val="FF0000"/>
                </a:solidFill>
              </a:rPr>
              <a:t>effectively </a:t>
            </a:r>
            <a:r>
              <a:rPr lang="en-US" sz="2400" b="1" dirty="0">
                <a:solidFill>
                  <a:srgbClr val="FF0000"/>
                </a:solidFill>
              </a:rPr>
              <a:t>exclude PE; multiple, large, mismatched results </a:t>
            </a:r>
            <a:r>
              <a:rPr lang="en-US" sz="2400" b="1" dirty="0" smtClean="0">
                <a:solidFill>
                  <a:srgbClr val="FF0000"/>
                </a:solidFill>
              </a:rPr>
              <a:t>in </a:t>
            </a:r>
            <a:r>
              <a:rPr lang="en-US" sz="2400" b="1" dirty="0">
                <a:solidFill>
                  <a:srgbClr val="FF0000"/>
                </a:solidFill>
              </a:rPr>
              <a:t>the setting of high pretest probability confirm PE</a:t>
            </a:r>
            <a:r>
              <a:rPr lang="en-US" sz="2400" b="1" dirty="0" smtClean="0">
                <a:solidFill>
                  <a:srgbClr val="FF0000"/>
                </a:solidFill>
              </a:rPr>
              <a:t>.</a:t>
            </a:r>
          </a:p>
          <a:p>
            <a:pPr marL="0" indent="0">
              <a:buNone/>
            </a:pPr>
            <a:endParaRPr lang="en-US" sz="2400" b="1" dirty="0" smtClean="0">
              <a:solidFill>
                <a:srgbClr val="FF0000"/>
              </a:solidFill>
            </a:endParaRPr>
          </a:p>
        </p:txBody>
      </p:sp>
    </p:spTree>
    <p:extLst>
      <p:ext uri="{BB962C8B-B14F-4D97-AF65-F5344CB8AC3E}">
        <p14:creationId xmlns:p14="http://schemas.microsoft.com/office/powerpoint/2010/main" val="963309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91550" cy="838201"/>
          </a:xfrm>
          <a:solidFill>
            <a:srgbClr val="00B050"/>
          </a:solidFill>
        </p:spPr>
        <p:txBody>
          <a:bodyPr>
            <a:noAutofit/>
          </a:bodyPr>
          <a:lstStyle/>
          <a:p>
            <a:r>
              <a:rPr lang="en-US" b="1" dirty="0"/>
              <a:t>compression ultrasonography of the legs</a:t>
            </a:r>
          </a:p>
        </p:txBody>
      </p:sp>
      <p:sp>
        <p:nvSpPr>
          <p:cNvPr id="3" name="Content Placeholder 2"/>
          <p:cNvSpPr>
            <a:spLocks noGrp="1"/>
          </p:cNvSpPr>
          <p:nvPr>
            <p:ph sz="quarter" idx="13"/>
          </p:nvPr>
        </p:nvSpPr>
        <p:spPr>
          <a:xfrm>
            <a:off x="304800" y="1524000"/>
            <a:ext cx="8595360" cy="4937760"/>
          </a:xfrm>
        </p:spPr>
        <p:txBody>
          <a:bodyPr>
            <a:normAutofit/>
          </a:bodyPr>
          <a:lstStyle/>
          <a:p>
            <a:r>
              <a:rPr lang="en-US" sz="2400" dirty="0" smtClean="0"/>
              <a:t>useful </a:t>
            </a:r>
            <a:r>
              <a:rPr lang="en-US" sz="2400" dirty="0"/>
              <a:t>in situation </a:t>
            </a:r>
            <a:r>
              <a:rPr lang="en-US" sz="2400" dirty="0" smtClean="0"/>
              <a:t>in which </a:t>
            </a:r>
            <a:r>
              <a:rPr lang="en-US" sz="2400" dirty="0"/>
              <a:t>dye or radiation exposure is undesirable (for </a:t>
            </a:r>
            <a:r>
              <a:rPr lang="en-US" sz="2400" dirty="0" smtClean="0"/>
              <a:t>example, dye </a:t>
            </a:r>
            <a:r>
              <a:rPr lang="en-US" sz="2400" dirty="0"/>
              <a:t>allergy or pregnancy, respectively</a:t>
            </a:r>
            <a:r>
              <a:rPr lang="en-US" sz="2400" dirty="0" smtClean="0"/>
              <a:t>)</a:t>
            </a:r>
          </a:p>
          <a:p>
            <a:endParaRPr lang="en-US" sz="2400" dirty="0"/>
          </a:p>
          <a:p>
            <a:pPr marL="0" indent="0">
              <a:buNone/>
            </a:pPr>
            <a:r>
              <a:rPr lang="en-US" sz="2400" dirty="0" smtClean="0">
                <a:solidFill>
                  <a:srgbClr val="FF0000"/>
                </a:solidFill>
              </a:rPr>
              <a:t>lf DVT </a:t>
            </a:r>
            <a:r>
              <a:rPr lang="en-US" sz="2400" dirty="0">
                <a:solidFill>
                  <a:srgbClr val="FF0000"/>
                </a:solidFill>
              </a:rPr>
              <a:t>is identified </a:t>
            </a:r>
            <a:r>
              <a:rPr lang="en-US" sz="2400" dirty="0" smtClean="0">
                <a:solidFill>
                  <a:srgbClr val="FF0000"/>
                </a:solidFill>
              </a:rPr>
              <a:t>: Therapy </a:t>
            </a:r>
            <a:r>
              <a:rPr lang="en-US" sz="2400" dirty="0">
                <a:solidFill>
                  <a:srgbClr val="FF0000"/>
                </a:solidFill>
              </a:rPr>
              <a:t>should be initiated for </a:t>
            </a:r>
            <a:r>
              <a:rPr lang="en-US" sz="2400" i="1" dirty="0">
                <a:solidFill>
                  <a:srgbClr val="FF0000"/>
                </a:solidFill>
              </a:rPr>
              <a:t>DVT </a:t>
            </a:r>
            <a:r>
              <a:rPr lang="en-US" sz="2400" dirty="0">
                <a:solidFill>
                  <a:srgbClr val="FF0000"/>
                </a:solidFill>
              </a:rPr>
              <a:t>and </a:t>
            </a:r>
            <a:r>
              <a:rPr lang="en-US" sz="2400" dirty="0" smtClean="0">
                <a:solidFill>
                  <a:srgbClr val="FF0000"/>
                </a:solidFill>
              </a:rPr>
              <a:t>the presumed </a:t>
            </a:r>
            <a:r>
              <a:rPr lang="en-US" sz="2400" dirty="0">
                <a:solidFill>
                  <a:srgbClr val="FF0000"/>
                </a:solidFill>
              </a:rPr>
              <a:t>PE because treatment for both conditions is </a:t>
            </a:r>
            <a:r>
              <a:rPr lang="en-US" sz="2400" dirty="0" smtClean="0">
                <a:solidFill>
                  <a:srgbClr val="FF0000"/>
                </a:solidFill>
              </a:rPr>
              <a:t>similar</a:t>
            </a:r>
          </a:p>
          <a:p>
            <a:pPr marL="0" indent="0">
              <a:buNone/>
            </a:pPr>
            <a:endParaRPr lang="en-US" sz="2400" dirty="0">
              <a:solidFill>
                <a:srgbClr val="FF0000"/>
              </a:solidFill>
            </a:endParaRPr>
          </a:p>
          <a:p>
            <a:r>
              <a:rPr lang="en-US" sz="2400" dirty="0"/>
              <a:t>If no DVT is identified </a:t>
            </a:r>
            <a:r>
              <a:rPr lang="en-US" sz="2400" dirty="0" smtClean="0"/>
              <a:t>- chest </a:t>
            </a:r>
            <a:r>
              <a:rPr lang="en-US" sz="2400" dirty="0"/>
              <a:t>imaging will be </a:t>
            </a:r>
            <a:r>
              <a:rPr lang="en-US" sz="2400" dirty="0" smtClean="0"/>
              <a:t>needed</a:t>
            </a:r>
          </a:p>
          <a:p>
            <a:endParaRPr lang="en-US" sz="2400" dirty="0"/>
          </a:p>
          <a:p>
            <a:r>
              <a:rPr lang="en-US" sz="2400" dirty="0" smtClean="0"/>
              <a:t>If diagnosis of PE is initially made with chest imaging (CT or </a:t>
            </a:r>
            <a:r>
              <a:rPr lang="en-US" sz="2400" i="1" dirty="0" smtClean="0"/>
              <a:t>V </a:t>
            </a:r>
            <a:r>
              <a:rPr lang="en-US" sz="2400" dirty="0" smtClean="0"/>
              <a:t>/Q scanning) - lower </a:t>
            </a:r>
            <a:r>
              <a:rPr lang="en-US" sz="2400" dirty="0"/>
              <a:t>extremity </a:t>
            </a:r>
            <a:r>
              <a:rPr lang="en-US" sz="2400" dirty="0" smtClean="0"/>
              <a:t>USG is not necessary.</a:t>
            </a:r>
            <a:endParaRPr lang="en-US" sz="2400" dirty="0"/>
          </a:p>
        </p:txBody>
      </p:sp>
    </p:spTree>
    <p:extLst>
      <p:ext uri="{BB962C8B-B14F-4D97-AF65-F5344CB8AC3E}">
        <p14:creationId xmlns:p14="http://schemas.microsoft.com/office/powerpoint/2010/main" val="1619020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Grp="1" noChangeArrowheads="1"/>
          </p:cNvSpPr>
          <p:nvPr>
            <p:ph type="body" idx="4294967295"/>
          </p:nvPr>
        </p:nvSpPr>
        <p:spPr>
          <a:xfrm>
            <a:off x="685800" y="1371600"/>
            <a:ext cx="6096000" cy="1371600"/>
          </a:xfrm>
          <a:prstGeom prst="rect">
            <a:avLst/>
          </a:prstGeom>
        </p:spPr>
        <p:txBody>
          <a:bodyPr/>
          <a:lstStyle/>
          <a:p>
            <a:r>
              <a:rPr lang="en-US" altLang="en-US" dirty="0"/>
              <a:t>Used less often</a:t>
            </a:r>
          </a:p>
          <a:p>
            <a:r>
              <a:rPr lang="en-US" altLang="en-US" dirty="0"/>
              <a:t>Confirmation or indeterminate cases</a:t>
            </a:r>
          </a:p>
          <a:p>
            <a:r>
              <a:rPr lang="en-US" altLang="en-US" dirty="0"/>
              <a:t>Invasive</a:t>
            </a:r>
          </a:p>
        </p:txBody>
      </p:sp>
      <p:sp>
        <p:nvSpPr>
          <p:cNvPr id="4" name="Title 1"/>
          <p:cNvSpPr txBox="1">
            <a:spLocks/>
          </p:cNvSpPr>
          <p:nvPr/>
        </p:nvSpPr>
        <p:spPr bwMode="auto">
          <a:xfrm>
            <a:off x="348343" y="228600"/>
            <a:ext cx="8591550" cy="7620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eaLnBrk="1" hangingPunct="1"/>
            <a:r>
              <a:rPr lang="en-US" altLang="en-US" sz="4000" b="1" dirty="0" smtClean="0"/>
              <a:t>Pulmonary Angiography</a:t>
            </a:r>
            <a:endParaRPr lang="en-US" sz="4000" b="1" dirty="0">
              <a:solidFill>
                <a:schemeClr val="tx1"/>
              </a:solidFill>
            </a:endParaRPr>
          </a:p>
        </p:txBody>
      </p:sp>
      <p:pic>
        <p:nvPicPr>
          <p:cNvPr id="5" name="Picture 5" descr="arteeriogram"/>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712449" y="2296530"/>
            <a:ext cx="6420665" cy="45614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107319"/>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1" y="0"/>
            <a:ext cx="91723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457200"/>
            <a:ext cx="8591550" cy="838201"/>
          </a:xfrm>
          <a:solidFill>
            <a:srgbClr val="0099FF"/>
          </a:solidFill>
        </p:spPr>
        <p:txBody>
          <a:bodyPr>
            <a:normAutofit/>
          </a:bodyPr>
          <a:lstStyle/>
          <a:p>
            <a:r>
              <a:rPr lang="en-US" sz="4000" b="1" dirty="0" smtClean="0"/>
              <a:t>Risk Stratification </a:t>
            </a:r>
            <a:endParaRPr lang="en-US" sz="4000" b="1" dirty="0"/>
          </a:p>
        </p:txBody>
      </p:sp>
      <p:sp>
        <p:nvSpPr>
          <p:cNvPr id="3" name="Content Placeholder 2"/>
          <p:cNvSpPr>
            <a:spLocks noGrp="1"/>
          </p:cNvSpPr>
          <p:nvPr>
            <p:ph sz="quarter" idx="13"/>
          </p:nvPr>
        </p:nvSpPr>
        <p:spPr>
          <a:xfrm>
            <a:off x="274320" y="1524000"/>
            <a:ext cx="8595360" cy="4712208"/>
          </a:xfrm>
        </p:spPr>
        <p:txBody>
          <a:bodyPr>
            <a:normAutofit/>
          </a:bodyPr>
          <a:lstStyle/>
          <a:p>
            <a:r>
              <a:rPr lang="en-US" sz="3200" b="1" dirty="0"/>
              <a:t>PE can be stratified into several levels of risk of early death </a:t>
            </a:r>
            <a:r>
              <a:rPr lang="en-US" sz="3200" b="1" dirty="0" smtClean="0"/>
              <a:t>risk </a:t>
            </a:r>
            <a:r>
              <a:rPr lang="en-US" sz="3200" b="1" dirty="0"/>
              <a:t>markers. </a:t>
            </a:r>
            <a:endParaRPr lang="en-US" sz="3200" b="1" dirty="0" smtClean="0"/>
          </a:p>
          <a:p>
            <a:endParaRPr lang="en-US" sz="3200" b="1" dirty="0" smtClean="0"/>
          </a:p>
          <a:p>
            <a:r>
              <a:rPr lang="en-US" sz="3200" b="1" dirty="0" smtClean="0"/>
              <a:t>Immediate </a:t>
            </a:r>
            <a:r>
              <a:rPr lang="en-US" sz="3200" b="1" dirty="0"/>
              <a:t>bedside clinical assessment for the presence </a:t>
            </a:r>
            <a:r>
              <a:rPr lang="en-US" sz="3200" b="1" dirty="0" smtClean="0"/>
              <a:t>or absence </a:t>
            </a:r>
            <a:r>
              <a:rPr lang="en-US" sz="3200" b="1" dirty="0"/>
              <a:t>of clinical markers allows stratification into high-risk </a:t>
            </a:r>
            <a:r>
              <a:rPr lang="en-US" sz="3200" b="1" dirty="0" smtClean="0"/>
              <a:t>and non-high-risk PE</a:t>
            </a:r>
            <a:endParaRPr lang="en-US" sz="3200" b="1" dirty="0"/>
          </a:p>
        </p:txBody>
      </p:sp>
    </p:spTree>
    <p:extLst>
      <p:ext uri="{BB962C8B-B14F-4D97-AF65-F5344CB8AC3E}">
        <p14:creationId xmlns:p14="http://schemas.microsoft.com/office/powerpoint/2010/main" val="115895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76225" y="228600"/>
            <a:ext cx="8591550" cy="1066800"/>
          </a:xfrm>
        </p:spPr>
        <p:txBody>
          <a:bodyPr/>
          <a:lstStyle/>
          <a:p>
            <a:endParaRPr lang="en-US" altLang="en-US" smtClean="0">
              <a:cs typeface="Tunga"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445"/>
            <a:ext cx="7010400" cy="6857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8529638" cy="6631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27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457200"/>
            <a:ext cx="9144000" cy="685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path path="circle">
              <a:fillToRect l="50000" t="50000" r="50000" b="50000"/>
            </a:path>
            <a:tileRect/>
          </a:gradFill>
        </p:spPr>
        <p:txBody>
          <a:bodyPr/>
          <a:lstStyle/>
          <a:p>
            <a:pPr algn="ctr"/>
            <a:r>
              <a:rPr lang="en-US" altLang="en-US" sz="4400" b="1" dirty="0" smtClean="0">
                <a:solidFill>
                  <a:srgbClr val="FF0000"/>
                </a:solidFill>
                <a:cs typeface="Tunga" pitchFamily="34" charset="0"/>
              </a:rPr>
              <a:t>Why is it important? </a:t>
            </a:r>
          </a:p>
        </p:txBody>
      </p:sp>
      <p:sp>
        <p:nvSpPr>
          <p:cNvPr id="10243" name="Rectangle 3"/>
          <p:cNvSpPr>
            <a:spLocks noGrp="1" noChangeArrowheads="1"/>
          </p:cNvSpPr>
          <p:nvPr>
            <p:ph type="body" sz="half" idx="1"/>
          </p:nvPr>
        </p:nvSpPr>
        <p:spPr bwMode="auto">
          <a:xfrm>
            <a:off x="381000" y="1447800"/>
            <a:ext cx="8382000" cy="4876800"/>
          </a:xfrm>
        </p:spPr>
        <p:txBody>
          <a:bodyPr wrap="square" numCol="1" anchor="t" anchorCtr="0" compatLnSpc="1">
            <a:prstTxWarp prst="textNoShape">
              <a:avLst/>
            </a:prstTxWarp>
            <a:normAutofit fontScale="92500" lnSpcReduction="10000"/>
          </a:bodyPr>
          <a:lstStyle/>
          <a:p>
            <a:pPr lvl="2">
              <a:buFont typeface="Wingdings" panose="05000000000000000000" pitchFamily="2" charset="2"/>
              <a:buChar char="q"/>
            </a:pPr>
            <a:r>
              <a:rPr lang="en-US" altLang="en-US" sz="2800" b="1" dirty="0" smtClean="0"/>
              <a:t>PE </a:t>
            </a:r>
            <a:r>
              <a:rPr lang="en-US" altLang="en-US" sz="2800" b="1" dirty="0" smtClean="0">
                <a:solidFill>
                  <a:schemeClr val="tx1"/>
                </a:solidFill>
              </a:rPr>
              <a:t>is the most common preventable cause of death in hospitalized patients</a:t>
            </a:r>
          </a:p>
          <a:p>
            <a:pPr lvl="2">
              <a:buFont typeface="Wingdings" panose="05000000000000000000" pitchFamily="2" charset="2"/>
              <a:buChar char="q"/>
            </a:pPr>
            <a:endParaRPr lang="en-US" altLang="en-US" sz="2800" b="1" dirty="0" smtClean="0">
              <a:solidFill>
                <a:schemeClr val="tx1"/>
              </a:solidFill>
            </a:endParaRPr>
          </a:p>
          <a:p>
            <a:pPr lvl="2">
              <a:buFont typeface="Wingdings" panose="05000000000000000000" pitchFamily="2" charset="2"/>
              <a:buChar char="q"/>
            </a:pPr>
            <a:r>
              <a:rPr lang="en-US" altLang="en-US" sz="2800" b="1" dirty="0" smtClean="0">
                <a:solidFill>
                  <a:schemeClr val="tx1"/>
                </a:solidFill>
              </a:rPr>
              <a:t>Untreated mortality -  30%</a:t>
            </a:r>
          </a:p>
          <a:p>
            <a:pPr lvl="2">
              <a:buFont typeface="Wingdings" panose="05000000000000000000" pitchFamily="2" charset="2"/>
              <a:buChar char="q"/>
            </a:pPr>
            <a:endParaRPr lang="en-US" altLang="en-US" sz="2800" b="1" dirty="0" smtClean="0">
              <a:solidFill>
                <a:schemeClr val="tx1"/>
              </a:solidFill>
            </a:endParaRPr>
          </a:p>
          <a:p>
            <a:pPr lvl="2">
              <a:buFont typeface="Wingdings" panose="05000000000000000000" pitchFamily="2" charset="2"/>
              <a:buChar char="q"/>
            </a:pPr>
            <a:r>
              <a:rPr lang="en-US" altLang="en-US" sz="2800" b="1" dirty="0" smtClean="0">
                <a:solidFill>
                  <a:schemeClr val="tx1"/>
                </a:solidFill>
              </a:rPr>
              <a:t>80% of pulmonary emboli occur without prior warning signs or symptoms</a:t>
            </a:r>
          </a:p>
          <a:p>
            <a:pPr lvl="2">
              <a:buFont typeface="Wingdings" panose="05000000000000000000" pitchFamily="2" charset="2"/>
              <a:buChar char="q"/>
            </a:pPr>
            <a:endParaRPr lang="en-US" altLang="en-US" sz="2800" b="1" dirty="0" smtClean="0">
              <a:solidFill>
                <a:schemeClr val="tx1"/>
              </a:solidFill>
            </a:endParaRPr>
          </a:p>
          <a:p>
            <a:pPr lvl="2">
              <a:buFont typeface="Wingdings" panose="05000000000000000000" pitchFamily="2" charset="2"/>
              <a:buChar char="q"/>
            </a:pPr>
            <a:r>
              <a:rPr lang="en-US" altLang="en-US" sz="2800" b="1" dirty="0" smtClean="0">
                <a:solidFill>
                  <a:schemeClr val="tx1"/>
                </a:solidFill>
                <a:cs typeface="Times New Roman" pitchFamily="18" charset="0"/>
              </a:rPr>
              <a:t>Diagnosis can be difficult</a:t>
            </a:r>
          </a:p>
          <a:p>
            <a:pPr marL="342900" lvl="2" indent="0">
              <a:buNone/>
            </a:pPr>
            <a:endParaRPr lang="en-US" altLang="en-US" sz="2800" b="1" dirty="0" smtClean="0">
              <a:solidFill>
                <a:schemeClr val="tx1"/>
              </a:solidFill>
              <a:cs typeface="Times New Roman" pitchFamily="18" charset="0"/>
            </a:endParaRPr>
          </a:p>
          <a:p>
            <a:pPr lvl="2">
              <a:buFont typeface="Wingdings" panose="05000000000000000000" pitchFamily="2" charset="2"/>
              <a:buChar char="q"/>
            </a:pPr>
            <a:r>
              <a:rPr lang="en-US" altLang="en-US" sz="2800" b="1" dirty="0" smtClean="0">
                <a:solidFill>
                  <a:schemeClr val="tx1"/>
                </a:solidFill>
                <a:cs typeface="Times New Roman" pitchFamily="18" charset="0"/>
              </a:rPr>
              <a:t>Early treatment is highly effective</a:t>
            </a:r>
            <a:endParaRPr lang="en-US" altLang="en-US" sz="2800" b="1" dirty="0" smtClean="0">
              <a:solidFill>
                <a:schemeClr val="tx1"/>
              </a:solidFill>
            </a:endParaRPr>
          </a:p>
          <a:p>
            <a:pPr lvl="1"/>
            <a:endParaRPr lang="en-US" altLang="en-US" sz="24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74320" y="1298448"/>
            <a:ext cx="8595360" cy="835152"/>
          </a:xfrm>
        </p:spPr>
        <p:txBody>
          <a:bodyPr/>
          <a:lstStyle/>
          <a:p>
            <a:r>
              <a:rPr lang="en-US" dirty="0"/>
              <a:t>The initial focus of PE treatment is stabilization with </a:t>
            </a:r>
            <a:r>
              <a:rPr lang="en-US" dirty="0" smtClean="0"/>
              <a:t>assessment of </a:t>
            </a:r>
            <a:r>
              <a:rPr lang="en-US" dirty="0"/>
              <a:t>hemodynamic stability and </a:t>
            </a:r>
            <a:r>
              <a:rPr lang="en-US" dirty="0" smtClean="0"/>
              <a:t>hypotension.</a:t>
            </a:r>
            <a:endParaRPr lang="en-US" dirty="0"/>
          </a:p>
        </p:txBody>
      </p:sp>
      <p:sp>
        <p:nvSpPr>
          <p:cNvPr id="3" name="Rectangle 2"/>
          <p:cNvSpPr/>
          <p:nvPr/>
        </p:nvSpPr>
        <p:spPr>
          <a:xfrm>
            <a:off x="353786" y="3200400"/>
            <a:ext cx="8458200" cy="2554545"/>
          </a:xfrm>
          <a:prstGeom prst="rect">
            <a:avLst/>
          </a:prstGeom>
        </p:spPr>
        <p:txBody>
          <a:bodyPr wrap="square">
            <a:spAutoFit/>
          </a:bodyPr>
          <a:lstStyle/>
          <a:p>
            <a:r>
              <a:rPr lang="en-US" sz="3200" b="1" dirty="0" smtClean="0">
                <a:latin typeface="+mn-lt"/>
              </a:rPr>
              <a:t>Anticoagulation: </a:t>
            </a:r>
            <a:r>
              <a:rPr lang="en-US" sz="3200" b="1" dirty="0">
                <a:latin typeface="+mn-lt"/>
              </a:rPr>
              <a:t>I</a:t>
            </a:r>
            <a:r>
              <a:rPr lang="en-US" sz="3200" b="1" dirty="0" smtClean="0">
                <a:latin typeface="+mn-lt"/>
              </a:rPr>
              <a:t>nitiate anticoagulation immediately </a:t>
            </a:r>
            <a:r>
              <a:rPr lang="en-US" sz="3200" b="1" dirty="0">
                <a:latin typeface="+mn-lt"/>
              </a:rPr>
              <a:t>and achieve therapeutic levels of </a:t>
            </a:r>
            <a:r>
              <a:rPr lang="en-US" sz="3200" b="1" dirty="0" smtClean="0">
                <a:latin typeface="+mn-lt"/>
              </a:rPr>
              <a:t>anticoagulation within </a:t>
            </a:r>
            <a:r>
              <a:rPr lang="en-US" sz="3200" b="1" dirty="0">
                <a:latin typeface="+mn-lt"/>
              </a:rPr>
              <a:t>24 hours; failure to do so correlates </a:t>
            </a:r>
            <a:r>
              <a:rPr lang="en-US" sz="3200" b="1" dirty="0" smtClean="0">
                <a:latin typeface="+mn-lt"/>
              </a:rPr>
              <a:t>with an </a:t>
            </a:r>
            <a:r>
              <a:rPr lang="en-US" sz="3200" b="1" dirty="0">
                <a:latin typeface="+mn-lt"/>
              </a:rPr>
              <a:t>increased risk of clinical progression and </a:t>
            </a:r>
            <a:r>
              <a:rPr lang="en-US" sz="3200" b="1" dirty="0" smtClean="0">
                <a:latin typeface="+mn-lt"/>
              </a:rPr>
              <a:t>recurrence</a:t>
            </a:r>
            <a:r>
              <a:rPr lang="en-US" sz="3200" b="1" dirty="0"/>
              <a:t>.</a:t>
            </a:r>
            <a:endParaRPr lang="en-US" sz="3200" b="1" dirty="0" smtClean="0">
              <a:latin typeface="+mn-lt"/>
            </a:endParaRPr>
          </a:p>
        </p:txBody>
      </p:sp>
      <p:sp>
        <p:nvSpPr>
          <p:cNvPr id="6" name="Rectangle 2"/>
          <p:cNvSpPr txBox="1">
            <a:spLocks noChangeArrowheads="1"/>
          </p:cNvSpPr>
          <p:nvPr/>
        </p:nvSpPr>
        <p:spPr bwMode="auto">
          <a:xfrm>
            <a:off x="0" y="457200"/>
            <a:ext cx="9144000" cy="685800"/>
          </a:xfrm>
          <a:prstGeom prst="rect">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path path="circle">
              <a:fillToRect l="50000" t="50000" r="50000" b="50000"/>
            </a:path>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lnSpcReduction="10000"/>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algn="ctr" eaLnBrk="1" hangingPunct="1"/>
            <a:r>
              <a:rPr lang="en-US" altLang="en-US" sz="4400" b="1" dirty="0">
                <a:solidFill>
                  <a:srgbClr val="FF0000"/>
                </a:solidFill>
                <a:cs typeface="Tunga" pitchFamily="34" charset="0"/>
              </a:rPr>
              <a:t>Acute Treatment</a:t>
            </a:r>
            <a:endParaRPr lang="en-US" altLang="en-US" sz="4400" b="1" dirty="0" smtClean="0">
              <a:solidFill>
                <a:srgbClr val="FF0000"/>
              </a:solidFill>
              <a:cs typeface="Tunga" pitchFamily="34" charset="0"/>
            </a:endParaRPr>
          </a:p>
        </p:txBody>
      </p:sp>
      <p:sp>
        <p:nvSpPr>
          <p:cNvPr id="5" name="Rectangle 4"/>
          <p:cNvSpPr/>
          <p:nvPr/>
        </p:nvSpPr>
        <p:spPr>
          <a:xfrm>
            <a:off x="381000" y="2133247"/>
            <a:ext cx="5715000" cy="523220"/>
          </a:xfrm>
          <a:prstGeom prst="rect">
            <a:avLst/>
          </a:prstGeom>
          <a:solidFill>
            <a:srgbClr val="408FB6"/>
          </a:solidFill>
        </p:spPr>
        <p:txBody>
          <a:bodyPr wrap="square">
            <a:spAutoFit/>
          </a:bodyPr>
          <a:lstStyle/>
          <a:p>
            <a:r>
              <a:rPr lang="en-US" sz="2800" b="1" dirty="0"/>
              <a:t>Hemodynamically Stable Patient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 y="1447800"/>
            <a:ext cx="9124121"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383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13"/>
          </p:nvPr>
        </p:nvSpPr>
        <p:spPr>
          <a:xfrm>
            <a:off x="228600" y="2057400"/>
            <a:ext cx="8686800" cy="4108817"/>
          </a:xfrm>
          <a:prstGeom prst="rect">
            <a:avLst/>
          </a:prstGeom>
          <a:solidFill>
            <a:srgbClr val="0099FF"/>
          </a:solidFill>
        </p:spPr>
        <p:txBody>
          <a:bodyPr wrap="square">
            <a:spAutoFit/>
          </a:bodyPr>
          <a:lstStyle/>
          <a:p>
            <a:pPr marL="0" indent="0">
              <a:buNone/>
            </a:pPr>
            <a:r>
              <a:rPr lang="en-US" sz="3200" b="1" dirty="0"/>
              <a:t>Warfarin is generally begun at the time one of the IV/S/C </a:t>
            </a:r>
            <a:r>
              <a:rPr lang="en-US" sz="3200" b="1" dirty="0" smtClean="0"/>
              <a:t>anticoagulants </a:t>
            </a:r>
            <a:r>
              <a:rPr lang="en-US" sz="3200" b="1" dirty="0"/>
              <a:t>is </a:t>
            </a:r>
            <a:r>
              <a:rPr lang="en-US" sz="3200" b="1" dirty="0" smtClean="0"/>
              <a:t>started</a:t>
            </a:r>
          </a:p>
          <a:p>
            <a:pPr marL="0" indent="0">
              <a:buNone/>
            </a:pPr>
            <a:endParaRPr lang="en-US" sz="3200" b="1" dirty="0"/>
          </a:p>
          <a:p>
            <a:pPr marL="0" indent="0">
              <a:buNone/>
            </a:pPr>
            <a:r>
              <a:rPr lang="en-US" sz="3200" b="1" dirty="0" smtClean="0"/>
              <a:t> </a:t>
            </a:r>
            <a:r>
              <a:rPr lang="en-US" sz="3200" b="1" dirty="0"/>
              <a:t>Overlapping therapy with warfarin and one of the IV or s/c agents should be continued until a therapeutic INR is documented for 2 or more consecutive days</a:t>
            </a:r>
          </a:p>
          <a:p>
            <a:pPr marL="0" indent="0">
              <a:buNone/>
            </a:pPr>
            <a:endParaRPr lang="en-US" dirty="0"/>
          </a:p>
        </p:txBody>
      </p:sp>
    </p:spTree>
    <p:extLst>
      <p:ext uri="{BB962C8B-B14F-4D97-AF65-F5344CB8AC3E}">
        <p14:creationId xmlns:p14="http://schemas.microsoft.com/office/powerpoint/2010/main" val="3730938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914400"/>
          </a:xfrm>
          <a:solidFill>
            <a:srgbClr val="0099FF"/>
          </a:solidFill>
        </p:spPr>
        <p:txBody>
          <a:bodyPr>
            <a:normAutofit/>
          </a:bodyPr>
          <a:lstStyle/>
          <a:p>
            <a:r>
              <a:rPr lang="en-US" sz="4400" b="1" dirty="0" smtClean="0"/>
              <a:t>Outpatient VS Inpatient </a:t>
            </a:r>
            <a:r>
              <a:rPr lang="en-US" sz="4400" b="1" dirty="0" err="1" smtClean="0"/>
              <a:t>Mx</a:t>
            </a:r>
            <a:r>
              <a:rPr lang="en-US" sz="4400" b="1" dirty="0" smtClean="0"/>
              <a:t> </a:t>
            </a:r>
            <a:endParaRPr lang="en-US" sz="4400" b="1" dirty="0"/>
          </a:p>
        </p:txBody>
      </p:sp>
      <p:sp>
        <p:nvSpPr>
          <p:cNvPr id="3" name="Content Placeholder 2"/>
          <p:cNvSpPr>
            <a:spLocks noGrp="1"/>
          </p:cNvSpPr>
          <p:nvPr>
            <p:ph sz="quarter" idx="13"/>
          </p:nvPr>
        </p:nvSpPr>
        <p:spPr/>
        <p:txBody>
          <a:bodyPr>
            <a:normAutofit/>
          </a:bodyPr>
          <a:lstStyle/>
          <a:p>
            <a:pPr marL="0" indent="0">
              <a:buNone/>
            </a:pPr>
            <a:r>
              <a:rPr lang="en-US" sz="2800" dirty="0"/>
              <a:t>H</a:t>
            </a:r>
            <a:r>
              <a:rPr lang="en-US" sz="2800" dirty="0" smtClean="0"/>
              <a:t>emodynamically stable </a:t>
            </a:r>
            <a:r>
              <a:rPr lang="en-US" sz="2800" dirty="0"/>
              <a:t>patients with </a:t>
            </a:r>
            <a:endParaRPr lang="en-US" sz="2800" dirty="0" smtClean="0"/>
          </a:p>
          <a:p>
            <a:pPr marL="0" indent="0">
              <a:buNone/>
            </a:pPr>
            <a:endParaRPr lang="en-US" sz="2800" dirty="0" smtClean="0"/>
          </a:p>
          <a:p>
            <a:pPr>
              <a:buFont typeface="Wingdings" panose="05000000000000000000" pitchFamily="2" charset="2"/>
              <a:buChar char="q"/>
            </a:pPr>
            <a:r>
              <a:rPr lang="en-US" sz="2800" dirty="0" smtClean="0"/>
              <a:t>normal </a:t>
            </a:r>
            <a:r>
              <a:rPr lang="en-US" sz="2800" dirty="0"/>
              <a:t>biomarkers/cardiac ultrasound,</a:t>
            </a:r>
          </a:p>
          <a:p>
            <a:pPr>
              <a:buFont typeface="Wingdings" panose="05000000000000000000" pitchFamily="2" charset="2"/>
              <a:buChar char="q"/>
            </a:pPr>
            <a:r>
              <a:rPr lang="en-US" sz="2800" dirty="0"/>
              <a:t>no significant comorbidities (such as cancer, heart </a:t>
            </a:r>
            <a:r>
              <a:rPr lang="en-US" sz="2800" dirty="0" err="1" smtClean="0"/>
              <a:t>failure,COPD</a:t>
            </a:r>
            <a:r>
              <a:rPr lang="en-US" sz="2800" dirty="0"/>
              <a:t>) or need for supplemental </a:t>
            </a:r>
            <a:r>
              <a:rPr lang="en-US" sz="2800" dirty="0" smtClean="0"/>
              <a:t>oxygen</a:t>
            </a:r>
          </a:p>
          <a:p>
            <a:pPr>
              <a:buFont typeface="Wingdings" panose="05000000000000000000" pitchFamily="2" charset="2"/>
              <a:buChar char="q"/>
            </a:pPr>
            <a:r>
              <a:rPr lang="en-US" sz="2800" dirty="0" smtClean="0"/>
              <a:t>younger age( </a:t>
            </a:r>
            <a:r>
              <a:rPr lang="en-US" sz="2800" dirty="0"/>
              <a:t>&lt;75-80 </a:t>
            </a:r>
            <a:r>
              <a:rPr lang="en-US" sz="2800" dirty="0" smtClean="0"/>
              <a:t>years)</a:t>
            </a:r>
          </a:p>
          <a:p>
            <a:pPr>
              <a:buFont typeface="Wingdings" panose="05000000000000000000" pitchFamily="2" charset="2"/>
              <a:buChar char="q"/>
            </a:pPr>
            <a:r>
              <a:rPr lang="en-US" sz="2800" dirty="0" smtClean="0"/>
              <a:t>low </a:t>
            </a:r>
            <a:r>
              <a:rPr lang="en-US" sz="2800" dirty="0"/>
              <a:t>risk of anticoagulation </a:t>
            </a:r>
            <a:r>
              <a:rPr lang="en-US" sz="2800" dirty="0" smtClean="0"/>
              <a:t>complications</a:t>
            </a:r>
          </a:p>
          <a:p>
            <a:pPr>
              <a:buFont typeface="Wingdings" panose="05000000000000000000" pitchFamily="2" charset="2"/>
              <a:buChar char="q"/>
            </a:pPr>
            <a:r>
              <a:rPr lang="en-US" sz="2800" dirty="0" smtClean="0"/>
              <a:t>ability to adhere </a:t>
            </a:r>
            <a:r>
              <a:rPr lang="en-US" sz="2800" dirty="0"/>
              <a:t>to prescribed </a:t>
            </a:r>
            <a:r>
              <a:rPr lang="en-US" sz="2800" dirty="0" smtClean="0"/>
              <a:t>treatment</a:t>
            </a:r>
            <a:endParaRPr lang="en-US" sz="2800" dirty="0"/>
          </a:p>
        </p:txBody>
      </p:sp>
    </p:spTree>
    <p:extLst>
      <p:ext uri="{BB962C8B-B14F-4D97-AF65-F5344CB8AC3E}">
        <p14:creationId xmlns:p14="http://schemas.microsoft.com/office/powerpoint/2010/main" val="746401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13657" y="1447800"/>
            <a:ext cx="8595360" cy="4937760"/>
          </a:xfrm>
        </p:spPr>
        <p:txBody>
          <a:bodyPr>
            <a:normAutofit fontScale="92500" lnSpcReduction="10000"/>
          </a:bodyPr>
          <a:lstStyle/>
          <a:p>
            <a:r>
              <a:rPr lang="en-US" dirty="0"/>
              <a:t>Hemodynamic instability </a:t>
            </a:r>
            <a:r>
              <a:rPr lang="en-US" dirty="0" smtClean="0"/>
              <a:t>reflects </a:t>
            </a:r>
            <a:r>
              <a:rPr lang="en-US" dirty="0"/>
              <a:t>substantial elevation in </a:t>
            </a:r>
            <a:r>
              <a:rPr lang="en-US" dirty="0" smtClean="0"/>
              <a:t>pulmonary </a:t>
            </a:r>
            <a:r>
              <a:rPr lang="en-US" dirty="0"/>
              <a:t>vascular r</a:t>
            </a:r>
            <a:r>
              <a:rPr lang="en-US" dirty="0" smtClean="0"/>
              <a:t>esistance </a:t>
            </a:r>
            <a:r>
              <a:rPr lang="en-US" dirty="0"/>
              <a:t>and pulmonary artery </a:t>
            </a:r>
            <a:r>
              <a:rPr lang="en-US" dirty="0" smtClean="0"/>
              <a:t>pressure, which </a:t>
            </a:r>
            <a:r>
              <a:rPr lang="en-US" dirty="0"/>
              <a:t>compromises right ventricular function and </a:t>
            </a:r>
            <a:r>
              <a:rPr lang="en-US" dirty="0" smtClean="0"/>
              <a:t>cardiac output </a:t>
            </a:r>
            <a:r>
              <a:rPr lang="en-US" dirty="0"/>
              <a:t>via decreased left ventricular filling, with </a:t>
            </a:r>
            <a:r>
              <a:rPr lang="en-US" dirty="0" smtClean="0"/>
              <a:t>consequent</a:t>
            </a:r>
            <a:r>
              <a:rPr lang="en-US" dirty="0"/>
              <a:t> </a:t>
            </a:r>
            <a:r>
              <a:rPr lang="en-US" dirty="0" smtClean="0"/>
              <a:t>decrease </a:t>
            </a:r>
            <a:r>
              <a:rPr lang="en-US" dirty="0"/>
              <a:t>in systemic blood </a:t>
            </a:r>
            <a:r>
              <a:rPr lang="en-US" dirty="0" smtClean="0"/>
              <a:t>pressure</a:t>
            </a:r>
            <a:r>
              <a:rPr lang="en-US" dirty="0"/>
              <a:t>. </a:t>
            </a:r>
            <a:endParaRPr lang="en-US" dirty="0" smtClean="0"/>
          </a:p>
          <a:p>
            <a:endParaRPr lang="en-US" dirty="0" smtClean="0"/>
          </a:p>
          <a:p>
            <a:r>
              <a:rPr lang="en-US" dirty="0" smtClean="0"/>
              <a:t>Hemodynamically unstable</a:t>
            </a:r>
            <a:r>
              <a:rPr lang="en-US" dirty="0"/>
              <a:t> </a:t>
            </a:r>
            <a:r>
              <a:rPr lang="en-US" dirty="0" smtClean="0"/>
              <a:t>patients usually </a:t>
            </a:r>
            <a:r>
              <a:rPr lang="en-US" dirty="0"/>
              <a:t>require supplemental oxygen and </a:t>
            </a:r>
            <a:r>
              <a:rPr lang="en-US" dirty="0" smtClean="0"/>
              <a:t>may require </a:t>
            </a:r>
            <a:r>
              <a:rPr lang="en-US" dirty="0"/>
              <a:t>mechanical ventilation. </a:t>
            </a:r>
            <a:endParaRPr lang="en-US" dirty="0" smtClean="0"/>
          </a:p>
          <a:p>
            <a:endParaRPr lang="en-US" dirty="0" smtClean="0"/>
          </a:p>
          <a:p>
            <a:r>
              <a:rPr lang="en-US" dirty="0"/>
              <a:t>Fluid resuscitation </a:t>
            </a:r>
            <a:r>
              <a:rPr lang="en-US" dirty="0" smtClean="0"/>
              <a:t>may improve </a:t>
            </a:r>
            <a:r>
              <a:rPr lang="en-US" dirty="0"/>
              <a:t>right ventricular </a:t>
            </a:r>
            <a:r>
              <a:rPr lang="en-US" dirty="0" smtClean="0"/>
              <a:t>function</a:t>
            </a:r>
            <a:r>
              <a:rPr lang="en-US" dirty="0"/>
              <a:t>; however, rapid fluid </a:t>
            </a:r>
            <a:r>
              <a:rPr lang="en-US" dirty="0" smtClean="0"/>
              <a:t>infusion may exacerbate </a:t>
            </a:r>
            <a:r>
              <a:rPr lang="en-US" dirty="0"/>
              <a:t>pulmonary hypertension and </a:t>
            </a:r>
            <a:r>
              <a:rPr lang="en-US" dirty="0" smtClean="0"/>
              <a:t>compromise right </a:t>
            </a:r>
            <a:r>
              <a:rPr lang="en-US" dirty="0"/>
              <a:t>ventricular function</a:t>
            </a:r>
            <a:r>
              <a:rPr lang="en-US" dirty="0" smtClean="0"/>
              <a:t>.</a:t>
            </a:r>
          </a:p>
          <a:p>
            <a:endParaRPr lang="en-US" dirty="0"/>
          </a:p>
          <a:p>
            <a:pPr marL="0" indent="0">
              <a:buNone/>
            </a:pPr>
            <a:r>
              <a:rPr lang="en-US" dirty="0" smtClean="0"/>
              <a:t>In </a:t>
            </a:r>
            <a:r>
              <a:rPr lang="en-US" dirty="0"/>
              <a:t>the setting of </a:t>
            </a:r>
            <a:r>
              <a:rPr lang="en-US" dirty="0" smtClean="0"/>
              <a:t>otherwise refractory </a:t>
            </a:r>
            <a:r>
              <a:rPr lang="en-US" dirty="0"/>
              <a:t>hypotension, </a:t>
            </a:r>
            <a:r>
              <a:rPr lang="en-US" dirty="0" smtClean="0"/>
              <a:t>vasoconstrictor </a:t>
            </a:r>
            <a:r>
              <a:rPr lang="en-US" dirty="0"/>
              <a:t>should be </a:t>
            </a:r>
            <a:r>
              <a:rPr lang="en-US" dirty="0" smtClean="0"/>
              <a:t>administered to </a:t>
            </a:r>
            <a:r>
              <a:rPr lang="en-US" dirty="0"/>
              <a:t>raise systemic arterial pressure, a key determinant </a:t>
            </a:r>
            <a:r>
              <a:rPr lang="en-US" dirty="0" smtClean="0"/>
              <a:t>of coronary </a:t>
            </a:r>
            <a:r>
              <a:rPr lang="en-US" dirty="0"/>
              <a:t>blood flow. </a:t>
            </a:r>
          </a:p>
        </p:txBody>
      </p:sp>
      <p:sp>
        <p:nvSpPr>
          <p:cNvPr id="4" name="Rectangle 3"/>
          <p:cNvSpPr/>
          <p:nvPr/>
        </p:nvSpPr>
        <p:spPr>
          <a:xfrm>
            <a:off x="381000" y="381000"/>
            <a:ext cx="8458200" cy="646331"/>
          </a:xfrm>
          <a:prstGeom prst="rect">
            <a:avLst/>
          </a:prstGeom>
          <a:solidFill>
            <a:srgbClr val="408FB6"/>
          </a:solidFill>
        </p:spPr>
        <p:txBody>
          <a:bodyPr wrap="square">
            <a:spAutoFit/>
          </a:bodyPr>
          <a:lstStyle/>
          <a:p>
            <a:r>
              <a:rPr lang="en-US" sz="3600" b="1" dirty="0"/>
              <a:t>Hemodynamically </a:t>
            </a:r>
            <a:r>
              <a:rPr lang="en-US" sz="3600" b="1" dirty="0" smtClean="0"/>
              <a:t>Unstable </a:t>
            </a:r>
            <a:r>
              <a:rPr lang="en-US" sz="3600" b="1" dirty="0"/>
              <a:t>Patient</a:t>
            </a:r>
          </a:p>
        </p:txBody>
      </p:sp>
    </p:spTree>
    <p:extLst>
      <p:ext uri="{BB962C8B-B14F-4D97-AF65-F5344CB8AC3E}">
        <p14:creationId xmlns:p14="http://schemas.microsoft.com/office/powerpoint/2010/main" val="2056664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r>
              <a:rPr lang="en-US" sz="3200" dirty="0"/>
              <a:t>Because of their higher risk for complications </a:t>
            </a:r>
            <a:r>
              <a:rPr lang="en-US" sz="3200" dirty="0" smtClean="0"/>
              <a:t>and mortality</a:t>
            </a:r>
            <a:r>
              <a:rPr lang="en-US" sz="3200" dirty="0"/>
              <a:t>, patients with refractory hypotension due </a:t>
            </a:r>
            <a:r>
              <a:rPr lang="en-US" sz="3200" dirty="0" smtClean="0"/>
              <a:t>to pulmonary </a:t>
            </a:r>
            <a:r>
              <a:rPr lang="en-US" sz="3200" dirty="0"/>
              <a:t>embolism should be treated with </a:t>
            </a:r>
            <a:r>
              <a:rPr lang="en-US" sz="3200" dirty="0" smtClean="0"/>
              <a:t>thrombolytic therapy</a:t>
            </a:r>
            <a:r>
              <a:rPr lang="en-US" sz="3200" dirty="0"/>
              <a:t>, followed by anticoagulation.</a:t>
            </a:r>
          </a:p>
        </p:txBody>
      </p:sp>
    </p:spTree>
    <p:extLst>
      <p:ext uri="{BB962C8B-B14F-4D97-AF65-F5344CB8AC3E}">
        <p14:creationId xmlns:p14="http://schemas.microsoft.com/office/powerpoint/2010/main" val="3876361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37" y="457201"/>
            <a:ext cx="8914706"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514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685800"/>
            <a:ext cx="8229600" cy="1143000"/>
          </a:xfrm>
        </p:spPr>
        <p:txBody>
          <a:bodyPr/>
          <a:lstStyle/>
          <a:p>
            <a:r>
              <a:rPr lang="en-US" altLang="en-US" sz="3200" smtClean="0">
                <a:cs typeface="Tunga" pitchFamily="34" charset="0"/>
              </a:rPr>
              <a:t>Catheter Embolectomy &amp; Fragmentation</a:t>
            </a:r>
          </a:p>
        </p:txBody>
      </p:sp>
      <p:sp>
        <p:nvSpPr>
          <p:cNvPr id="86019" name="Rectangle 3"/>
          <p:cNvSpPr>
            <a:spLocks noGrp="1" noChangeArrowheads="1"/>
          </p:cNvSpPr>
          <p:nvPr>
            <p:ph sz="quarter" idx="13"/>
          </p:nvPr>
        </p:nvSpPr>
        <p:spPr>
          <a:xfrm>
            <a:off x="274638" y="1298575"/>
            <a:ext cx="8594725" cy="4937125"/>
          </a:xfrm>
        </p:spPr>
        <p:txBody>
          <a:bodyPr/>
          <a:lstStyle/>
          <a:p>
            <a:pPr indent="-173736" fontAlgn="auto">
              <a:spcAft>
                <a:spcPts val="0"/>
              </a:spcAft>
              <a:buFont typeface="Wingdings" pitchFamily="2" charset="2"/>
              <a:buNone/>
              <a:defRPr/>
            </a:pPr>
            <a:r>
              <a:rPr lang="en-US" altLang="en-US"/>
              <a:t>	</a:t>
            </a:r>
          </a:p>
        </p:txBody>
      </p:sp>
      <p:sp>
        <p:nvSpPr>
          <p:cNvPr id="54276" name="Text Box 4"/>
          <p:cNvSpPr txBox="1">
            <a:spLocks noChangeArrowheads="1"/>
          </p:cNvSpPr>
          <p:nvPr/>
        </p:nvSpPr>
        <p:spPr bwMode="auto">
          <a:xfrm>
            <a:off x="381000" y="23622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54277" name="Rectangle 5"/>
          <p:cNvSpPr>
            <a:spLocks noChangeArrowheads="1"/>
          </p:cNvSpPr>
          <p:nvPr/>
        </p:nvSpPr>
        <p:spPr bwMode="auto">
          <a:xfrm>
            <a:off x="838200" y="1981200"/>
            <a:ext cx="7905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chemeClr val="tx2"/>
                </a:solidFill>
              </a:rPr>
              <a:t>An alternative in high-risk PE patients when thrombolysis is absolutely contraindicated or has failed</a:t>
            </a:r>
          </a:p>
        </p:txBody>
      </p:sp>
      <p:sp>
        <p:nvSpPr>
          <p:cNvPr id="54278" name="Text Box 6"/>
          <p:cNvSpPr txBox="1">
            <a:spLocks noChangeArrowheads="1"/>
          </p:cNvSpPr>
          <p:nvPr/>
        </p:nvSpPr>
        <p:spPr bwMode="auto">
          <a:xfrm>
            <a:off x="1584325" y="392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542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7804150" cy="271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80" name="Text Box 8"/>
          <p:cNvSpPr txBox="1">
            <a:spLocks noChangeArrowheads="1"/>
          </p:cNvSpPr>
          <p:nvPr/>
        </p:nvSpPr>
        <p:spPr bwMode="auto">
          <a:xfrm>
            <a:off x="685800" y="6248400"/>
            <a:ext cx="4319588"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tabLst>
                <a:tab pos="723900" algn="l"/>
                <a:tab pos="1447800" algn="l"/>
                <a:tab pos="2171700" algn="l"/>
                <a:tab pos="2895600" algn="l"/>
                <a:tab pos="3619500" algn="l"/>
              </a:tabLst>
              <a:defRPr>
                <a:solidFill>
                  <a:schemeClr val="tx1"/>
                </a:solidFill>
                <a:latin typeface="Arial" charset="0"/>
              </a:defRPr>
            </a:lvl1pPr>
            <a:lvl2pPr marL="431800" indent="-215900" defTabSz="457200">
              <a:tabLst>
                <a:tab pos="723900" algn="l"/>
                <a:tab pos="1447800" algn="l"/>
                <a:tab pos="2171700" algn="l"/>
                <a:tab pos="2895600" algn="l"/>
                <a:tab pos="3619500" algn="l"/>
              </a:tabLst>
              <a:defRPr>
                <a:solidFill>
                  <a:schemeClr val="tx1"/>
                </a:solidFill>
                <a:latin typeface="Arial" charset="0"/>
              </a:defRPr>
            </a:lvl2pPr>
            <a:lvl3pPr marL="647700" indent="-215900" defTabSz="457200">
              <a:tabLst>
                <a:tab pos="723900" algn="l"/>
                <a:tab pos="1447800" algn="l"/>
                <a:tab pos="2171700" algn="l"/>
                <a:tab pos="2895600" algn="l"/>
                <a:tab pos="3619500" algn="l"/>
              </a:tabLst>
              <a:defRPr>
                <a:solidFill>
                  <a:schemeClr val="tx1"/>
                </a:solidFill>
                <a:latin typeface="Arial" charset="0"/>
              </a:defRPr>
            </a:lvl3pPr>
            <a:lvl4pPr marL="863600" indent="-215900" defTabSz="457200">
              <a:tabLst>
                <a:tab pos="723900" algn="l"/>
                <a:tab pos="1447800" algn="l"/>
                <a:tab pos="2171700" algn="l"/>
                <a:tab pos="2895600" algn="l"/>
                <a:tab pos="3619500" algn="l"/>
              </a:tabLst>
              <a:defRPr>
                <a:solidFill>
                  <a:schemeClr val="tx1"/>
                </a:solidFill>
                <a:latin typeface="Arial" charset="0"/>
              </a:defRPr>
            </a:lvl4pPr>
            <a:lvl5pPr marL="1079500" indent="-215900" defTabSz="457200">
              <a:tabLst>
                <a:tab pos="723900" algn="l"/>
                <a:tab pos="1447800" algn="l"/>
                <a:tab pos="2171700" algn="l"/>
                <a:tab pos="2895600" algn="l"/>
                <a:tab pos="3619500" algn="l"/>
              </a:tabLst>
              <a:defRPr>
                <a:solidFill>
                  <a:schemeClr val="tx1"/>
                </a:solidFill>
                <a:latin typeface="Arial" charset="0"/>
              </a:defRPr>
            </a:lvl5pPr>
            <a:lvl6pPr marL="1536700" indent="-215900" defTabSz="4572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6pPr>
            <a:lvl7pPr marL="1993900" indent="-215900" defTabSz="4572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7pPr>
            <a:lvl8pPr marL="2451100" indent="-215900" defTabSz="4572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8pPr>
            <a:lvl9pPr marL="2908300" indent="-215900" defTabSz="4572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9pPr>
          </a:lstStyle>
          <a:p>
            <a:pPr eaLnBrk="1">
              <a:lnSpc>
                <a:spcPct val="93000"/>
              </a:lnSpc>
              <a:buClr>
                <a:srgbClr val="000000"/>
              </a:buClr>
              <a:buSzPct val="45000"/>
              <a:buFont typeface="Wingdings" pitchFamily="2" charset="2"/>
              <a:buNone/>
            </a:pPr>
            <a:r>
              <a:rPr lang="en-GB" altLang="en-US" sz="1200" b="1">
                <a:solidFill>
                  <a:srgbClr val="000000"/>
                </a:solidFill>
              </a:rPr>
              <a:t>Kucher N Chest 2007;132:657-663</a:t>
            </a:r>
          </a:p>
        </p:txBody>
      </p:sp>
    </p:spTree>
    <p:extLst>
      <p:ext uri="{BB962C8B-B14F-4D97-AF65-F5344CB8AC3E}">
        <p14:creationId xmlns:p14="http://schemas.microsoft.com/office/powerpoint/2010/main" val="3927678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04800"/>
            <a:ext cx="8229600" cy="762000"/>
          </a:xfrm>
          <a:solidFill>
            <a:srgbClr val="0099FF"/>
          </a:solidFill>
        </p:spPr>
        <p:txBody>
          <a:bodyPr>
            <a:noAutofit/>
          </a:bodyPr>
          <a:lstStyle/>
          <a:p>
            <a:r>
              <a:rPr lang="en-GB" altLang="en-US" sz="2400" b="1" dirty="0" smtClean="0">
                <a:cs typeface="Tunga" pitchFamily="34" charset="0"/>
              </a:rPr>
              <a:t>Treatment of Acute Pulmonary Embolism</a:t>
            </a:r>
            <a:br>
              <a:rPr lang="en-GB" altLang="en-US" sz="2400" b="1" dirty="0" smtClean="0">
                <a:cs typeface="Tunga" pitchFamily="34" charset="0"/>
              </a:rPr>
            </a:br>
            <a:endParaRPr lang="en-US" altLang="en-US" sz="2400" b="1" dirty="0" smtClean="0">
              <a:cs typeface="Tunga" pitchFamily="34" charset="0"/>
            </a:endParaRPr>
          </a:p>
        </p:txBody>
      </p:sp>
      <p:pic>
        <p:nvPicPr>
          <p:cNvPr id="64515"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75568" y="1128232"/>
            <a:ext cx="6011863" cy="4101473"/>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6" name="Text Box 5"/>
          <p:cNvSpPr txBox="1">
            <a:spLocks noChangeArrowheads="1"/>
          </p:cNvSpPr>
          <p:nvPr/>
        </p:nvSpPr>
        <p:spPr bwMode="auto">
          <a:xfrm>
            <a:off x="2286000" y="6400800"/>
            <a:ext cx="4319588"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tabLst>
                <a:tab pos="723900" algn="l"/>
                <a:tab pos="1447800" algn="l"/>
                <a:tab pos="2171700" algn="l"/>
                <a:tab pos="2895600" algn="l"/>
                <a:tab pos="3619500" algn="l"/>
              </a:tabLst>
              <a:defRPr>
                <a:solidFill>
                  <a:schemeClr val="tx1"/>
                </a:solidFill>
                <a:latin typeface="Arial" charset="0"/>
              </a:defRPr>
            </a:lvl1pPr>
            <a:lvl2pPr marL="431800" indent="-215900" defTabSz="457200">
              <a:tabLst>
                <a:tab pos="723900" algn="l"/>
                <a:tab pos="1447800" algn="l"/>
                <a:tab pos="2171700" algn="l"/>
                <a:tab pos="2895600" algn="l"/>
                <a:tab pos="3619500" algn="l"/>
              </a:tabLst>
              <a:defRPr>
                <a:solidFill>
                  <a:schemeClr val="tx1"/>
                </a:solidFill>
                <a:latin typeface="Arial" charset="0"/>
              </a:defRPr>
            </a:lvl2pPr>
            <a:lvl3pPr marL="647700" indent="-215900" defTabSz="457200">
              <a:tabLst>
                <a:tab pos="723900" algn="l"/>
                <a:tab pos="1447800" algn="l"/>
                <a:tab pos="2171700" algn="l"/>
                <a:tab pos="2895600" algn="l"/>
                <a:tab pos="3619500" algn="l"/>
              </a:tabLst>
              <a:defRPr>
                <a:solidFill>
                  <a:schemeClr val="tx1"/>
                </a:solidFill>
                <a:latin typeface="Arial" charset="0"/>
              </a:defRPr>
            </a:lvl3pPr>
            <a:lvl4pPr marL="863600" indent="-215900" defTabSz="457200">
              <a:tabLst>
                <a:tab pos="723900" algn="l"/>
                <a:tab pos="1447800" algn="l"/>
                <a:tab pos="2171700" algn="l"/>
                <a:tab pos="2895600" algn="l"/>
                <a:tab pos="3619500" algn="l"/>
              </a:tabLst>
              <a:defRPr>
                <a:solidFill>
                  <a:schemeClr val="tx1"/>
                </a:solidFill>
                <a:latin typeface="Arial" charset="0"/>
              </a:defRPr>
            </a:lvl4pPr>
            <a:lvl5pPr marL="1079500" indent="-215900" defTabSz="457200">
              <a:tabLst>
                <a:tab pos="723900" algn="l"/>
                <a:tab pos="1447800" algn="l"/>
                <a:tab pos="2171700" algn="l"/>
                <a:tab pos="2895600" algn="l"/>
                <a:tab pos="3619500" algn="l"/>
              </a:tabLst>
              <a:defRPr>
                <a:solidFill>
                  <a:schemeClr val="tx1"/>
                </a:solidFill>
                <a:latin typeface="Arial" charset="0"/>
              </a:defRPr>
            </a:lvl5pPr>
            <a:lvl6pPr marL="1536700" indent="-215900" defTabSz="4572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6pPr>
            <a:lvl7pPr marL="1993900" indent="-215900" defTabSz="4572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7pPr>
            <a:lvl8pPr marL="2451100" indent="-215900" defTabSz="4572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8pPr>
            <a:lvl9pPr marL="2908300" indent="-215900" defTabSz="4572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9pPr>
          </a:lstStyle>
          <a:p>
            <a:pPr eaLnBrk="1">
              <a:lnSpc>
                <a:spcPct val="93000"/>
              </a:lnSpc>
              <a:buClr>
                <a:srgbClr val="FFFFFF"/>
              </a:buClr>
              <a:buSzPct val="45000"/>
              <a:buFont typeface="Wingdings" pitchFamily="2" charset="2"/>
              <a:buNone/>
            </a:pPr>
            <a:r>
              <a:rPr lang="en-GB" altLang="en-US" sz="1200" b="1" dirty="0" err="1"/>
              <a:t>Agnelli</a:t>
            </a:r>
            <a:r>
              <a:rPr lang="en-GB" altLang="en-US" sz="1200" b="1" dirty="0"/>
              <a:t> G, </a:t>
            </a:r>
            <a:r>
              <a:rPr lang="en-GB" altLang="en-US" sz="1200" b="1" dirty="0" err="1"/>
              <a:t>Becattini</a:t>
            </a:r>
            <a:r>
              <a:rPr lang="en-GB" altLang="en-US" sz="1200" b="1" dirty="0"/>
              <a:t> C. N </a:t>
            </a:r>
            <a:r>
              <a:rPr lang="en-GB" altLang="en-US" sz="1200" b="1" dirty="0" err="1"/>
              <a:t>Engl</a:t>
            </a:r>
            <a:r>
              <a:rPr lang="en-GB" altLang="en-US" sz="1200" b="1" dirty="0"/>
              <a:t> J Med 2010;363:266-274</a:t>
            </a:r>
          </a:p>
        </p:txBody>
      </p:sp>
      <p:sp>
        <p:nvSpPr>
          <p:cNvPr id="64517" name="Text Box 6"/>
          <p:cNvSpPr txBox="1">
            <a:spLocks noChangeArrowheads="1"/>
          </p:cNvSpPr>
          <p:nvPr/>
        </p:nvSpPr>
        <p:spPr bwMode="auto">
          <a:xfrm>
            <a:off x="5638800" y="2514600"/>
            <a:ext cx="25908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Recurrent PE</a:t>
            </a:r>
            <a:br>
              <a:rPr lang="en-US" altLang="en-US"/>
            </a:br>
            <a:r>
              <a:rPr lang="en-US" altLang="en-US"/>
              <a:t>or PE and uncured cancer:</a:t>
            </a:r>
          </a:p>
          <a:p>
            <a:pPr eaLnBrk="1" hangingPunct="1">
              <a:spcBef>
                <a:spcPct val="50000"/>
              </a:spcBef>
            </a:pPr>
            <a:r>
              <a:rPr lang="en-US" altLang="en-US"/>
              <a:t>Consider long term anticoagulation if benefits&gt;risk</a:t>
            </a:r>
          </a:p>
        </p:txBody>
      </p:sp>
      <p:sp>
        <p:nvSpPr>
          <p:cNvPr id="64518" name="Text Box 7"/>
          <p:cNvSpPr txBox="1">
            <a:spLocks noChangeArrowheads="1"/>
          </p:cNvSpPr>
          <p:nvPr/>
        </p:nvSpPr>
        <p:spPr bwMode="auto">
          <a:xfrm>
            <a:off x="3200400" y="2514600"/>
            <a:ext cx="23622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t>First unprovoked PE:</a:t>
            </a:r>
          </a:p>
          <a:p>
            <a:pPr eaLnBrk="1" hangingPunct="1">
              <a:spcBef>
                <a:spcPct val="50000"/>
              </a:spcBef>
            </a:pPr>
            <a:r>
              <a:rPr lang="en-US" altLang="en-US" dirty="0"/>
              <a:t/>
            </a:r>
            <a:br>
              <a:rPr lang="en-US" altLang="en-US" dirty="0"/>
            </a:br>
            <a:r>
              <a:rPr lang="en-US" altLang="en-US" dirty="0" err="1"/>
              <a:t>rx</a:t>
            </a:r>
            <a:r>
              <a:rPr lang="en-US" altLang="en-US" dirty="0"/>
              <a:t> for at least 3-6 months</a:t>
            </a:r>
          </a:p>
        </p:txBody>
      </p:sp>
    </p:spTree>
    <p:extLst>
      <p:ext uri="{BB962C8B-B14F-4D97-AF65-F5344CB8AC3E}">
        <p14:creationId xmlns:p14="http://schemas.microsoft.com/office/powerpoint/2010/main" val="1618103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228600"/>
            <a:ext cx="8591550" cy="838200"/>
          </a:xfrm>
          <a:solidFill>
            <a:srgbClr val="0099FF"/>
          </a:solidFill>
        </p:spPr>
        <p:txBody>
          <a:bodyPr>
            <a:normAutofit/>
          </a:bodyPr>
          <a:lstStyle/>
          <a:p>
            <a:r>
              <a:rPr lang="en-US" altLang="en-US" sz="4400" b="1" dirty="0" smtClean="0">
                <a:cs typeface="Tunga" pitchFamily="34" charset="0"/>
              </a:rPr>
              <a:t>IVC Filters</a:t>
            </a:r>
          </a:p>
        </p:txBody>
      </p:sp>
      <p:pic>
        <p:nvPicPr>
          <p:cNvPr id="66563" name="Picture 3"/>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4926" t="16486" r="36246" b="7904"/>
          <a:stretch/>
        </p:blipFill>
        <p:spPr bwMode="auto">
          <a:xfrm>
            <a:off x="5639239" y="2521744"/>
            <a:ext cx="3482990" cy="4045744"/>
          </a:xfrm>
        </p:spPr>
      </p:pic>
      <p:sp>
        <p:nvSpPr>
          <p:cNvPr id="66564" name="Text Box 4"/>
          <p:cNvSpPr txBox="1">
            <a:spLocks noChangeArrowheads="1"/>
          </p:cNvSpPr>
          <p:nvPr/>
        </p:nvSpPr>
        <p:spPr bwMode="auto">
          <a:xfrm>
            <a:off x="381000" y="1524000"/>
            <a:ext cx="5715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altLang="en-US" dirty="0"/>
              <a:t>May provide lifelong protection against PE</a:t>
            </a:r>
          </a:p>
          <a:p>
            <a:pPr eaLnBrk="1" hangingPunct="1">
              <a:spcBef>
                <a:spcPct val="50000"/>
              </a:spcBef>
              <a:buFontTx/>
              <a:buChar char="•"/>
            </a:pPr>
            <a:r>
              <a:rPr lang="en-US" altLang="en-US" dirty="0"/>
              <a:t>Unclear effect on overall survival</a:t>
            </a:r>
          </a:p>
          <a:p>
            <a:pPr eaLnBrk="1" hangingPunct="1">
              <a:spcBef>
                <a:spcPct val="50000"/>
              </a:spcBef>
              <a:buFontTx/>
              <a:buChar char="•"/>
            </a:pPr>
            <a:r>
              <a:rPr lang="en-US" altLang="en-US" dirty="0"/>
              <a:t> Complications:</a:t>
            </a:r>
          </a:p>
          <a:p>
            <a:pPr lvl="1" eaLnBrk="1" hangingPunct="1">
              <a:spcBef>
                <a:spcPct val="50000"/>
              </a:spcBef>
              <a:buFontTx/>
              <a:buChar char="•"/>
            </a:pPr>
            <a:r>
              <a:rPr lang="en-US" altLang="en-US" dirty="0"/>
              <a:t>DVT (20%)</a:t>
            </a:r>
          </a:p>
          <a:p>
            <a:pPr lvl="1" eaLnBrk="1" hangingPunct="1">
              <a:spcBef>
                <a:spcPct val="50000"/>
              </a:spcBef>
              <a:buFontTx/>
              <a:buChar char="•"/>
            </a:pPr>
            <a:r>
              <a:rPr lang="en-US" altLang="en-US" dirty="0"/>
              <a:t>Post thrombotic syndrome (40%)</a:t>
            </a:r>
          </a:p>
          <a:p>
            <a:pPr lvl="1" eaLnBrk="1" hangingPunct="1">
              <a:spcBef>
                <a:spcPct val="50000"/>
              </a:spcBef>
              <a:buFontTx/>
              <a:buChar char="•"/>
            </a:pPr>
            <a:r>
              <a:rPr lang="en-US" altLang="en-US" dirty="0"/>
              <a:t>IVC thrombosis (30%)</a:t>
            </a:r>
          </a:p>
          <a:p>
            <a:pPr eaLnBrk="1" hangingPunct="1">
              <a:spcBef>
                <a:spcPct val="50000"/>
              </a:spcBef>
              <a:buFontTx/>
              <a:buChar char="•"/>
            </a:pPr>
            <a:r>
              <a:rPr lang="en-US" altLang="en-US" dirty="0" smtClean="0"/>
              <a:t>Consider </a:t>
            </a:r>
            <a:r>
              <a:rPr lang="en-US" altLang="en-US" dirty="0"/>
              <a:t>in pregnant women with extensive thrombosis</a:t>
            </a:r>
          </a:p>
          <a:p>
            <a:pPr eaLnBrk="1" hangingPunct="1">
              <a:spcBef>
                <a:spcPct val="50000"/>
              </a:spcBef>
              <a:buFontTx/>
              <a:buChar char="•"/>
            </a:pPr>
            <a:r>
              <a:rPr lang="en-US" altLang="en-US" dirty="0"/>
              <a:t>Optimal duration of retrievable filters is unclear</a:t>
            </a:r>
          </a:p>
          <a:p>
            <a:pPr eaLnBrk="1" hangingPunct="1">
              <a:spcBef>
                <a:spcPct val="50000"/>
              </a:spcBef>
              <a:buFontTx/>
              <a:buChar char="•"/>
            </a:pPr>
            <a:endParaRPr lang="en-US" altLang="en-US" dirty="0"/>
          </a:p>
        </p:txBody>
      </p:sp>
    </p:spTree>
    <p:extLst>
      <p:ext uri="{BB962C8B-B14F-4D97-AF65-F5344CB8AC3E}">
        <p14:creationId xmlns:p14="http://schemas.microsoft.com/office/powerpoint/2010/main" val="3609402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210981" y="1212850"/>
            <a:ext cx="2900362" cy="5047536"/>
          </a:xfrm>
          <a:prstGeom prst="rect">
            <a:avLst/>
          </a:prstGeom>
          <a:noFill/>
        </p:spPr>
        <p:txBody>
          <a:bodyPr wrap="square">
            <a:spAutoFit/>
          </a:bodyPr>
          <a:lstStyle/>
          <a:p>
            <a:pPr>
              <a:defRPr/>
            </a:pPr>
            <a:r>
              <a:rPr lang="en-US" sz="1400" b="1" u="sng" dirty="0"/>
              <a:t>Hypercoagulability</a:t>
            </a:r>
          </a:p>
          <a:p>
            <a:pPr>
              <a:defRPr/>
            </a:pPr>
            <a:endParaRPr lang="en-US" sz="1400" b="1" dirty="0"/>
          </a:p>
          <a:p>
            <a:pPr>
              <a:defRPr/>
            </a:pPr>
            <a:r>
              <a:rPr lang="en-US" sz="1400" dirty="0"/>
              <a:t>Hereditary Deficiencies:</a:t>
            </a:r>
          </a:p>
          <a:p>
            <a:pPr>
              <a:defRPr/>
            </a:pPr>
            <a:endParaRPr lang="en-US" sz="1400" dirty="0"/>
          </a:p>
          <a:p>
            <a:pPr lvl="1">
              <a:defRPr/>
            </a:pPr>
            <a:r>
              <a:rPr lang="en-US" sz="1400" dirty="0" err="1"/>
              <a:t>Antithrombin</a:t>
            </a:r>
            <a:r>
              <a:rPr lang="en-US" sz="1400" dirty="0"/>
              <a:t> deficiency</a:t>
            </a:r>
          </a:p>
          <a:p>
            <a:pPr lvl="1">
              <a:defRPr/>
            </a:pPr>
            <a:r>
              <a:rPr lang="en-US" sz="1400" dirty="0"/>
              <a:t>Protein C deficiency</a:t>
            </a:r>
          </a:p>
          <a:p>
            <a:pPr lvl="1">
              <a:defRPr/>
            </a:pPr>
            <a:r>
              <a:rPr lang="en-US" sz="1400" dirty="0"/>
              <a:t>Protein S deficiency</a:t>
            </a:r>
          </a:p>
          <a:p>
            <a:pPr lvl="1">
              <a:defRPr/>
            </a:pPr>
            <a:r>
              <a:rPr lang="en-US" sz="1400" dirty="0"/>
              <a:t>Factor V Leiden</a:t>
            </a:r>
          </a:p>
          <a:p>
            <a:pPr lvl="1">
              <a:defRPr/>
            </a:pPr>
            <a:r>
              <a:rPr lang="en-US" sz="1400" dirty="0"/>
              <a:t>Prothrombin gene</a:t>
            </a:r>
          </a:p>
          <a:p>
            <a:pPr lvl="1">
              <a:defRPr/>
            </a:pPr>
            <a:r>
              <a:rPr lang="en-US" sz="1400" dirty="0"/>
              <a:t>mutation</a:t>
            </a:r>
          </a:p>
          <a:p>
            <a:pPr lvl="1">
              <a:defRPr/>
            </a:pPr>
            <a:r>
              <a:rPr lang="en-US" sz="1400" dirty="0" err="1"/>
              <a:t>Dysfibrinogenemia</a:t>
            </a:r>
            <a:endParaRPr lang="en-US" sz="1400" dirty="0"/>
          </a:p>
          <a:p>
            <a:pPr>
              <a:defRPr/>
            </a:pPr>
            <a:endParaRPr lang="en-US" sz="1400" dirty="0"/>
          </a:p>
          <a:p>
            <a:pPr>
              <a:defRPr/>
            </a:pPr>
            <a:r>
              <a:rPr lang="en-US" sz="1400" dirty="0"/>
              <a:t>Acquired:</a:t>
            </a:r>
          </a:p>
          <a:p>
            <a:pPr lvl="1">
              <a:defRPr/>
            </a:pPr>
            <a:r>
              <a:rPr lang="en-US" sz="1400" dirty="0"/>
              <a:t>Cancer</a:t>
            </a:r>
          </a:p>
          <a:p>
            <a:pPr lvl="1">
              <a:defRPr/>
            </a:pPr>
            <a:r>
              <a:rPr lang="en-US" sz="1400" dirty="0"/>
              <a:t>Pregnancy &amp; postpartum period</a:t>
            </a:r>
          </a:p>
          <a:p>
            <a:pPr lvl="1">
              <a:defRPr/>
            </a:pPr>
            <a:r>
              <a:rPr lang="en-US" sz="1400" dirty="0"/>
              <a:t>Oral contraceptives</a:t>
            </a:r>
          </a:p>
          <a:p>
            <a:pPr lvl="1">
              <a:defRPr/>
            </a:pPr>
            <a:r>
              <a:rPr lang="en-US" sz="1400" dirty="0"/>
              <a:t>Hormone replacement therapy</a:t>
            </a:r>
          </a:p>
          <a:p>
            <a:pPr lvl="1">
              <a:defRPr/>
            </a:pPr>
            <a:r>
              <a:rPr lang="en-US" sz="1400" dirty="0" smtClean="0"/>
              <a:t>Polycythemia </a:t>
            </a:r>
            <a:r>
              <a:rPr lang="en-US" sz="1400" dirty="0" err="1" smtClean="0"/>
              <a:t>rubravera</a:t>
            </a:r>
            <a:endParaRPr lang="en-US" sz="1400" dirty="0"/>
          </a:p>
          <a:p>
            <a:pPr lvl="1">
              <a:defRPr/>
            </a:pPr>
            <a:r>
              <a:rPr lang="en-US" sz="1400" dirty="0"/>
              <a:t>Smoking</a:t>
            </a:r>
          </a:p>
          <a:p>
            <a:pPr lvl="1">
              <a:defRPr/>
            </a:pPr>
            <a:r>
              <a:rPr lang="en-US" sz="1400" dirty="0"/>
              <a:t>Anti phospholipid syndrome</a:t>
            </a:r>
          </a:p>
          <a:p>
            <a:pPr lvl="1">
              <a:defRPr/>
            </a:pPr>
            <a:r>
              <a:rPr lang="en-US" sz="1400" dirty="0"/>
              <a:t>Chemotherapy</a:t>
            </a:r>
          </a:p>
        </p:txBody>
      </p:sp>
      <p:sp>
        <p:nvSpPr>
          <p:cNvPr id="12292" name="TextBox 4"/>
          <p:cNvSpPr txBox="1">
            <a:spLocks noChangeArrowheads="1"/>
          </p:cNvSpPr>
          <p:nvPr/>
        </p:nvSpPr>
        <p:spPr bwMode="auto">
          <a:xfrm>
            <a:off x="152400" y="1212850"/>
            <a:ext cx="210185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u="sng" dirty="0"/>
              <a:t>Stasis</a:t>
            </a:r>
          </a:p>
          <a:p>
            <a:r>
              <a:rPr lang="en-US" altLang="en-US" sz="1600" dirty="0"/>
              <a:t>Immobility/cast/travel</a:t>
            </a:r>
          </a:p>
          <a:p>
            <a:r>
              <a:rPr lang="en-US" altLang="en-US" sz="1600" dirty="0"/>
              <a:t>Advanced age</a:t>
            </a:r>
          </a:p>
          <a:p>
            <a:r>
              <a:rPr lang="en-US" altLang="en-US" sz="1600" dirty="0"/>
              <a:t>Acute medical illness</a:t>
            </a:r>
          </a:p>
          <a:p>
            <a:r>
              <a:rPr lang="en-US" altLang="en-US" sz="1600" dirty="0"/>
              <a:t>Major surgery</a:t>
            </a:r>
          </a:p>
          <a:p>
            <a:r>
              <a:rPr lang="en-US" altLang="en-US" sz="1600" dirty="0"/>
              <a:t>Spinal cord injury</a:t>
            </a:r>
          </a:p>
          <a:p>
            <a:r>
              <a:rPr lang="en-US" altLang="en-US" sz="1600" dirty="0"/>
              <a:t>Obesity</a:t>
            </a:r>
          </a:p>
        </p:txBody>
      </p:sp>
      <p:sp>
        <p:nvSpPr>
          <p:cNvPr id="12293" name="TextBox 5"/>
          <p:cNvSpPr txBox="1">
            <a:spLocks noChangeArrowheads="1"/>
          </p:cNvSpPr>
          <p:nvPr/>
        </p:nvSpPr>
        <p:spPr bwMode="auto">
          <a:xfrm>
            <a:off x="130629" y="3693288"/>
            <a:ext cx="2362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u="sng" dirty="0"/>
              <a:t>Endothelial Damage</a:t>
            </a:r>
          </a:p>
          <a:p>
            <a:r>
              <a:rPr lang="en-US" altLang="en-US" sz="1600" dirty="0"/>
              <a:t>Major surgery</a:t>
            </a:r>
          </a:p>
          <a:p>
            <a:r>
              <a:rPr lang="en-US" altLang="en-US" sz="1600" dirty="0"/>
              <a:t>Trauma</a:t>
            </a:r>
          </a:p>
          <a:p>
            <a:r>
              <a:rPr lang="en-US" altLang="en-US" sz="1600" dirty="0"/>
              <a:t>Central venous catheterization</a:t>
            </a:r>
          </a:p>
        </p:txBody>
      </p:sp>
      <p:sp>
        <p:nvSpPr>
          <p:cNvPr id="12294" name="TextBox 6"/>
          <p:cNvSpPr txBox="1">
            <a:spLocks noChangeArrowheads="1"/>
          </p:cNvSpPr>
          <p:nvPr/>
        </p:nvSpPr>
        <p:spPr bwMode="auto">
          <a:xfrm>
            <a:off x="130628" y="6072664"/>
            <a:ext cx="62701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dirty="0" smtClean="0">
                <a:solidFill>
                  <a:srgbClr val="FF0000"/>
                </a:solidFill>
              </a:rPr>
              <a:t>Risk for thromboembolism approximately doubles for each decade beyond age 60 years</a:t>
            </a:r>
          </a:p>
          <a:p>
            <a:endParaRPr lang="en-US" altLang="en-US" sz="1400" dirty="0"/>
          </a:p>
        </p:txBody>
      </p:sp>
      <p:pic>
        <p:nvPicPr>
          <p:cNvPr id="12295" name="Picture 9" descr="virchow-tri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28800"/>
            <a:ext cx="3729038"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0" y="457200"/>
            <a:ext cx="9144000" cy="685800"/>
          </a:xfrm>
          <a:prstGeom prst="rect">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path path="circle">
              <a:fillToRect l="50000" t="50000" r="50000" b="50000"/>
            </a:path>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lnSpcReduction="10000"/>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algn="ctr" eaLnBrk="1" hangingPunct="1"/>
            <a:r>
              <a:rPr lang="en-US" altLang="en-US" sz="4400" b="1" dirty="0" smtClean="0">
                <a:solidFill>
                  <a:srgbClr val="FF0000"/>
                </a:solidFill>
                <a:cs typeface="Tunga" pitchFamily="34" charset="0"/>
              </a:rPr>
              <a:t>Risk factors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76225" y="228600"/>
            <a:ext cx="8591550" cy="1066800"/>
          </a:xfrm>
        </p:spPr>
        <p:txBody>
          <a:bodyPr/>
          <a:lstStyle/>
          <a:p>
            <a:r>
              <a:rPr lang="en-US" altLang="en-US" smtClean="0">
                <a:cs typeface="Tunga" pitchFamily="34" charset="0"/>
              </a:rPr>
              <a:t>Poor Prognostic Signs</a:t>
            </a:r>
          </a:p>
        </p:txBody>
      </p:sp>
      <p:sp>
        <p:nvSpPr>
          <p:cNvPr id="77827" name="Rectangle 3"/>
          <p:cNvSpPr>
            <a:spLocks noGrp="1" noChangeArrowheads="1"/>
          </p:cNvSpPr>
          <p:nvPr>
            <p:ph sz="quarter" idx="13"/>
          </p:nvPr>
        </p:nvSpPr>
        <p:spPr>
          <a:xfrm>
            <a:off x="274638" y="1298575"/>
            <a:ext cx="8594725" cy="4937125"/>
          </a:xfrm>
        </p:spPr>
        <p:txBody>
          <a:bodyPr/>
          <a:lstStyle/>
          <a:p>
            <a:pPr indent="-173736" fontAlgn="auto">
              <a:spcAft>
                <a:spcPts val="0"/>
              </a:spcAft>
              <a:buFont typeface="Arial" pitchFamily="34" charset="0"/>
              <a:buChar char="•"/>
              <a:defRPr/>
            </a:pPr>
            <a:r>
              <a:rPr lang="en-US" altLang="en-US"/>
              <a:t>Hypotension (not caused by arrhythmia, sepsis, or hypovolemia)</a:t>
            </a:r>
          </a:p>
          <a:p>
            <a:pPr lvl="1" indent="-173736" fontAlgn="auto">
              <a:spcAft>
                <a:spcPts val="0"/>
              </a:spcAft>
              <a:buFont typeface="Arial" pitchFamily="34" charset="0"/>
              <a:buChar char="•"/>
              <a:defRPr/>
            </a:pPr>
            <a:r>
              <a:rPr lang="en-US" altLang="en-US"/>
              <a:t>SBP &lt;90 mm Hg = 53% 90-day all cause mortality</a:t>
            </a:r>
          </a:p>
          <a:p>
            <a:pPr lvl="1" indent="-173736" fontAlgn="auto">
              <a:spcAft>
                <a:spcPts val="0"/>
              </a:spcAft>
              <a:buFont typeface="Arial" pitchFamily="34" charset="0"/>
              <a:buChar char="•"/>
              <a:defRPr/>
            </a:pPr>
            <a:r>
              <a:rPr lang="en-US" altLang="en-US"/>
              <a:t>SBP drop of 40 mm Hg for at least 15 minutes = 15% in–hospital mortality</a:t>
            </a:r>
          </a:p>
          <a:p>
            <a:pPr indent="-173736" fontAlgn="auto">
              <a:spcAft>
                <a:spcPts val="0"/>
              </a:spcAft>
              <a:buFont typeface="Arial" pitchFamily="34" charset="0"/>
              <a:buChar char="•"/>
              <a:defRPr/>
            </a:pPr>
            <a:r>
              <a:rPr lang="en-US" altLang="en-US"/>
              <a:t>Syncope= bad</a:t>
            </a:r>
          </a:p>
          <a:p>
            <a:pPr indent="-173736" fontAlgn="auto">
              <a:spcAft>
                <a:spcPts val="0"/>
              </a:spcAft>
              <a:buFont typeface="Arial" pitchFamily="34" charset="0"/>
              <a:buChar char="•"/>
              <a:defRPr/>
            </a:pPr>
            <a:r>
              <a:rPr lang="en-US" altLang="en-US"/>
              <a:t>Shock= really bad</a:t>
            </a:r>
          </a:p>
          <a:p>
            <a:pPr indent="-173736" fontAlgn="auto">
              <a:spcAft>
                <a:spcPts val="0"/>
              </a:spcAft>
              <a:buFont typeface="Arial" pitchFamily="34" charset="0"/>
              <a:buChar char="•"/>
              <a:defRPr/>
            </a:pPr>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76225" y="228600"/>
            <a:ext cx="8591550" cy="1066800"/>
          </a:xfrm>
        </p:spPr>
        <p:txBody>
          <a:bodyPr/>
          <a:lstStyle/>
          <a:p>
            <a:r>
              <a:rPr lang="en-US" altLang="en-US" sz="4000" smtClean="0">
                <a:cs typeface="Tunga" pitchFamily="34" charset="0"/>
              </a:rPr>
              <a:t>Poor Prognosis: myocardial injury</a:t>
            </a:r>
          </a:p>
        </p:txBody>
      </p:sp>
      <p:sp>
        <p:nvSpPr>
          <p:cNvPr id="78851" name="Rectangle 3"/>
          <p:cNvSpPr>
            <a:spLocks noGrp="1" noChangeArrowheads="1"/>
          </p:cNvSpPr>
          <p:nvPr>
            <p:ph sz="quarter" idx="13"/>
          </p:nvPr>
        </p:nvSpPr>
        <p:spPr>
          <a:xfrm>
            <a:off x="274638" y="1298575"/>
            <a:ext cx="8594725" cy="4937125"/>
          </a:xfrm>
        </p:spPr>
        <p:txBody>
          <a:bodyPr/>
          <a:lstStyle/>
          <a:p>
            <a:pPr indent="-173736" fontAlgn="auto">
              <a:spcAft>
                <a:spcPts val="0"/>
              </a:spcAft>
              <a:buFont typeface="Arial" pitchFamily="34" charset="0"/>
              <a:buChar char="•"/>
              <a:defRPr/>
            </a:pPr>
            <a:r>
              <a:rPr lang="en-US" altLang="en-US" sz="2800"/>
              <a:t>Troponin levels correlate with in-hospital mortality and clinical course in PE</a:t>
            </a:r>
          </a:p>
          <a:p>
            <a:pPr indent="-173736" fontAlgn="auto">
              <a:spcAft>
                <a:spcPts val="0"/>
              </a:spcAft>
              <a:buFont typeface="Arial" pitchFamily="34" charset="0"/>
              <a:buChar char="•"/>
              <a:defRPr/>
            </a:pPr>
            <a:r>
              <a:rPr lang="en-US" altLang="en-US" sz="2800"/>
              <a:t>Troponins do not necessarily mean “MI” </a:t>
            </a:r>
          </a:p>
          <a:p>
            <a:pPr indent="-173736" fontAlgn="auto">
              <a:spcAft>
                <a:spcPts val="0"/>
              </a:spcAft>
              <a:buFont typeface="Arial" pitchFamily="34" charset="0"/>
              <a:buChar char="•"/>
              <a:defRPr/>
            </a:pPr>
            <a:r>
              <a:rPr lang="en-US" altLang="en-US" sz="2800"/>
              <a:t>Significantly increased mortality in patients with troponin level &gt;0.1 ng/ml (O.R.= 6)</a:t>
            </a:r>
          </a:p>
          <a:p>
            <a:pPr indent="-173736" fontAlgn="auto">
              <a:spcAft>
                <a:spcPts val="0"/>
              </a:spcAft>
              <a:buFont typeface="Arial" pitchFamily="34" charset="0"/>
              <a:buChar char="•"/>
              <a:defRPr/>
            </a:pPr>
            <a:r>
              <a:rPr lang="en-US" altLang="en-US" sz="2800"/>
              <a:t>Normal troponin has very high NPV (99-100%)</a:t>
            </a:r>
          </a:p>
          <a:p>
            <a:pPr indent="-173736" fontAlgn="auto">
              <a:spcAft>
                <a:spcPts val="0"/>
              </a:spcAft>
              <a:buFont typeface="Wingdings" pitchFamily="2" charset="2"/>
              <a:buNone/>
              <a:defRPr/>
            </a:pPr>
            <a:endParaRPr lang="en-US" altLang="en-US" sz="1400"/>
          </a:p>
          <a:p>
            <a:pPr indent="-173736" fontAlgn="auto">
              <a:spcAft>
                <a:spcPts val="0"/>
              </a:spcAft>
              <a:buFont typeface="Wingdings" pitchFamily="2" charset="2"/>
              <a:buNone/>
              <a:defRPr/>
            </a:pPr>
            <a:r>
              <a:rPr lang="en-US" altLang="en-US" sz="1400" i="1"/>
              <a:t>	</a:t>
            </a:r>
            <a:r>
              <a:rPr lang="en-US" altLang="en-US" sz="1400"/>
              <a:t>Prognostic value of troponins in acute pulmonary embolism: a meta analysis. Circulation 2007;116:427-433</a:t>
            </a:r>
          </a:p>
          <a:p>
            <a:pPr indent="-173736" fontAlgn="auto">
              <a:spcAft>
                <a:spcPts val="0"/>
              </a:spcAft>
              <a:buFont typeface="Arial" pitchFamily="34" charset="0"/>
              <a:buChar char="•"/>
              <a:defRPr/>
            </a:pPr>
            <a:endParaRPr lang="en-US" altLang="en-US" sz="1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76225" y="228600"/>
            <a:ext cx="8591550" cy="1066800"/>
          </a:xfrm>
        </p:spPr>
        <p:txBody>
          <a:bodyPr>
            <a:normAutofit fontScale="90000"/>
          </a:bodyPr>
          <a:lstStyle/>
          <a:p>
            <a:r>
              <a:rPr lang="en-US" altLang="en-US" sz="4000" smtClean="0">
                <a:cs typeface="Tunga" pitchFamily="34" charset="0"/>
              </a:rPr>
              <a:t>Poor Prognosis: myocardial dysfunction</a:t>
            </a:r>
          </a:p>
        </p:txBody>
      </p:sp>
      <p:sp>
        <p:nvSpPr>
          <p:cNvPr id="79875" name="Rectangle 3"/>
          <p:cNvSpPr>
            <a:spLocks noGrp="1" noChangeArrowheads="1"/>
          </p:cNvSpPr>
          <p:nvPr>
            <p:ph sz="quarter" idx="13"/>
          </p:nvPr>
        </p:nvSpPr>
        <p:spPr>
          <a:xfrm>
            <a:off x="274638" y="1298575"/>
            <a:ext cx="8594725" cy="4937125"/>
          </a:xfrm>
        </p:spPr>
        <p:txBody>
          <a:bodyPr/>
          <a:lstStyle/>
          <a:p>
            <a:pPr indent="-173736" fontAlgn="auto">
              <a:spcAft>
                <a:spcPts val="0"/>
              </a:spcAft>
              <a:buFont typeface="Arial" pitchFamily="34" charset="0"/>
              <a:buChar char="•"/>
              <a:defRPr/>
            </a:pPr>
            <a:r>
              <a:rPr lang="en-US" altLang="en-US"/>
              <a:t>Brain natriuretic peptide</a:t>
            </a:r>
          </a:p>
          <a:p>
            <a:pPr lvl="1" indent="-173736" fontAlgn="auto">
              <a:spcAft>
                <a:spcPts val="0"/>
              </a:spcAft>
              <a:buFont typeface="Arial" pitchFamily="34" charset="0"/>
              <a:buChar char="•"/>
              <a:defRPr/>
            </a:pPr>
            <a:r>
              <a:rPr lang="en-US" altLang="en-US"/>
              <a:t>Elevated levels related to worse outcomes.</a:t>
            </a:r>
          </a:p>
          <a:p>
            <a:pPr lvl="1" indent="-173736" fontAlgn="auto">
              <a:spcAft>
                <a:spcPts val="0"/>
              </a:spcAft>
              <a:buFont typeface="Arial" pitchFamily="34" charset="0"/>
              <a:buChar char="•"/>
              <a:defRPr/>
            </a:pPr>
            <a:r>
              <a:rPr lang="en-US" altLang="en-US"/>
              <a:t>Low levels can identify patients with a good prognosis (NPV 94-100%)</a:t>
            </a:r>
          </a:p>
          <a:p>
            <a:pPr lvl="1" indent="-173736" fontAlgn="auto">
              <a:spcAft>
                <a:spcPts val="0"/>
              </a:spcAft>
              <a:buFont typeface="Wingdings" pitchFamily="2" charset="2"/>
              <a:buNone/>
              <a:defRPr/>
            </a:pPr>
            <a:endParaRPr lang="en-US" altLang="en-US"/>
          </a:p>
          <a:p>
            <a:pPr lvl="1" indent="-173736" fontAlgn="auto">
              <a:spcAft>
                <a:spcPts val="0"/>
              </a:spcAft>
              <a:buFont typeface="Wingdings" pitchFamily="2" charset="2"/>
              <a:buNone/>
              <a:defRPr/>
            </a:pPr>
            <a:r>
              <a:rPr lang="en-US" altLang="en-US" sz="1400"/>
              <a:t>	</a:t>
            </a:r>
          </a:p>
          <a:p>
            <a:pPr lvl="1" indent="-173736" fontAlgn="auto">
              <a:spcAft>
                <a:spcPts val="0"/>
              </a:spcAft>
              <a:buFont typeface="Wingdings" pitchFamily="2" charset="2"/>
              <a:buNone/>
              <a:defRPr/>
            </a:pPr>
            <a:r>
              <a:rPr lang="en-US" altLang="en-US" sz="1400"/>
              <a:t>	</a:t>
            </a:r>
            <a:r>
              <a:rPr lang="en-US" altLang="en-US" sz="1600"/>
              <a:t>Prognostic role of brain natriuretic peptide in acute pulmonary embolism. Circulation 2003;107:2545-2547</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76225" y="228600"/>
            <a:ext cx="8591550" cy="1066800"/>
          </a:xfrm>
          <a:solidFill>
            <a:srgbClr val="0099FF"/>
          </a:solidFill>
        </p:spPr>
        <p:txBody>
          <a:bodyPr>
            <a:normAutofit/>
          </a:bodyPr>
          <a:lstStyle/>
          <a:p>
            <a:r>
              <a:rPr lang="en-US" altLang="en-US" sz="4400" b="1" dirty="0" smtClean="0">
                <a:solidFill>
                  <a:schemeClr val="tx1"/>
                </a:solidFill>
                <a:cs typeface="Tunga" pitchFamily="34" charset="0"/>
              </a:rPr>
              <a:t>CT evidence of RV dysfunction</a:t>
            </a:r>
          </a:p>
        </p:txBody>
      </p:sp>
      <p:sp>
        <p:nvSpPr>
          <p:cNvPr id="32771" name="Rectangle 3"/>
          <p:cNvSpPr>
            <a:spLocks noGrp="1" noChangeArrowheads="1"/>
          </p:cNvSpPr>
          <p:nvPr>
            <p:ph sz="quarter" idx="13"/>
          </p:nvPr>
        </p:nvSpPr>
        <p:spPr>
          <a:xfrm>
            <a:off x="274638" y="1298575"/>
            <a:ext cx="8594725" cy="4937125"/>
          </a:xfrm>
        </p:spPr>
        <p:txBody>
          <a:bodyPr>
            <a:normAutofit/>
          </a:bodyPr>
          <a:lstStyle/>
          <a:p>
            <a:pPr indent="-173736" fontAlgn="auto">
              <a:spcAft>
                <a:spcPts val="0"/>
              </a:spcAft>
              <a:buFont typeface="Arial" pitchFamily="34" charset="0"/>
              <a:buChar char="•"/>
              <a:defRPr/>
            </a:pPr>
            <a:r>
              <a:rPr lang="en-US" altLang="en-US" sz="3600" dirty="0"/>
              <a:t>RV dilation</a:t>
            </a:r>
          </a:p>
          <a:p>
            <a:pPr indent="-173736" fontAlgn="auto">
              <a:spcAft>
                <a:spcPts val="0"/>
              </a:spcAft>
              <a:buFont typeface="Arial" pitchFamily="34" charset="0"/>
              <a:buChar char="•"/>
              <a:defRPr/>
            </a:pPr>
            <a:r>
              <a:rPr lang="en-US" altLang="en-US" sz="3600" dirty="0"/>
              <a:t>RV/LV short axis &gt;1= pulmonary hypertension</a:t>
            </a:r>
          </a:p>
          <a:p>
            <a:pPr indent="-173736" fontAlgn="auto">
              <a:spcAft>
                <a:spcPts val="0"/>
              </a:spcAft>
              <a:buFont typeface="Arial" pitchFamily="34" charset="0"/>
              <a:buChar char="•"/>
              <a:defRPr/>
            </a:pPr>
            <a:r>
              <a:rPr lang="en-US" altLang="en-US" sz="3600" dirty="0"/>
              <a:t>RV/LV short axis &gt;1.5= severe PE</a:t>
            </a:r>
          </a:p>
          <a:p>
            <a:pPr indent="-173736" fontAlgn="auto">
              <a:spcAft>
                <a:spcPts val="0"/>
              </a:spcAft>
              <a:buFont typeface="Arial" pitchFamily="34" charset="0"/>
              <a:buChar char="•"/>
              <a:defRPr/>
            </a:pPr>
            <a:r>
              <a:rPr lang="en-US" altLang="en-US" sz="3600" dirty="0"/>
              <a:t>Leftward septal bowing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254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1pPr>
            <a:lvl2pPr marL="392113"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2pPr>
            <a:lvl3pPr marL="587375"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3pPr>
            <a:lvl4pPr marL="782638"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4pPr>
            <a:lvl5pPr marL="979488"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9pPr>
          </a:lstStyle>
          <a:p>
            <a:pPr algn="ctr" eaLnBrk="1">
              <a:lnSpc>
                <a:spcPct val="93000"/>
              </a:lnSpc>
              <a:buClr>
                <a:srgbClr val="000000"/>
              </a:buClr>
              <a:buSzPct val="45000"/>
              <a:buFont typeface="Wingdings" pitchFamily="2" charset="2"/>
              <a:buNone/>
            </a:pPr>
            <a:r>
              <a:rPr lang="en-GB" altLang="en-US" sz="1500" b="1">
                <a:solidFill>
                  <a:srgbClr val="000000"/>
                </a:solidFill>
              </a:rPr>
              <a:t>Graph of mean values of the RV/LV ratio relative to clinical outcome.</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488" y="6205538"/>
            <a:ext cx="1017587" cy="25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979488"/>
            <a:ext cx="5541963"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5" name="Text Box 5"/>
          <p:cNvSpPr txBox="1">
            <a:spLocks noChangeArrowheads="1"/>
          </p:cNvSpPr>
          <p:nvPr/>
        </p:nvSpPr>
        <p:spPr bwMode="auto">
          <a:xfrm>
            <a:off x="1803400" y="597217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tabLst>
                <a:tab pos="657225" algn="l"/>
                <a:tab pos="1312863" algn="l"/>
                <a:tab pos="1970088" algn="l"/>
                <a:tab pos="2627313" algn="l"/>
                <a:tab pos="3282950" algn="l"/>
              </a:tabLst>
              <a:defRPr>
                <a:solidFill>
                  <a:schemeClr val="tx1"/>
                </a:solidFill>
                <a:latin typeface="Arial" charset="0"/>
              </a:defRPr>
            </a:lvl1pPr>
            <a:lvl2pPr marL="392113" indent="-196850" defTabSz="414338">
              <a:tabLst>
                <a:tab pos="657225" algn="l"/>
                <a:tab pos="1312863" algn="l"/>
                <a:tab pos="1970088" algn="l"/>
                <a:tab pos="2627313" algn="l"/>
                <a:tab pos="3282950" algn="l"/>
              </a:tabLst>
              <a:defRPr>
                <a:solidFill>
                  <a:schemeClr val="tx1"/>
                </a:solidFill>
                <a:latin typeface="Arial" charset="0"/>
              </a:defRPr>
            </a:lvl2pPr>
            <a:lvl3pPr marL="587375" indent="-195263" defTabSz="414338">
              <a:tabLst>
                <a:tab pos="657225" algn="l"/>
                <a:tab pos="1312863" algn="l"/>
                <a:tab pos="1970088" algn="l"/>
                <a:tab pos="2627313" algn="l"/>
                <a:tab pos="3282950" algn="l"/>
              </a:tabLst>
              <a:defRPr>
                <a:solidFill>
                  <a:schemeClr val="tx1"/>
                </a:solidFill>
                <a:latin typeface="Arial" charset="0"/>
              </a:defRPr>
            </a:lvl3pPr>
            <a:lvl4pPr marL="782638" indent="-195263" defTabSz="414338">
              <a:tabLst>
                <a:tab pos="657225" algn="l"/>
                <a:tab pos="1312863" algn="l"/>
                <a:tab pos="1970088" algn="l"/>
                <a:tab pos="2627313" algn="l"/>
                <a:tab pos="3282950" algn="l"/>
              </a:tabLst>
              <a:defRPr>
                <a:solidFill>
                  <a:schemeClr val="tx1"/>
                </a:solidFill>
                <a:latin typeface="Arial" charset="0"/>
              </a:defRPr>
            </a:lvl4pPr>
            <a:lvl5pPr marL="979488" indent="-196850" defTabSz="414338">
              <a:tabLst>
                <a:tab pos="657225" algn="l"/>
                <a:tab pos="1312863" algn="l"/>
                <a:tab pos="1970088" algn="l"/>
                <a:tab pos="2627313" algn="l"/>
                <a:tab pos="3282950" algn="l"/>
              </a:tabLst>
              <a:defRPr>
                <a:solidFill>
                  <a:schemeClr val="tx1"/>
                </a:solidFill>
                <a:latin typeface="Arial" charset="0"/>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9pPr>
          </a:lstStyle>
          <a:p>
            <a:pPr eaLnBrk="1">
              <a:lnSpc>
                <a:spcPct val="93000"/>
              </a:lnSpc>
              <a:buClr>
                <a:srgbClr val="000000"/>
              </a:buClr>
              <a:buSzPct val="45000"/>
              <a:buFont typeface="Wingdings" pitchFamily="2" charset="2"/>
              <a:buNone/>
            </a:pPr>
            <a:r>
              <a:rPr lang="en-GB" altLang="en-US" sz="1100" b="1">
                <a:solidFill>
                  <a:srgbClr val="000000"/>
                </a:solidFill>
              </a:rPr>
              <a:t>van der Meer R W et al. Radiology 2005;235:798-803</a:t>
            </a:r>
          </a:p>
        </p:txBody>
      </p:sp>
      <p:sp>
        <p:nvSpPr>
          <p:cNvPr id="40966" name="Text Box 6"/>
          <p:cNvSpPr txBox="1">
            <a:spLocks noChangeArrowheads="1"/>
          </p:cNvSpPr>
          <p:nvPr/>
        </p:nvSpPr>
        <p:spPr bwMode="auto">
          <a:xfrm>
            <a:off x="98425" y="6613525"/>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77788" indent="-77788" defTabSz="414338">
              <a:tabLst>
                <a:tab pos="657225" algn="l"/>
                <a:tab pos="1312863" algn="l"/>
                <a:tab pos="1970088" algn="l"/>
                <a:tab pos="2627313" algn="l"/>
                <a:tab pos="3282950" algn="l"/>
                <a:tab pos="3940175" algn="l"/>
                <a:tab pos="4595813" algn="l"/>
              </a:tabLst>
              <a:defRPr>
                <a:solidFill>
                  <a:schemeClr val="tx1"/>
                </a:solidFill>
                <a:latin typeface="Arial" charset="0"/>
              </a:defRPr>
            </a:lvl1pPr>
            <a:lvl2pPr marL="392113" indent="-196850" defTabSz="414338">
              <a:tabLst>
                <a:tab pos="657225" algn="l"/>
                <a:tab pos="1312863" algn="l"/>
                <a:tab pos="1970088" algn="l"/>
                <a:tab pos="2627313" algn="l"/>
                <a:tab pos="3282950" algn="l"/>
                <a:tab pos="3940175" algn="l"/>
                <a:tab pos="4595813" algn="l"/>
              </a:tabLst>
              <a:defRPr>
                <a:solidFill>
                  <a:schemeClr val="tx1"/>
                </a:solidFill>
                <a:latin typeface="Arial" charset="0"/>
              </a:defRPr>
            </a:lvl2pPr>
            <a:lvl3pPr marL="587375" indent="-195263" defTabSz="414338">
              <a:tabLst>
                <a:tab pos="657225" algn="l"/>
                <a:tab pos="1312863" algn="l"/>
                <a:tab pos="1970088" algn="l"/>
                <a:tab pos="2627313" algn="l"/>
                <a:tab pos="3282950" algn="l"/>
                <a:tab pos="3940175" algn="l"/>
                <a:tab pos="4595813" algn="l"/>
              </a:tabLst>
              <a:defRPr>
                <a:solidFill>
                  <a:schemeClr val="tx1"/>
                </a:solidFill>
                <a:latin typeface="Arial" charset="0"/>
              </a:defRPr>
            </a:lvl3pPr>
            <a:lvl4pPr marL="782638" indent="-195263" defTabSz="414338">
              <a:tabLst>
                <a:tab pos="657225" algn="l"/>
                <a:tab pos="1312863" algn="l"/>
                <a:tab pos="1970088" algn="l"/>
                <a:tab pos="2627313" algn="l"/>
                <a:tab pos="3282950" algn="l"/>
                <a:tab pos="3940175" algn="l"/>
                <a:tab pos="4595813" algn="l"/>
              </a:tabLst>
              <a:defRPr>
                <a:solidFill>
                  <a:schemeClr val="tx1"/>
                </a:solidFill>
                <a:latin typeface="Arial" charset="0"/>
              </a:defRPr>
            </a:lvl4pPr>
            <a:lvl5pPr marL="979488" indent="-196850" defTabSz="414338">
              <a:tabLst>
                <a:tab pos="657225" algn="l"/>
                <a:tab pos="1312863" algn="l"/>
                <a:tab pos="1970088" algn="l"/>
                <a:tab pos="2627313" algn="l"/>
                <a:tab pos="3282950" algn="l"/>
                <a:tab pos="3940175" algn="l"/>
                <a:tab pos="4595813" algn="l"/>
              </a:tabLst>
              <a:defRPr>
                <a:solidFill>
                  <a:schemeClr val="tx1"/>
                </a:solidFill>
                <a:latin typeface="Arial" charset="0"/>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9pPr>
          </a:lstStyle>
          <a:p>
            <a:pPr eaLnBrk="1">
              <a:lnSpc>
                <a:spcPct val="93000"/>
              </a:lnSpc>
              <a:buClr>
                <a:srgbClr val="000000"/>
              </a:buClr>
              <a:buSzPct val="45000"/>
              <a:buFont typeface="Wingdings" pitchFamily="2" charset="2"/>
              <a:buNone/>
            </a:pPr>
            <a:r>
              <a:rPr lang="en-GB" altLang="en-US" sz="900">
                <a:solidFill>
                  <a:srgbClr val="000000"/>
                </a:solidFill>
              </a:rPr>
              <a:t>©2005 by Radiological Society of North America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254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1pPr>
            <a:lvl2pPr marL="392113"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2pPr>
            <a:lvl3pPr marL="587375"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3pPr>
            <a:lvl4pPr marL="782638"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4pPr>
            <a:lvl5pPr marL="979488"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9pPr>
          </a:lstStyle>
          <a:p>
            <a:pPr algn="ctr" eaLnBrk="1">
              <a:lnSpc>
                <a:spcPct val="93000"/>
              </a:lnSpc>
              <a:buClr>
                <a:srgbClr val="000000"/>
              </a:buClr>
              <a:buSzPct val="45000"/>
              <a:buFont typeface="Wingdings" pitchFamily="2" charset="2"/>
              <a:buNone/>
            </a:pPr>
            <a:r>
              <a:rPr lang="en-GB" altLang="en-US" sz="1500" b="1">
                <a:solidFill>
                  <a:srgbClr val="000000"/>
                </a:solidFill>
              </a:rPr>
              <a:t>Transverse contrast-enhanced CT scan shows maximum minor axis measurements of the right ventricle (A) and left ventricle (B).</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488" y="6205538"/>
            <a:ext cx="1017587" cy="25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8675" y="979488"/>
            <a:ext cx="4951413"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9" name="Text Box 5"/>
          <p:cNvSpPr txBox="1">
            <a:spLocks noChangeArrowheads="1"/>
          </p:cNvSpPr>
          <p:nvPr/>
        </p:nvSpPr>
        <p:spPr bwMode="auto">
          <a:xfrm>
            <a:off x="2098675" y="597217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tabLst>
                <a:tab pos="657225" algn="l"/>
                <a:tab pos="1312863" algn="l"/>
                <a:tab pos="1970088" algn="l"/>
                <a:tab pos="2627313" algn="l"/>
                <a:tab pos="3282950" algn="l"/>
              </a:tabLst>
              <a:defRPr>
                <a:solidFill>
                  <a:schemeClr val="tx1"/>
                </a:solidFill>
                <a:latin typeface="Arial" charset="0"/>
              </a:defRPr>
            </a:lvl1pPr>
            <a:lvl2pPr marL="392113" indent="-196850" defTabSz="414338">
              <a:tabLst>
                <a:tab pos="657225" algn="l"/>
                <a:tab pos="1312863" algn="l"/>
                <a:tab pos="1970088" algn="l"/>
                <a:tab pos="2627313" algn="l"/>
                <a:tab pos="3282950" algn="l"/>
              </a:tabLst>
              <a:defRPr>
                <a:solidFill>
                  <a:schemeClr val="tx1"/>
                </a:solidFill>
                <a:latin typeface="Arial" charset="0"/>
              </a:defRPr>
            </a:lvl2pPr>
            <a:lvl3pPr marL="587375" indent="-195263" defTabSz="414338">
              <a:tabLst>
                <a:tab pos="657225" algn="l"/>
                <a:tab pos="1312863" algn="l"/>
                <a:tab pos="1970088" algn="l"/>
                <a:tab pos="2627313" algn="l"/>
                <a:tab pos="3282950" algn="l"/>
              </a:tabLst>
              <a:defRPr>
                <a:solidFill>
                  <a:schemeClr val="tx1"/>
                </a:solidFill>
                <a:latin typeface="Arial" charset="0"/>
              </a:defRPr>
            </a:lvl3pPr>
            <a:lvl4pPr marL="782638" indent="-195263" defTabSz="414338">
              <a:tabLst>
                <a:tab pos="657225" algn="l"/>
                <a:tab pos="1312863" algn="l"/>
                <a:tab pos="1970088" algn="l"/>
                <a:tab pos="2627313" algn="l"/>
                <a:tab pos="3282950" algn="l"/>
              </a:tabLst>
              <a:defRPr>
                <a:solidFill>
                  <a:schemeClr val="tx1"/>
                </a:solidFill>
                <a:latin typeface="Arial" charset="0"/>
              </a:defRPr>
            </a:lvl4pPr>
            <a:lvl5pPr marL="979488" indent="-196850" defTabSz="414338">
              <a:tabLst>
                <a:tab pos="657225" algn="l"/>
                <a:tab pos="1312863" algn="l"/>
                <a:tab pos="1970088" algn="l"/>
                <a:tab pos="2627313" algn="l"/>
                <a:tab pos="3282950" algn="l"/>
              </a:tabLst>
              <a:defRPr>
                <a:solidFill>
                  <a:schemeClr val="tx1"/>
                </a:solidFill>
                <a:latin typeface="Arial" charset="0"/>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9pPr>
          </a:lstStyle>
          <a:p>
            <a:pPr eaLnBrk="1">
              <a:lnSpc>
                <a:spcPct val="93000"/>
              </a:lnSpc>
              <a:buClr>
                <a:srgbClr val="000000"/>
              </a:buClr>
              <a:buSzPct val="45000"/>
              <a:buFont typeface="Wingdings" pitchFamily="2" charset="2"/>
              <a:buNone/>
            </a:pPr>
            <a:r>
              <a:rPr lang="en-GB" altLang="en-US" sz="1100" b="1">
                <a:solidFill>
                  <a:srgbClr val="000000"/>
                </a:solidFill>
              </a:rPr>
              <a:t>van der Meer R W et al. Radiology 2005;235:798-803</a:t>
            </a:r>
          </a:p>
        </p:txBody>
      </p:sp>
      <p:sp>
        <p:nvSpPr>
          <p:cNvPr id="41990" name="Text Box 6"/>
          <p:cNvSpPr txBox="1">
            <a:spLocks noChangeArrowheads="1"/>
          </p:cNvSpPr>
          <p:nvPr/>
        </p:nvSpPr>
        <p:spPr bwMode="auto">
          <a:xfrm>
            <a:off x="98425" y="6613525"/>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77788" indent="-77788" defTabSz="414338">
              <a:tabLst>
                <a:tab pos="657225" algn="l"/>
                <a:tab pos="1312863" algn="l"/>
                <a:tab pos="1970088" algn="l"/>
                <a:tab pos="2627313" algn="l"/>
                <a:tab pos="3282950" algn="l"/>
                <a:tab pos="3940175" algn="l"/>
                <a:tab pos="4595813" algn="l"/>
              </a:tabLst>
              <a:defRPr>
                <a:solidFill>
                  <a:schemeClr val="tx1"/>
                </a:solidFill>
                <a:latin typeface="Arial" charset="0"/>
              </a:defRPr>
            </a:lvl1pPr>
            <a:lvl2pPr marL="392113" indent="-196850" defTabSz="414338">
              <a:tabLst>
                <a:tab pos="657225" algn="l"/>
                <a:tab pos="1312863" algn="l"/>
                <a:tab pos="1970088" algn="l"/>
                <a:tab pos="2627313" algn="l"/>
                <a:tab pos="3282950" algn="l"/>
                <a:tab pos="3940175" algn="l"/>
                <a:tab pos="4595813" algn="l"/>
              </a:tabLst>
              <a:defRPr>
                <a:solidFill>
                  <a:schemeClr val="tx1"/>
                </a:solidFill>
                <a:latin typeface="Arial" charset="0"/>
              </a:defRPr>
            </a:lvl2pPr>
            <a:lvl3pPr marL="587375" indent="-195263" defTabSz="414338">
              <a:tabLst>
                <a:tab pos="657225" algn="l"/>
                <a:tab pos="1312863" algn="l"/>
                <a:tab pos="1970088" algn="l"/>
                <a:tab pos="2627313" algn="l"/>
                <a:tab pos="3282950" algn="l"/>
                <a:tab pos="3940175" algn="l"/>
                <a:tab pos="4595813" algn="l"/>
              </a:tabLst>
              <a:defRPr>
                <a:solidFill>
                  <a:schemeClr val="tx1"/>
                </a:solidFill>
                <a:latin typeface="Arial" charset="0"/>
              </a:defRPr>
            </a:lvl3pPr>
            <a:lvl4pPr marL="782638" indent="-195263" defTabSz="414338">
              <a:tabLst>
                <a:tab pos="657225" algn="l"/>
                <a:tab pos="1312863" algn="l"/>
                <a:tab pos="1970088" algn="l"/>
                <a:tab pos="2627313" algn="l"/>
                <a:tab pos="3282950" algn="l"/>
                <a:tab pos="3940175" algn="l"/>
                <a:tab pos="4595813" algn="l"/>
              </a:tabLst>
              <a:defRPr>
                <a:solidFill>
                  <a:schemeClr val="tx1"/>
                </a:solidFill>
                <a:latin typeface="Arial" charset="0"/>
              </a:defRPr>
            </a:lvl4pPr>
            <a:lvl5pPr marL="979488" indent="-196850" defTabSz="414338">
              <a:tabLst>
                <a:tab pos="657225" algn="l"/>
                <a:tab pos="1312863" algn="l"/>
                <a:tab pos="1970088" algn="l"/>
                <a:tab pos="2627313" algn="l"/>
                <a:tab pos="3282950" algn="l"/>
                <a:tab pos="3940175" algn="l"/>
                <a:tab pos="4595813" algn="l"/>
              </a:tabLst>
              <a:defRPr>
                <a:solidFill>
                  <a:schemeClr val="tx1"/>
                </a:solidFill>
                <a:latin typeface="Arial" charset="0"/>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9pPr>
          </a:lstStyle>
          <a:p>
            <a:pPr eaLnBrk="1">
              <a:lnSpc>
                <a:spcPct val="93000"/>
              </a:lnSpc>
              <a:buClr>
                <a:srgbClr val="000000"/>
              </a:buClr>
              <a:buSzPct val="45000"/>
              <a:buFont typeface="Wingdings" pitchFamily="2" charset="2"/>
              <a:buNone/>
            </a:pPr>
            <a:r>
              <a:rPr lang="en-GB" altLang="en-US" sz="900">
                <a:solidFill>
                  <a:srgbClr val="000000"/>
                </a:solidFill>
              </a:rPr>
              <a:t>©2005 by Radiological Society of North America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76225" y="228600"/>
            <a:ext cx="8591550" cy="1066800"/>
          </a:xfrm>
        </p:spPr>
        <p:txBody>
          <a:bodyPr/>
          <a:lstStyle/>
          <a:p>
            <a:endParaRPr lang="en-US" altLang="en-US" smtClean="0">
              <a:cs typeface="Tunga" pitchFamily="34" charset="0"/>
            </a:endParaRPr>
          </a:p>
        </p:txBody>
      </p:sp>
      <p:pic>
        <p:nvPicPr>
          <p:cNvPr id="43011" name="Picture 3"/>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8410" t="27276" r="15930" b="7239"/>
          <a:stretch/>
        </p:blipFill>
        <p:spPr bwMode="auto">
          <a:xfrm>
            <a:off x="685799" y="457200"/>
            <a:ext cx="8046667" cy="60198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76225" y="228600"/>
            <a:ext cx="8591550" cy="1066800"/>
          </a:xfrm>
        </p:spPr>
        <p:txBody>
          <a:bodyPr/>
          <a:lstStyle/>
          <a:p>
            <a:endParaRPr lang="en-US" altLang="en-US" smtClean="0">
              <a:cs typeface="Tunga" pitchFamily="34" charset="0"/>
            </a:endParaRPr>
          </a:p>
        </p:txBody>
      </p:sp>
      <p:pic>
        <p:nvPicPr>
          <p:cNvPr id="44035" name="Picture 3"/>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7914" t="16693" r="16095" b="17161"/>
          <a:stretch/>
        </p:blipFill>
        <p:spPr bwMode="auto">
          <a:xfrm>
            <a:off x="457200" y="609600"/>
            <a:ext cx="7924800" cy="5958499"/>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76225" y="228600"/>
            <a:ext cx="8591550" cy="1066800"/>
          </a:xfrm>
        </p:spPr>
        <p:txBody>
          <a:bodyPr/>
          <a:lstStyle/>
          <a:p>
            <a:endParaRPr lang="en-US" altLang="en-US" smtClean="0">
              <a:cs typeface="Tunga" pitchFamily="34" charset="0"/>
            </a:endParaRPr>
          </a:p>
        </p:txBody>
      </p:sp>
      <p:pic>
        <p:nvPicPr>
          <p:cNvPr id="45059" name="Picture 3"/>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8741" t="21322" r="16260" b="14956"/>
          <a:stretch/>
        </p:blipFill>
        <p:spPr bwMode="auto">
          <a:xfrm>
            <a:off x="1295400" y="1219200"/>
            <a:ext cx="6646576" cy="4887686"/>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163513" y="161925"/>
            <a:ext cx="8816975"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defRPr>
            </a:lvl1pPr>
            <a:lvl2pPr marL="392113"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defRPr>
            </a:lvl2pPr>
            <a:lvl3pPr marL="587375"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defRPr>
            </a:lvl3pPr>
            <a:lvl4pPr marL="782638"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defRPr>
            </a:lvl4pPr>
            <a:lvl5pPr marL="979488"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defRPr>
            </a:lvl9pPr>
          </a:lstStyle>
          <a:p>
            <a:pPr algn="ctr" eaLnBrk="1">
              <a:lnSpc>
                <a:spcPct val="93000"/>
              </a:lnSpc>
              <a:buClr>
                <a:srgbClr val="FFFFFF"/>
              </a:buClr>
              <a:buSzPct val="45000"/>
              <a:buFont typeface="Wingdings" pitchFamily="2" charset="2"/>
              <a:buNone/>
            </a:pPr>
            <a:r>
              <a:rPr lang="en-GB" altLang="en-US" sz="1500" b="1">
                <a:solidFill>
                  <a:srgbClr val="FFFFFF"/>
                </a:solidFill>
                <a:ea typeface="Lucida Sans Unicode" pitchFamily="34" charset="0"/>
                <a:cs typeface="Lucida Sans Unicode" pitchFamily="34" charset="0"/>
              </a:rPr>
              <a:t>Echocardiograms before and after Thrombolysis</a:t>
            </a:r>
          </a:p>
        </p:txBody>
      </p:sp>
      <p:sp>
        <p:nvSpPr>
          <p:cNvPr id="46083" name="Text Box 6"/>
          <p:cNvSpPr txBox="1">
            <a:spLocks noChangeArrowheads="1"/>
          </p:cNvSpPr>
          <p:nvPr/>
        </p:nvSpPr>
        <p:spPr bwMode="auto">
          <a:xfrm>
            <a:off x="1371600" y="304800"/>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a:t>Echocardiography-RV Dilation</a:t>
            </a:r>
          </a:p>
        </p:txBody>
      </p:sp>
      <p:pic>
        <p:nvPicPr>
          <p:cNvPr id="46084" name="Picture 7"/>
          <p:cNvPicPr>
            <a:picLocks noChangeAspect="1" noChangeArrowheads="1"/>
          </p:cNvPicPr>
          <p:nvPr/>
        </p:nvPicPr>
        <p:blipFill>
          <a:blip r:embed="rId3">
            <a:extLst>
              <a:ext uri="{28A0092B-C50C-407E-A947-70E740481C1C}">
                <a14:useLocalDpi xmlns:a14="http://schemas.microsoft.com/office/drawing/2010/main" val="0"/>
              </a:ext>
            </a:extLst>
          </a:blip>
          <a:srcRect r="55359"/>
          <a:stretch>
            <a:fillRect/>
          </a:stretch>
        </p:blipFill>
        <p:spPr bwMode="auto">
          <a:xfrm>
            <a:off x="1676400" y="1143000"/>
            <a:ext cx="5491163" cy="5715000"/>
          </a:xfrm>
          <a:prstGeom prst="rect">
            <a:avLst/>
          </a:prstGeom>
          <a:noFill/>
          <a:ln>
            <a:noFill/>
          </a:ln>
          <a:effectLst/>
          <a:extLst>
            <a:ext uri="{909E8E84-426E-40DD-AFC4-6F175D3DCCD1}">
              <a14:hiddenFill xmlns:a14="http://schemas.microsoft.com/office/drawing/2010/main">
                <a:blipFill dpi="0" rotWithShape="0">
                  <a:blip/>
                  <a:srcRect r="5535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8438" y="1676400"/>
            <a:ext cx="4373562" cy="4937125"/>
          </a:xfrm>
          <a:solidFill>
            <a:schemeClr val="bg1">
              <a:lumMod val="95000"/>
            </a:schemeClr>
          </a:solidFill>
        </p:spPr>
        <p:txBody>
          <a:bodyPr/>
          <a:lstStyle/>
          <a:p>
            <a:pPr marL="0" indent="0" fontAlgn="auto">
              <a:spcAft>
                <a:spcPts val="0"/>
              </a:spcAft>
              <a:buNone/>
              <a:defRPr/>
            </a:pPr>
            <a:r>
              <a:rPr lang="en-US" b="1" dirty="0" smtClean="0"/>
              <a:t>Major Risk (RR 5-20) </a:t>
            </a:r>
          </a:p>
          <a:p>
            <a:pPr marL="0" indent="0" fontAlgn="auto">
              <a:spcAft>
                <a:spcPts val="0"/>
              </a:spcAft>
              <a:buNone/>
              <a:defRPr/>
            </a:pPr>
            <a:endParaRPr lang="en-US" dirty="0" smtClean="0"/>
          </a:p>
          <a:p>
            <a:pPr indent="-173736" fontAlgn="auto">
              <a:spcAft>
                <a:spcPts val="0"/>
              </a:spcAft>
              <a:buFont typeface="Arial" pitchFamily="34" charset="0"/>
              <a:buChar char="•"/>
              <a:defRPr/>
            </a:pPr>
            <a:r>
              <a:rPr lang="en-US" dirty="0" smtClean="0"/>
              <a:t>Major and abdominal surgery </a:t>
            </a:r>
          </a:p>
          <a:p>
            <a:pPr indent="-173736" fontAlgn="auto">
              <a:spcAft>
                <a:spcPts val="0"/>
              </a:spcAft>
              <a:buFont typeface="Arial" pitchFamily="34" charset="0"/>
              <a:buChar char="•"/>
              <a:defRPr/>
            </a:pPr>
            <a:r>
              <a:rPr lang="en-US" dirty="0" smtClean="0"/>
              <a:t>Lower Limb Orthopedic Surgery</a:t>
            </a:r>
          </a:p>
          <a:p>
            <a:pPr indent="-173736" fontAlgn="auto">
              <a:spcAft>
                <a:spcPts val="0"/>
              </a:spcAft>
              <a:buFont typeface="Arial" pitchFamily="34" charset="0"/>
              <a:buChar char="•"/>
              <a:defRPr/>
            </a:pPr>
            <a:r>
              <a:rPr lang="en-US" dirty="0" smtClean="0"/>
              <a:t>Obstetric – Late </a:t>
            </a:r>
            <a:r>
              <a:rPr lang="en-US" dirty="0" err="1" smtClean="0"/>
              <a:t>preganancy</a:t>
            </a:r>
            <a:r>
              <a:rPr lang="en-US" dirty="0" smtClean="0"/>
              <a:t>, LSCS, Pre </a:t>
            </a:r>
            <a:r>
              <a:rPr lang="en-US" dirty="0" err="1" smtClean="0"/>
              <a:t>eclampsia</a:t>
            </a:r>
            <a:r>
              <a:rPr lang="en-US" dirty="0" smtClean="0"/>
              <a:t> </a:t>
            </a:r>
          </a:p>
          <a:p>
            <a:pPr indent="-173736" fontAlgn="auto">
              <a:spcAft>
                <a:spcPts val="0"/>
              </a:spcAft>
              <a:buFont typeface="Arial" pitchFamily="34" charset="0"/>
              <a:buChar char="•"/>
              <a:defRPr/>
            </a:pPr>
            <a:r>
              <a:rPr lang="en-US" dirty="0" err="1" smtClean="0"/>
              <a:t>Maliganancy</a:t>
            </a:r>
            <a:r>
              <a:rPr lang="en-US" dirty="0" smtClean="0"/>
              <a:t>- Pelvic , abdominal or metastatic </a:t>
            </a:r>
          </a:p>
          <a:p>
            <a:pPr indent="-173736" fontAlgn="auto">
              <a:spcAft>
                <a:spcPts val="0"/>
              </a:spcAft>
              <a:buFont typeface="Arial" pitchFamily="34" charset="0"/>
              <a:buChar char="•"/>
              <a:defRPr/>
            </a:pPr>
            <a:r>
              <a:rPr lang="en-US" dirty="0" smtClean="0"/>
              <a:t>Lower Leg # , varicose veins </a:t>
            </a:r>
          </a:p>
          <a:p>
            <a:pPr indent="-173736" fontAlgn="auto">
              <a:spcAft>
                <a:spcPts val="0"/>
              </a:spcAft>
              <a:buFont typeface="Arial" pitchFamily="34" charset="0"/>
              <a:buChar char="•"/>
              <a:defRPr/>
            </a:pPr>
            <a:r>
              <a:rPr lang="en-US" dirty="0" smtClean="0"/>
              <a:t>History of proven VTE </a:t>
            </a:r>
          </a:p>
          <a:p>
            <a:pPr indent="-173736" fontAlgn="auto">
              <a:spcAft>
                <a:spcPts val="0"/>
              </a:spcAft>
              <a:buFont typeface="Arial" pitchFamily="34" charset="0"/>
              <a:buChar char="•"/>
              <a:defRPr/>
            </a:pPr>
            <a:endParaRPr lang="en-US" dirty="0"/>
          </a:p>
        </p:txBody>
      </p:sp>
      <p:sp>
        <p:nvSpPr>
          <p:cNvPr id="13316" name="TextBox 3"/>
          <p:cNvSpPr txBox="1">
            <a:spLocks noChangeArrowheads="1"/>
          </p:cNvSpPr>
          <p:nvPr/>
        </p:nvSpPr>
        <p:spPr bwMode="auto">
          <a:xfrm>
            <a:off x="4800600" y="1665514"/>
            <a:ext cx="4191000" cy="4832092"/>
          </a:xfrm>
          <a:prstGeom prst="rect">
            <a:avLst/>
          </a:prstGeom>
          <a:solidFill>
            <a:schemeClr val="bg1">
              <a:lumMod val="95000"/>
            </a:schemeClr>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200" b="1" dirty="0">
                <a:latin typeface="+mn-lt"/>
              </a:rPr>
              <a:t>Minor Risk Factors ( RR </a:t>
            </a:r>
            <a:endParaRPr lang="en-US" altLang="en-US" sz="2200" b="1" dirty="0" smtClean="0">
              <a:latin typeface="+mn-lt"/>
            </a:endParaRPr>
          </a:p>
          <a:p>
            <a:endParaRPr lang="en-US" altLang="en-US" sz="2200" b="1" dirty="0">
              <a:latin typeface="+mn-lt"/>
            </a:endParaRPr>
          </a:p>
          <a:p>
            <a:r>
              <a:rPr lang="en-US" altLang="en-US" sz="2200" dirty="0">
                <a:latin typeface="+mn-lt"/>
              </a:rPr>
              <a:t>CVS : HF, HTN, Congenital Heart Disease, Central lines </a:t>
            </a:r>
          </a:p>
          <a:p>
            <a:r>
              <a:rPr lang="en-US" altLang="en-US" sz="2200" dirty="0">
                <a:latin typeface="+mn-lt"/>
              </a:rPr>
              <a:t>Estrogen : OCP, HRT</a:t>
            </a:r>
          </a:p>
          <a:p>
            <a:r>
              <a:rPr lang="en-US" altLang="en-US" sz="2200" dirty="0">
                <a:latin typeface="+mn-lt"/>
              </a:rPr>
              <a:t>Others : Occult malignancy, COPD </a:t>
            </a:r>
          </a:p>
          <a:p>
            <a:r>
              <a:rPr lang="en-US" altLang="en-US" sz="2200" dirty="0">
                <a:latin typeface="+mn-lt"/>
              </a:rPr>
              <a:t>Neurological disability, obesity, thrombotic </a:t>
            </a:r>
            <a:r>
              <a:rPr lang="en-US" altLang="en-US" sz="2200" dirty="0" err="1">
                <a:latin typeface="+mn-lt"/>
              </a:rPr>
              <a:t>mayeloproliferative</a:t>
            </a:r>
            <a:r>
              <a:rPr lang="en-US" altLang="en-US" sz="2200" dirty="0">
                <a:latin typeface="+mn-lt"/>
              </a:rPr>
              <a:t> disease, </a:t>
            </a:r>
            <a:r>
              <a:rPr lang="en-US" altLang="en-US" sz="2200" dirty="0" err="1">
                <a:latin typeface="+mn-lt"/>
              </a:rPr>
              <a:t>nephrotic</a:t>
            </a:r>
            <a:r>
              <a:rPr lang="en-US" altLang="en-US" sz="2200" dirty="0">
                <a:latin typeface="+mn-lt"/>
              </a:rPr>
              <a:t> syndrome</a:t>
            </a:r>
          </a:p>
          <a:p>
            <a:endParaRPr lang="en-US" altLang="en-US" sz="2200" dirty="0">
              <a:latin typeface="+mn-lt"/>
            </a:endParaRPr>
          </a:p>
          <a:p>
            <a:r>
              <a:rPr lang="en-US" altLang="en-US" sz="2200" dirty="0">
                <a:latin typeface="+mn-lt"/>
              </a:rPr>
              <a:t>Inflammatory bowel disease </a:t>
            </a:r>
          </a:p>
          <a:p>
            <a:endParaRPr lang="en-US" altLang="en-US" sz="2200" dirty="0">
              <a:latin typeface="+mn-lt"/>
            </a:endParaRPr>
          </a:p>
          <a:p>
            <a:endParaRPr lang="en-US" altLang="en-US" sz="2200" dirty="0" smtClean="0">
              <a:latin typeface="+mn-lt"/>
            </a:endParaRPr>
          </a:p>
          <a:p>
            <a:endParaRPr lang="en-US" altLang="en-US" sz="2200" dirty="0">
              <a:latin typeface="+mn-lt"/>
            </a:endParaRPr>
          </a:p>
        </p:txBody>
      </p:sp>
      <p:sp>
        <p:nvSpPr>
          <p:cNvPr id="6" name="Rectangle 2"/>
          <p:cNvSpPr txBox="1">
            <a:spLocks noChangeArrowheads="1"/>
          </p:cNvSpPr>
          <p:nvPr/>
        </p:nvSpPr>
        <p:spPr bwMode="auto">
          <a:xfrm>
            <a:off x="0" y="457200"/>
            <a:ext cx="9144000" cy="685800"/>
          </a:xfrm>
          <a:prstGeom prst="rect">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path path="circle">
              <a:fillToRect l="50000" t="50000" r="50000" b="50000"/>
            </a:path>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lnSpcReduction="10000"/>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algn="ctr" eaLnBrk="1" hangingPunct="1"/>
            <a:r>
              <a:rPr lang="en-US" altLang="en-US" sz="4400" b="1" dirty="0" smtClean="0">
                <a:solidFill>
                  <a:srgbClr val="FF0000"/>
                </a:solidFill>
                <a:cs typeface="Tunga" pitchFamily="34" charset="0"/>
              </a:rPr>
              <a:t>Risk factors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76225" y="228600"/>
            <a:ext cx="8591550" cy="1066800"/>
          </a:xfrm>
        </p:spPr>
        <p:txBody>
          <a:bodyPr/>
          <a:lstStyle/>
          <a:p>
            <a:r>
              <a:rPr lang="en-US" altLang="en-US" smtClean="0">
                <a:solidFill>
                  <a:srgbClr val="FF3300"/>
                </a:solidFill>
                <a:cs typeface="Tunga" pitchFamily="34" charset="0"/>
              </a:rPr>
              <a:t>The key is prevention</a:t>
            </a:r>
          </a:p>
        </p:txBody>
      </p:sp>
      <p:sp>
        <p:nvSpPr>
          <p:cNvPr id="100355" name="Rectangle 3"/>
          <p:cNvSpPr>
            <a:spLocks noGrp="1" noChangeArrowheads="1"/>
          </p:cNvSpPr>
          <p:nvPr>
            <p:ph sz="quarter" idx="13"/>
          </p:nvPr>
        </p:nvSpPr>
        <p:spPr>
          <a:xfrm>
            <a:off x="274638" y="1298575"/>
            <a:ext cx="8594725" cy="2435225"/>
          </a:xfrm>
        </p:spPr>
        <p:txBody>
          <a:bodyPr/>
          <a:lstStyle/>
          <a:p>
            <a:pPr indent="-173736" fontAlgn="auto">
              <a:spcAft>
                <a:spcPts val="0"/>
              </a:spcAft>
              <a:buFont typeface="Arial" pitchFamily="34" charset="0"/>
              <a:buChar char="•"/>
              <a:defRPr/>
            </a:pPr>
            <a:r>
              <a:rPr lang="en-US" altLang="en-US" dirty="0"/>
              <a:t>DVT prophylaxis in at-risk patients is quite </a:t>
            </a:r>
            <a:r>
              <a:rPr lang="en-US" altLang="en-US" dirty="0" smtClean="0"/>
              <a:t>effective</a:t>
            </a:r>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Rectangle 3"/>
          <p:cNvSpPr>
            <a:spLocks noGrp="1" noChangeArrowheads="1"/>
          </p:cNvSpPr>
          <p:nvPr>
            <p:ph sz="quarter" idx="13"/>
          </p:nvPr>
        </p:nvSpPr>
        <p:spPr>
          <a:xfrm>
            <a:off x="274638" y="1298575"/>
            <a:ext cx="8594725" cy="4937125"/>
          </a:xfrm>
        </p:spPr>
        <p:txBody>
          <a:bodyPr>
            <a:noAutofit/>
          </a:bodyPr>
          <a:lstStyle/>
          <a:p>
            <a:pPr marL="0" indent="0" fontAlgn="auto">
              <a:spcAft>
                <a:spcPts val="0"/>
              </a:spcAft>
              <a:buNone/>
              <a:defRPr/>
            </a:pPr>
            <a:r>
              <a:rPr lang="en-US" altLang="en-US" sz="9600" dirty="0" smtClean="0"/>
              <a:t>Questions???  </a:t>
            </a:r>
            <a:endParaRPr lang="en-US" altLang="en-US" sz="9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Grp="1" noChangeAspect="1" noChangeArrowheads="1"/>
          </p:cNvPicPr>
          <p:nvPr>
            <p:ph type="title"/>
          </p:nvPr>
        </p:nvPicPr>
        <p:blipFill rotWithShape="1">
          <a:blip r:embed="rId2">
            <a:extLst>
              <a:ext uri="{28A0092B-C50C-407E-A947-70E740481C1C}">
                <a14:useLocalDpi xmlns:a14="http://schemas.microsoft.com/office/drawing/2010/main" val="0"/>
              </a:ext>
            </a:extLst>
          </a:blip>
          <a:srcRect l="20981" t="27975" r="19531" b="7376"/>
          <a:stretch/>
        </p:blipFill>
        <p:spPr>
          <a:xfrm>
            <a:off x="457200" y="76200"/>
            <a:ext cx="8001000" cy="652124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600200"/>
            <a:ext cx="8488363" cy="4635500"/>
          </a:xfrm>
        </p:spPr>
        <p:txBody>
          <a:bodyPr>
            <a:noAutofit/>
          </a:bodyPr>
          <a:lstStyle/>
          <a:p>
            <a:pPr indent="-173736" fontAlgn="auto">
              <a:spcAft>
                <a:spcPts val="0"/>
              </a:spcAft>
              <a:buFont typeface="Arial" pitchFamily="34" charset="0"/>
              <a:buChar char="•"/>
              <a:defRPr/>
            </a:pPr>
            <a:r>
              <a:rPr lang="en-US" sz="2800" b="1" dirty="0" smtClean="0"/>
              <a:t>2001 study : 135.29 million passengers </a:t>
            </a:r>
          </a:p>
          <a:p>
            <a:pPr indent="-173736" fontAlgn="auto">
              <a:spcAft>
                <a:spcPts val="0"/>
              </a:spcAft>
              <a:buFont typeface="Arial" pitchFamily="34" charset="0"/>
              <a:buChar char="•"/>
              <a:defRPr/>
            </a:pPr>
            <a:r>
              <a:rPr lang="en-US" sz="2800" b="1" dirty="0" smtClean="0"/>
              <a:t>4.8 case / million  &gt; 10,000 Km</a:t>
            </a:r>
          </a:p>
          <a:p>
            <a:pPr indent="-173736" fontAlgn="auto">
              <a:spcAft>
                <a:spcPts val="0"/>
              </a:spcAft>
              <a:buFont typeface="Arial" pitchFamily="34" charset="0"/>
              <a:buChar char="•"/>
              <a:defRPr/>
            </a:pPr>
            <a:r>
              <a:rPr lang="en-US" sz="2800" b="1" dirty="0" smtClean="0"/>
              <a:t>1.5case /million  - 5ooo – 10,000km</a:t>
            </a:r>
          </a:p>
          <a:p>
            <a:pPr indent="-173736" fontAlgn="auto">
              <a:spcAft>
                <a:spcPts val="0"/>
              </a:spcAft>
              <a:buFont typeface="Arial" pitchFamily="34" charset="0"/>
              <a:buChar char="•"/>
              <a:defRPr/>
            </a:pPr>
            <a:r>
              <a:rPr lang="en-US" sz="2800" b="1" dirty="0" smtClean="0"/>
              <a:t>0.01 /million  &lt; 5000km</a:t>
            </a:r>
          </a:p>
          <a:p>
            <a:pPr indent="-173736" fontAlgn="auto">
              <a:spcAft>
                <a:spcPts val="0"/>
              </a:spcAft>
              <a:buFont typeface="Arial" pitchFamily="34" charset="0"/>
              <a:buChar char="•"/>
              <a:defRPr/>
            </a:pPr>
            <a:r>
              <a:rPr lang="en-US" sz="2800" b="1" dirty="0" smtClean="0"/>
              <a:t>Watching TV equal time pose less risk ; Air Quality might have an effect </a:t>
            </a:r>
          </a:p>
          <a:p>
            <a:pPr indent="-173736" fontAlgn="auto">
              <a:spcAft>
                <a:spcPts val="0"/>
              </a:spcAft>
              <a:buFont typeface="Arial" pitchFamily="34" charset="0"/>
              <a:buChar char="•"/>
              <a:defRPr/>
            </a:pPr>
            <a:endParaRPr lang="en-US" sz="2800" b="1" dirty="0"/>
          </a:p>
          <a:p>
            <a:pPr indent="-173736" fontAlgn="auto">
              <a:spcAft>
                <a:spcPts val="0"/>
              </a:spcAft>
              <a:buFont typeface="Arial" pitchFamily="34" charset="0"/>
              <a:buChar char="•"/>
              <a:defRPr/>
            </a:pPr>
            <a:r>
              <a:rPr lang="en-US" sz="2800" b="1" dirty="0" smtClean="0"/>
              <a:t>Risk increases by ~18% for each 2 </a:t>
            </a:r>
            <a:r>
              <a:rPr lang="en-US" sz="2800" b="1" dirty="0" err="1" smtClean="0"/>
              <a:t>hrs</a:t>
            </a:r>
            <a:r>
              <a:rPr lang="en-US" sz="2800" b="1" dirty="0" smtClean="0"/>
              <a:t> increment in a trip </a:t>
            </a:r>
            <a:endParaRPr lang="en-US" sz="2800" b="1" dirty="0"/>
          </a:p>
        </p:txBody>
      </p:sp>
      <p:sp>
        <p:nvSpPr>
          <p:cNvPr id="4" name="Rectangle 2"/>
          <p:cNvSpPr txBox="1">
            <a:spLocks noChangeArrowheads="1"/>
          </p:cNvSpPr>
          <p:nvPr/>
        </p:nvSpPr>
        <p:spPr bwMode="auto">
          <a:xfrm>
            <a:off x="0" y="457200"/>
            <a:ext cx="9144000" cy="685800"/>
          </a:xfrm>
          <a:prstGeom prst="rect">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path path="circle">
              <a:fillToRect l="50000" t="50000" r="50000" b="50000"/>
            </a:path>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lnSpcReduction="10000"/>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algn="ctr" eaLnBrk="1" hangingPunct="1"/>
            <a:r>
              <a:rPr lang="en-US" altLang="en-US" sz="4400" b="1" dirty="0" smtClean="0">
                <a:solidFill>
                  <a:srgbClr val="FF0000"/>
                </a:solidFill>
                <a:cs typeface="Tunga" pitchFamily="34" charset="0"/>
              </a:rPr>
              <a:t>Economy Class Syndrome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6225" y="228600"/>
            <a:ext cx="8591550" cy="1066800"/>
          </a:xfrm>
        </p:spPr>
        <p:txBody>
          <a:bodyPr/>
          <a:lstStyle/>
          <a:p>
            <a:endParaRPr lang="en-US" altLang="en-US" smtClean="0">
              <a:cs typeface="Tunga" pitchFamily="34" charset="0"/>
            </a:endParaRPr>
          </a:p>
        </p:txBody>
      </p:sp>
      <p:pic>
        <p:nvPicPr>
          <p:cNvPr id="11267"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l="22272" t="14188" r="23010" b="8704"/>
          <a:stretch>
            <a:fillRect/>
          </a:stretch>
        </p:blipFill>
        <p:spPr bwMode="auto">
          <a:xfrm>
            <a:off x="914400" y="76200"/>
            <a:ext cx="7467600" cy="673893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32066" t="19753" r="15659" b="11502"/>
          <a:stretch>
            <a:fillRect/>
          </a:stretch>
        </p:blipFill>
        <p:spPr bwMode="auto">
          <a:xfrm>
            <a:off x="990600" y="1722834"/>
            <a:ext cx="6858000" cy="513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2057400" y="28956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solidFill>
                  <a:srgbClr val="FF3300"/>
                </a:solidFill>
              </a:rPr>
              <a:t>Non-Specific!!</a:t>
            </a:r>
          </a:p>
        </p:txBody>
      </p:sp>
      <p:sp>
        <p:nvSpPr>
          <p:cNvPr id="7" name="Rectangle 2"/>
          <p:cNvSpPr txBox="1">
            <a:spLocks noChangeArrowheads="1"/>
          </p:cNvSpPr>
          <p:nvPr/>
        </p:nvSpPr>
        <p:spPr bwMode="auto">
          <a:xfrm>
            <a:off x="-10886" y="304800"/>
            <a:ext cx="9144000" cy="1265634"/>
          </a:xfrm>
          <a:prstGeom prst="rect">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path path="circle">
              <a:fillToRect l="50000" t="50000" r="50000" b="50000"/>
            </a:path>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algn="ctr" eaLnBrk="1" hangingPunct="1"/>
            <a:r>
              <a:rPr lang="en-US" sz="4400" b="1" dirty="0" smtClean="0">
                <a:solidFill>
                  <a:srgbClr val="FF0000"/>
                </a:solidFill>
              </a:rPr>
              <a:t>Diagnosis</a:t>
            </a:r>
            <a:r>
              <a:rPr lang="en-US" b="1" dirty="0" smtClean="0">
                <a:solidFill>
                  <a:srgbClr val="FF0000"/>
                </a:solidFill>
              </a:rPr>
              <a:t/>
            </a:r>
            <a:br>
              <a:rPr lang="en-US" b="1" dirty="0" smtClean="0">
                <a:solidFill>
                  <a:srgbClr val="FF0000"/>
                </a:solidFill>
              </a:rPr>
            </a:br>
            <a:r>
              <a:rPr lang="en-US" b="1" dirty="0" smtClean="0">
                <a:solidFill>
                  <a:srgbClr val="FF0000"/>
                </a:solidFill>
              </a:rPr>
              <a:t>Clinical Assessment</a:t>
            </a:r>
            <a:endParaRPr lang="en-US" altLang="en-US" b="1" dirty="0" smtClean="0">
              <a:solidFill>
                <a:srgbClr val="FF0000"/>
              </a:solidFill>
              <a:cs typeface="Tunga" pitchFamily="34" charset="0"/>
            </a:endParaRPr>
          </a:p>
        </p:txBody>
      </p:sp>
    </p:spTree>
    <p:extLst>
      <p:ext uri="{BB962C8B-B14F-4D97-AF65-F5344CB8AC3E}">
        <p14:creationId xmlns:p14="http://schemas.microsoft.com/office/powerpoint/2010/main" val="2971713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2327</TotalTime>
  <Words>1735</Words>
  <Application>Microsoft Office PowerPoint</Application>
  <PresentationFormat>On-screen Show (4:3)</PresentationFormat>
  <Paragraphs>263</Paragraphs>
  <Slides>51</Slides>
  <Notes>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Soho</vt:lpstr>
      <vt:lpstr>Acute  Pulmonary Embolism</vt:lpstr>
      <vt:lpstr>PowerPoint Presentation</vt:lpstr>
      <vt:lpstr>Why is it important?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Chest X-Ray</vt:lpstr>
      <vt:lpstr>PowerPoint Presentation</vt:lpstr>
      <vt:lpstr>PowerPoint Presentation</vt:lpstr>
      <vt:lpstr>PowerPoint Presentation</vt:lpstr>
      <vt:lpstr>PowerPoint Presentation</vt:lpstr>
      <vt:lpstr>PowerPoint Presentation</vt:lpstr>
      <vt:lpstr>CT angiography (CTA), using a multidetector spiral scanning system</vt:lpstr>
      <vt:lpstr>PowerPoint Presentation</vt:lpstr>
      <vt:lpstr>PowerPoint Presentation</vt:lpstr>
      <vt:lpstr>PowerPoint Presentation</vt:lpstr>
      <vt:lpstr>compression ultrasonography of the legs</vt:lpstr>
      <vt:lpstr>PowerPoint Presentation</vt:lpstr>
      <vt:lpstr>PowerPoint Presentation</vt:lpstr>
      <vt:lpstr>Risk Stratification </vt:lpstr>
      <vt:lpstr>PowerPoint Presentation</vt:lpstr>
      <vt:lpstr>PowerPoint Presentation</vt:lpstr>
      <vt:lpstr>PowerPoint Presentation</vt:lpstr>
      <vt:lpstr>PowerPoint Presentation</vt:lpstr>
      <vt:lpstr>PowerPoint Presentation</vt:lpstr>
      <vt:lpstr>Outpatient VS Inpatient Mx </vt:lpstr>
      <vt:lpstr>PowerPoint Presentation</vt:lpstr>
      <vt:lpstr>PowerPoint Presentation</vt:lpstr>
      <vt:lpstr>PowerPoint Presentation</vt:lpstr>
      <vt:lpstr>Catheter Embolectomy &amp; Fragmentation</vt:lpstr>
      <vt:lpstr>Treatment of Acute Pulmonary Embolism </vt:lpstr>
      <vt:lpstr>IVC Filters</vt:lpstr>
      <vt:lpstr>Poor Prognostic Signs</vt:lpstr>
      <vt:lpstr>Poor Prognosis: myocardial injury</vt:lpstr>
      <vt:lpstr>Poor Prognosis: myocardial dysfunction</vt:lpstr>
      <vt:lpstr>CT evidence of RV dysfunction</vt:lpstr>
      <vt:lpstr>PowerPoint Presentation</vt:lpstr>
      <vt:lpstr>PowerPoint Presentation</vt:lpstr>
      <vt:lpstr>PowerPoint Presentation</vt:lpstr>
      <vt:lpstr>PowerPoint Presentation</vt:lpstr>
      <vt:lpstr>PowerPoint Presentation</vt:lpstr>
      <vt:lpstr>PowerPoint Presentation</vt:lpstr>
      <vt:lpstr>The key is prevention</vt:lpstr>
      <vt:lpstr>PowerPoint Presentation</vt:lpstr>
    </vt:vector>
  </TitlesOfParts>
  <Company>North Bronx Healthcare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Pulmonary Embolism</dc:title>
  <dc:creator>robert.sidlow</dc:creator>
  <cp:lastModifiedBy>Sariu</cp:lastModifiedBy>
  <cp:revision>132</cp:revision>
  <dcterms:created xsi:type="dcterms:W3CDTF">2010-07-21T14:52:14Z</dcterms:created>
  <dcterms:modified xsi:type="dcterms:W3CDTF">2014-06-10T03:00:09Z</dcterms:modified>
</cp:coreProperties>
</file>