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handoutMasterIdLst>
    <p:handoutMasterId r:id="rId67"/>
  </p:handoutMasterIdLst>
  <p:sldIdLst>
    <p:sldId id="256" r:id="rId2"/>
    <p:sldId id="320" r:id="rId3"/>
    <p:sldId id="334" r:id="rId4"/>
    <p:sldId id="309" r:id="rId5"/>
    <p:sldId id="313" r:id="rId6"/>
    <p:sldId id="324" r:id="rId7"/>
    <p:sldId id="310" r:id="rId8"/>
    <p:sldId id="304" r:id="rId9"/>
    <p:sldId id="302" r:id="rId10"/>
    <p:sldId id="305" r:id="rId11"/>
    <p:sldId id="306" r:id="rId12"/>
    <p:sldId id="308" r:id="rId13"/>
    <p:sldId id="257" r:id="rId14"/>
    <p:sldId id="259" r:id="rId15"/>
    <p:sldId id="260" r:id="rId16"/>
    <p:sldId id="261" r:id="rId17"/>
    <p:sldId id="262" r:id="rId18"/>
    <p:sldId id="263" r:id="rId19"/>
    <p:sldId id="264" r:id="rId20"/>
    <p:sldId id="265" r:id="rId21"/>
    <p:sldId id="266" r:id="rId22"/>
    <p:sldId id="267" r:id="rId23"/>
    <p:sldId id="268" r:id="rId24"/>
    <p:sldId id="284" r:id="rId25"/>
    <p:sldId id="322" r:id="rId26"/>
    <p:sldId id="327" r:id="rId27"/>
    <p:sldId id="328" r:id="rId28"/>
    <p:sldId id="329" r:id="rId29"/>
    <p:sldId id="318" r:id="rId30"/>
    <p:sldId id="269" r:id="rId31"/>
    <p:sldId id="297" r:id="rId32"/>
    <p:sldId id="270" r:id="rId33"/>
    <p:sldId id="271" r:id="rId34"/>
    <p:sldId id="331" r:id="rId35"/>
    <p:sldId id="325" r:id="rId36"/>
    <p:sldId id="330" r:id="rId37"/>
    <p:sldId id="333" r:id="rId38"/>
    <p:sldId id="272" r:id="rId39"/>
    <p:sldId id="273" r:id="rId40"/>
    <p:sldId id="274" r:id="rId41"/>
    <p:sldId id="276" r:id="rId42"/>
    <p:sldId id="291" r:id="rId43"/>
    <p:sldId id="292" r:id="rId44"/>
    <p:sldId id="293" r:id="rId45"/>
    <p:sldId id="294" r:id="rId46"/>
    <p:sldId id="295" r:id="rId47"/>
    <p:sldId id="296" r:id="rId48"/>
    <p:sldId id="298" r:id="rId49"/>
    <p:sldId id="286" r:id="rId50"/>
    <p:sldId id="287" r:id="rId51"/>
    <p:sldId id="289" r:id="rId52"/>
    <p:sldId id="290" r:id="rId53"/>
    <p:sldId id="278" r:id="rId54"/>
    <p:sldId id="280" r:id="rId55"/>
    <p:sldId id="281" r:id="rId56"/>
    <p:sldId id="314" r:id="rId57"/>
    <p:sldId id="316" r:id="rId58"/>
    <p:sldId id="317" r:id="rId59"/>
    <p:sldId id="315" r:id="rId60"/>
    <p:sldId id="283" r:id="rId61"/>
    <p:sldId id="332" r:id="rId62"/>
    <p:sldId id="285" r:id="rId63"/>
    <p:sldId id="319" r:id="rId64"/>
    <p:sldId id="323"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0099"/>
    <a:srgbClr val="290E9E"/>
    <a:srgbClr val="330A9A"/>
    <a:srgbClr val="440D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p:scale>
          <a:sx n="80" d="100"/>
          <a:sy n="80" d="100"/>
        </p:scale>
        <p:origin x="-870"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9FA618-7ED1-40F0-B6C3-CE3A3EC469D2}" type="datetimeFigureOut">
              <a:rPr lang="en-US" smtClean="0"/>
              <a:pPr/>
              <a:t>12/13/2012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25C21B-30A2-4FB6-8CCD-94EA867A169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105E50-5FBB-48A5-9417-45122491F4C7}" type="datetimeFigureOut">
              <a:rPr lang="en-US"/>
              <a:pPr>
                <a:defRPr/>
              </a:pPr>
              <a:t>12/13/2012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B048F25-5529-4356-B186-9993BB5F01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14BB34-36E4-4EBF-9C70-2057C6A8F64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048F25-5529-4356-B186-9993BB5F0124}"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86A5FE-C94C-4B4D-B879-C0C3AD809303}" type="datetimeFigureOut">
              <a:rPr lang="en-US"/>
              <a:pPr>
                <a:defRPr/>
              </a:pPr>
              <a:t>12/13/2012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B36061-CBB4-43E7-891D-1A0A0B1CCC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53C938-0CE5-4823-9AF5-4172D8D425BF}" type="datetimeFigureOut">
              <a:rPr lang="en-US"/>
              <a:pPr>
                <a:defRPr/>
              </a:pPr>
              <a:t>12/13/2012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0B3C48-4905-470D-8B83-6975A36418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B1D575-AE39-4684-A29D-55B9D2295DA1}" type="datetimeFigureOut">
              <a:rPr lang="en-US"/>
              <a:pPr>
                <a:defRPr/>
              </a:pPr>
              <a:t>12/13/2012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E47018-8665-4B7B-9051-F3361574A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9B773A-A13B-48B5-8307-6E11163B4F62}" type="datetimeFigureOut">
              <a:rPr lang="en-US"/>
              <a:pPr>
                <a:defRPr/>
              </a:pPr>
              <a:t>12/13/2012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B675D-C88E-4485-9BD2-0C59F33D29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587567-11C7-4034-A24B-F7A3A63D7363}" type="datetimeFigureOut">
              <a:rPr lang="en-US"/>
              <a:pPr>
                <a:defRPr/>
              </a:pPr>
              <a:t>12/13/2012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A69B5-71AC-449B-A422-BD40A68D1C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8E5A7A-06C7-4238-9FB7-1C7A5B458D47}" type="datetimeFigureOut">
              <a:rPr lang="en-US"/>
              <a:pPr>
                <a:defRPr/>
              </a:pPr>
              <a:t>12/13/2012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4E07DC-20AA-4134-A605-6AAD7E3B48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6245E5-EC71-41CB-A6DB-0043ABB33385}" type="datetimeFigureOut">
              <a:rPr lang="en-US"/>
              <a:pPr>
                <a:defRPr/>
              </a:pPr>
              <a:t>12/13/2012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0CBBCD-B771-48EC-9A72-F0C57B39EC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76A075-557F-47E6-AAF9-AB1749DDE2B2}" type="datetimeFigureOut">
              <a:rPr lang="en-US"/>
              <a:pPr>
                <a:defRPr/>
              </a:pPr>
              <a:t>12/13/2012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901238-0841-430C-A504-ACFD2583C3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E2EC6-647A-4247-96FD-7DB61219F35A}" type="datetimeFigureOut">
              <a:rPr lang="en-US"/>
              <a:pPr>
                <a:defRPr/>
              </a:pPr>
              <a:t>12/13/2012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D60130-55B2-44C8-8E6D-28FBA368E7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314BCD-879A-45F6-B316-F5C24919D863}" type="datetimeFigureOut">
              <a:rPr lang="en-US"/>
              <a:pPr>
                <a:defRPr/>
              </a:pPr>
              <a:t>12/13/2012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6A07BE-8C97-4A65-9C9A-7ADBB67A36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1D4026-2C9E-44DB-9E80-71D2C075D025}" type="datetimeFigureOut">
              <a:rPr lang="en-US"/>
              <a:pPr>
                <a:defRPr/>
              </a:pPr>
              <a:t>12/13/2012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F5C57-CEED-4FDB-AAF6-A340D11484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551F69-0603-4306-B01C-686819C1F80A}" type="datetimeFigureOut">
              <a:rPr lang="en-US"/>
              <a:pPr>
                <a:defRPr/>
              </a:pPr>
              <a:t>12/13/2012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6B4101-B1E9-4B3A-87A4-E9A70E7B07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153400" cy="4648200"/>
          </a:xfrm>
        </p:spPr>
        <p:style>
          <a:lnRef idx="0">
            <a:schemeClr val="accent5"/>
          </a:lnRef>
          <a:fillRef idx="3">
            <a:schemeClr val="accent5"/>
          </a:fillRef>
          <a:effectRef idx="3">
            <a:schemeClr val="accent5"/>
          </a:effectRef>
          <a:fontRef idx="minor">
            <a:schemeClr val="lt1"/>
          </a:fontRef>
        </p:style>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Deep Vein Thrombosis (DVT) &amp;</a:t>
            </a:r>
            <a:b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PULMONARY EMBOLISM  (PE)</a:t>
            </a:r>
            <a:endParaRPr lang="en-US" sz="4000" b="1" cap="all" dirty="0">
              <a:ln w="0"/>
              <a:solidFill>
                <a:srgbClr val="6600CC"/>
              </a:solidFill>
              <a:effectLst>
                <a:reflection blurRad="12700" stA="50000" endPos="50000" dist="5000" dir="5400000" sy="-100000" rotWithShape="0"/>
              </a:effectLst>
            </a:endParaRPr>
          </a:p>
        </p:txBody>
      </p:sp>
      <p:pic>
        <p:nvPicPr>
          <p:cNvPr id="3" name="Picture 2" descr="p2.jpg"/>
          <p:cNvPicPr>
            <a:picLocks noChangeAspect="1"/>
          </p:cNvPicPr>
          <p:nvPr/>
        </p:nvPicPr>
        <p:blipFill>
          <a:blip r:embed="rId3" cstate="print"/>
          <a:stretch>
            <a:fillRect/>
          </a:stretch>
        </p:blipFill>
        <p:spPr>
          <a:xfrm>
            <a:off x="8153400" y="5867400"/>
            <a:ext cx="752856" cy="7528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smtClean="0">
                <a:latin typeface="+mj-lt"/>
                <a:ea typeface="+mj-ea"/>
                <a:cs typeface="+mj-cs"/>
              </a:rPr>
              <a:t>Incidence</a:t>
            </a:r>
            <a:endParaRPr lang="en-US" sz="4400" dirty="0">
              <a:latin typeface="+mj-lt"/>
              <a:ea typeface="+mj-ea"/>
              <a:cs typeface="+mj-cs"/>
            </a:endParaRPr>
          </a:p>
        </p:txBody>
      </p:sp>
      <p:sp>
        <p:nvSpPr>
          <p:cNvPr id="22531" name="Rectangle 3"/>
          <p:cNvSpPr txBox="1">
            <a:spLocks noChangeArrowheads="1"/>
          </p:cNvSpPr>
          <p:nvPr/>
        </p:nvSpPr>
        <p:spPr bwMode="auto">
          <a:xfrm>
            <a:off x="457200" y="1447800"/>
            <a:ext cx="8229600" cy="4495800"/>
          </a:xfrm>
          <a:prstGeom prst="rect">
            <a:avLst/>
          </a:prstGeom>
          <a:noFill/>
          <a:ln w="9525">
            <a:noFill/>
            <a:miter lim="800000"/>
            <a:headEnd/>
            <a:tailEnd/>
          </a:ln>
        </p:spPr>
        <p:txBody>
          <a:bodyPr/>
          <a:lstStyle/>
          <a:p>
            <a:pPr marL="342900" indent="-342900">
              <a:spcBef>
                <a:spcPct val="20000"/>
              </a:spcBef>
              <a:buBlip>
                <a:blip r:embed="rId3"/>
              </a:buBlip>
            </a:pPr>
            <a:r>
              <a:rPr lang="en-US" sz="3200" dirty="0">
                <a:latin typeface="Calibri" pitchFamily="34" charset="0"/>
              </a:rPr>
              <a:t>What % of all hospital related deaths due to fatal </a:t>
            </a:r>
            <a:r>
              <a:rPr lang="en-US" sz="3200" dirty="0" smtClean="0">
                <a:latin typeface="Calibri" pitchFamily="34" charset="0"/>
              </a:rPr>
              <a:t>PE, secondary to DVT?</a:t>
            </a:r>
            <a:endParaRPr lang="en-US" sz="3200" dirty="0">
              <a:latin typeface="Calibri" pitchFamily="34" charset="0"/>
            </a:endParaRPr>
          </a:p>
          <a:p>
            <a:pPr marL="742950" lvl="1" indent="-285750">
              <a:spcBef>
                <a:spcPct val="20000"/>
              </a:spcBef>
              <a:buBlip>
                <a:blip r:embed="rId4"/>
              </a:buBlip>
            </a:pPr>
            <a:r>
              <a:rPr lang="en-US" sz="2800" dirty="0">
                <a:latin typeface="Calibri" pitchFamily="34" charset="0"/>
              </a:rPr>
              <a:t>7-10%</a:t>
            </a:r>
          </a:p>
          <a:p>
            <a:pPr marL="342900" indent="-342900">
              <a:spcBef>
                <a:spcPct val="20000"/>
              </a:spcBef>
              <a:buBlip>
                <a:blip r:embed="rId3"/>
              </a:buBlip>
            </a:pPr>
            <a:r>
              <a:rPr lang="en-US" sz="3200" dirty="0">
                <a:latin typeface="Calibri" pitchFamily="34" charset="0"/>
              </a:rPr>
              <a:t>What % of these pts had </a:t>
            </a:r>
            <a:r>
              <a:rPr lang="en-US" sz="3200">
                <a:latin typeface="Calibri" pitchFamily="34" charset="0"/>
              </a:rPr>
              <a:t>NO </a:t>
            </a:r>
            <a:r>
              <a:rPr lang="en-US" sz="3200" smtClean="0">
                <a:latin typeface="Calibri" pitchFamily="34" charset="0"/>
              </a:rPr>
              <a:t>pre-morbid </a:t>
            </a:r>
            <a:r>
              <a:rPr lang="en-US" sz="3200" dirty="0">
                <a:latin typeface="Calibri" pitchFamily="34" charset="0"/>
              </a:rPr>
              <a:t>symptoms?</a:t>
            </a:r>
          </a:p>
          <a:p>
            <a:pPr marL="742950" lvl="1" indent="-285750">
              <a:spcBef>
                <a:spcPct val="20000"/>
              </a:spcBef>
              <a:buBlip>
                <a:blip r:embed="rId4"/>
              </a:buBlip>
            </a:pPr>
            <a:r>
              <a:rPr lang="en-US" sz="2800" dirty="0">
                <a:latin typeface="Calibri" pitchFamily="34" charset="0"/>
              </a:rPr>
              <a:t>70-90%</a:t>
            </a:r>
          </a:p>
          <a:p>
            <a:pPr marL="342900" indent="-342900">
              <a:spcBef>
                <a:spcPct val="20000"/>
              </a:spcBef>
              <a:buBlip>
                <a:blip r:embed="rId3"/>
              </a:buBlip>
            </a:pPr>
            <a:r>
              <a:rPr lang="en-US" sz="3200" dirty="0">
                <a:latin typeface="Calibri" pitchFamily="34" charset="0"/>
              </a:rPr>
              <a:t>200,000 potentially preventable annual deaths due to </a:t>
            </a:r>
            <a:r>
              <a:rPr lang="en-US" sz="3200" dirty="0" smtClean="0">
                <a:latin typeface="Calibri" pitchFamily="34" charset="0"/>
              </a:rPr>
              <a:t>PE secondary to DVT </a:t>
            </a:r>
            <a:r>
              <a:rPr lang="en-US" sz="3200" dirty="0">
                <a:latin typeface="Calibri" pitchFamily="34" charset="0"/>
              </a:rPr>
              <a:t>in the US</a:t>
            </a:r>
          </a:p>
        </p:txBody>
      </p:sp>
      <p:sp>
        <p:nvSpPr>
          <p:cNvPr id="22532" name="Text Box 4"/>
          <p:cNvSpPr txBox="1">
            <a:spLocks noChangeArrowheads="1"/>
          </p:cNvSpPr>
          <p:nvPr/>
        </p:nvSpPr>
        <p:spPr bwMode="auto">
          <a:xfrm>
            <a:off x="762000" y="6172200"/>
            <a:ext cx="7620000" cy="304800"/>
          </a:xfrm>
          <a:prstGeom prst="rect">
            <a:avLst/>
          </a:prstGeom>
          <a:noFill/>
          <a:ln w="9525" algn="ctr">
            <a:noFill/>
            <a:miter lim="800000"/>
            <a:headEnd/>
            <a:tailEnd/>
          </a:ln>
        </p:spPr>
        <p:txBody>
          <a:bodyPr>
            <a:spAutoFit/>
          </a:bodyPr>
          <a:lstStyle/>
          <a:p>
            <a:pPr>
              <a:spcBef>
                <a:spcPct val="50000"/>
              </a:spcBef>
            </a:pPr>
            <a:r>
              <a:rPr lang="en-US" sz="1400">
                <a:latin typeface="Calibri" pitchFamily="34" charset="0"/>
              </a:rPr>
              <a:t>Sandler DA JR Soc Med 1989; 82, Lindblad B Br Med J 1991; 302.</a:t>
            </a:r>
          </a:p>
        </p:txBody>
      </p:sp>
      <p:pic>
        <p:nvPicPr>
          <p:cNvPr id="5" name="Picture 4" descr="p2.jpg"/>
          <p:cNvPicPr>
            <a:picLocks noChangeAspect="1"/>
          </p:cNvPicPr>
          <p:nvPr/>
        </p:nvPicPr>
        <p:blipFill>
          <a:blip r:embed="rId5" cstate="print"/>
          <a:stretch>
            <a:fillRect/>
          </a:stretch>
        </p:blipFill>
        <p:spPr>
          <a:xfrm>
            <a:off x="7772400" y="5638800"/>
            <a:ext cx="905256" cy="905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52400"/>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Prevalence</a:t>
            </a:r>
          </a:p>
        </p:txBody>
      </p:sp>
      <p:sp>
        <p:nvSpPr>
          <p:cNvPr id="23555" name="Rectangle 3"/>
          <p:cNvSpPr txBox="1">
            <a:spLocks noChangeArrowheads="1"/>
          </p:cNvSpPr>
          <p:nvPr/>
        </p:nvSpPr>
        <p:spPr bwMode="auto">
          <a:xfrm>
            <a:off x="457200" y="1524000"/>
            <a:ext cx="8229600" cy="4572000"/>
          </a:xfrm>
          <a:prstGeom prst="rect">
            <a:avLst/>
          </a:prstGeom>
          <a:noFill/>
          <a:ln w="9525">
            <a:noFill/>
            <a:miter lim="800000"/>
            <a:headEnd/>
            <a:tailEnd/>
          </a:ln>
        </p:spPr>
        <p:txBody>
          <a:bodyPr/>
          <a:lstStyle/>
          <a:p>
            <a:pPr marL="342900" indent="-342900">
              <a:lnSpc>
                <a:spcPct val="80000"/>
              </a:lnSpc>
              <a:spcBef>
                <a:spcPct val="20000"/>
              </a:spcBef>
              <a:buBlip>
                <a:blip r:embed="rId3"/>
              </a:buBlip>
            </a:pPr>
            <a:r>
              <a:rPr lang="en-US" sz="3200" dirty="0">
                <a:latin typeface="Calibri" pitchFamily="34" charset="0"/>
              </a:rPr>
              <a:t>3 out of 4 hospital pts dying from PE have NOT had recent surgery</a:t>
            </a:r>
            <a:r>
              <a:rPr lang="en-US" sz="3200" dirty="0" smtClean="0">
                <a:latin typeface="Calibri" pitchFamily="34" charset="0"/>
              </a:rPr>
              <a:t>…</a:t>
            </a:r>
          </a:p>
          <a:p>
            <a:pPr marL="342900" indent="-342900">
              <a:lnSpc>
                <a:spcPct val="80000"/>
              </a:lnSpc>
              <a:spcBef>
                <a:spcPct val="20000"/>
              </a:spcBef>
              <a:buBlip>
                <a:blip r:embed="rId3"/>
              </a:buBlip>
            </a:pPr>
            <a:endParaRPr lang="en-US" sz="3200" dirty="0">
              <a:latin typeface="Calibri" pitchFamily="34" charset="0"/>
            </a:endParaRPr>
          </a:p>
          <a:p>
            <a:pPr marL="342900" indent="-342900">
              <a:lnSpc>
                <a:spcPct val="80000"/>
              </a:lnSpc>
              <a:spcBef>
                <a:spcPct val="20000"/>
              </a:spcBef>
              <a:buBlip>
                <a:blip r:embed="rId3"/>
              </a:buBlip>
            </a:pPr>
            <a:r>
              <a:rPr lang="en-US" sz="3200" dirty="0">
                <a:latin typeface="Calibri" pitchFamily="34" charset="0"/>
              </a:rPr>
              <a:t>2.5% of medical patients immobilized with multiple clinical problems suffer fatal PE</a:t>
            </a:r>
            <a:r>
              <a:rPr lang="en-US" sz="3200" dirty="0" smtClean="0">
                <a:latin typeface="Calibri" pitchFamily="34" charset="0"/>
              </a:rPr>
              <a:t>.</a:t>
            </a:r>
          </a:p>
          <a:p>
            <a:pPr marL="342900" indent="-342900">
              <a:lnSpc>
                <a:spcPct val="80000"/>
              </a:lnSpc>
              <a:spcBef>
                <a:spcPct val="20000"/>
              </a:spcBef>
            </a:pPr>
            <a:endParaRPr lang="en-US" sz="3200" dirty="0">
              <a:latin typeface="Calibri" pitchFamily="34" charset="0"/>
            </a:endParaRPr>
          </a:p>
          <a:p>
            <a:pPr marL="342900" indent="-342900">
              <a:lnSpc>
                <a:spcPct val="80000"/>
              </a:lnSpc>
              <a:spcBef>
                <a:spcPct val="20000"/>
              </a:spcBef>
              <a:buBlip>
                <a:blip r:embed="rId3"/>
              </a:buBlip>
            </a:pPr>
            <a:r>
              <a:rPr lang="en-US" sz="3200" dirty="0">
                <a:latin typeface="Calibri" pitchFamily="34" charset="0"/>
              </a:rPr>
              <a:t>National DVT Free Registry</a:t>
            </a:r>
          </a:p>
          <a:p>
            <a:pPr marL="742950" lvl="1" indent="-285750">
              <a:lnSpc>
                <a:spcPct val="80000"/>
              </a:lnSpc>
              <a:spcBef>
                <a:spcPct val="20000"/>
              </a:spcBef>
              <a:buFont typeface="Arial" pitchFamily="34" charset="0"/>
              <a:buChar char="–"/>
            </a:pPr>
            <a:r>
              <a:rPr lang="en-US" sz="2800" dirty="0">
                <a:latin typeface="Calibri" pitchFamily="34" charset="0"/>
              </a:rPr>
              <a:t>60% of patients </a:t>
            </a:r>
            <a:r>
              <a:rPr lang="en-US" sz="2800" dirty="0" err="1">
                <a:latin typeface="Calibri" pitchFamily="34" charset="0"/>
              </a:rPr>
              <a:t>dx</a:t>
            </a:r>
            <a:r>
              <a:rPr lang="en-US" sz="2800" dirty="0">
                <a:latin typeface="Calibri" pitchFamily="34" charset="0"/>
              </a:rPr>
              <a:t> with acute DVT were in the </a:t>
            </a:r>
            <a:r>
              <a:rPr lang="en-US" sz="2800" dirty="0" err="1">
                <a:latin typeface="Calibri" pitchFamily="34" charset="0"/>
              </a:rPr>
              <a:t>peri</a:t>
            </a:r>
            <a:r>
              <a:rPr lang="en-US" sz="2800" dirty="0">
                <a:latin typeface="Calibri" pitchFamily="34" charset="0"/>
              </a:rPr>
              <a:t>-hospitalization period</a:t>
            </a:r>
          </a:p>
          <a:p>
            <a:pPr marL="742950" lvl="1" indent="-285750">
              <a:lnSpc>
                <a:spcPct val="80000"/>
              </a:lnSpc>
              <a:spcBef>
                <a:spcPct val="20000"/>
              </a:spcBef>
              <a:buFont typeface="Arial" pitchFamily="34" charset="0"/>
              <a:buChar char="–"/>
            </a:pPr>
            <a:r>
              <a:rPr lang="en-US" sz="2800" dirty="0">
                <a:latin typeface="Calibri" pitchFamily="34" charset="0"/>
              </a:rPr>
              <a:t>60% of cases were in non-surgical patients!</a:t>
            </a:r>
          </a:p>
          <a:p>
            <a:pPr marL="742950" lvl="1" indent="-285750">
              <a:lnSpc>
                <a:spcPct val="80000"/>
              </a:lnSpc>
              <a:spcBef>
                <a:spcPct val="20000"/>
              </a:spcBef>
              <a:buFont typeface="Arial" pitchFamily="34" charset="0"/>
              <a:buChar char="–"/>
            </a:pPr>
            <a:endParaRPr lang="en-US" sz="2800" dirty="0">
              <a:latin typeface="Calibri" pitchFamily="34" charset="0"/>
            </a:endParaRPr>
          </a:p>
          <a:p>
            <a:pPr marL="742950" lvl="1" indent="-285750">
              <a:lnSpc>
                <a:spcPct val="80000"/>
              </a:lnSpc>
              <a:spcBef>
                <a:spcPct val="20000"/>
              </a:spcBef>
            </a:pPr>
            <a:endParaRPr lang="en-US" sz="2800" dirty="0">
              <a:latin typeface="Calibri" pitchFamily="34" charset="0"/>
            </a:endParaRPr>
          </a:p>
        </p:txBody>
      </p:sp>
      <p:sp>
        <p:nvSpPr>
          <p:cNvPr id="4" name="Text Box 4"/>
          <p:cNvSpPr txBox="1">
            <a:spLocks noChangeArrowheads="1"/>
          </p:cNvSpPr>
          <p:nvPr/>
        </p:nvSpPr>
        <p:spPr bwMode="auto">
          <a:xfrm>
            <a:off x="838200" y="6019800"/>
            <a:ext cx="6553200" cy="750888"/>
          </a:xfrm>
          <a:prstGeom prst="rect">
            <a:avLst/>
          </a:prstGeom>
          <a:noFill/>
          <a:ln w="9525" algn="ctr">
            <a:noFill/>
            <a:miter lim="800000"/>
            <a:headEnd/>
            <a:tailEnd/>
          </a:ln>
          <a:effectLst/>
        </p:spPr>
        <p:txBody>
          <a:bodyPr>
            <a:spAutoFit/>
          </a:bodyPr>
          <a:lstStyle/>
          <a:p>
            <a:pPr lvl="1" fontAlgn="auto">
              <a:lnSpc>
                <a:spcPct val="80000"/>
              </a:lnSpc>
              <a:spcBef>
                <a:spcPct val="40000"/>
              </a:spcBef>
              <a:spcAft>
                <a:spcPts val="0"/>
              </a:spcAft>
              <a:buClr>
                <a:schemeClr val="tx1"/>
              </a:buClr>
              <a:defRPr/>
            </a:pPr>
            <a:r>
              <a:rPr lang="en-US" sz="1400" dirty="0">
                <a:effectLst>
                  <a:outerShdw blurRad="38100" dist="38100" dir="2700000" algn="tl">
                    <a:srgbClr val="000000"/>
                  </a:outerShdw>
                </a:effectLst>
                <a:latin typeface="+mn-lt"/>
              </a:rPr>
              <a:t>Haas, S. Seminars in Thrombosis and Haemostasis, 2002; </a:t>
            </a:r>
            <a:r>
              <a:rPr lang="en-US" sz="1400" dirty="0" err="1">
                <a:effectLst>
                  <a:outerShdw blurRad="38100" dist="38100" dir="2700000" algn="tl">
                    <a:srgbClr val="000000"/>
                  </a:outerShdw>
                </a:effectLst>
                <a:latin typeface="+mn-lt"/>
              </a:rPr>
              <a:t>Goldhaber</a:t>
            </a:r>
            <a:r>
              <a:rPr lang="en-US" sz="1400" dirty="0">
                <a:effectLst>
                  <a:outerShdw blurRad="38100" dist="38100" dir="2700000" algn="tl">
                    <a:srgbClr val="000000"/>
                  </a:outerShdw>
                </a:effectLst>
                <a:latin typeface="+mn-lt"/>
              </a:rPr>
              <a:t>, SZ Am J </a:t>
            </a:r>
            <a:r>
              <a:rPr lang="en-US" sz="1400" dirty="0" err="1">
                <a:effectLst>
                  <a:outerShdw blurRad="38100" dist="38100" dir="2700000" algn="tl">
                    <a:srgbClr val="000000"/>
                  </a:outerShdw>
                </a:effectLst>
                <a:latin typeface="+mn-lt"/>
              </a:rPr>
              <a:t>Cardiol</a:t>
            </a:r>
            <a:r>
              <a:rPr lang="en-US" sz="1400" dirty="0">
                <a:effectLst>
                  <a:outerShdw blurRad="38100" dist="38100" dir="2700000" algn="tl">
                    <a:srgbClr val="000000"/>
                  </a:outerShdw>
                </a:effectLst>
                <a:latin typeface="+mn-lt"/>
              </a:rPr>
              <a:t> 2004.</a:t>
            </a:r>
          </a:p>
          <a:p>
            <a:pPr fontAlgn="auto">
              <a:spcBef>
                <a:spcPct val="50000"/>
              </a:spcBef>
              <a:spcAft>
                <a:spcPts val="0"/>
              </a:spcAft>
              <a:defRPr/>
            </a:pPr>
            <a:endParaRPr lang="en-US" sz="1400" dirty="0">
              <a:effectLst>
                <a:outerShdw blurRad="38100" dist="38100" dir="2700000" algn="tl">
                  <a:srgbClr val="000000"/>
                </a:outerShdw>
              </a:effectLst>
              <a:latin typeface="+mn-lt"/>
            </a:endParaRPr>
          </a:p>
        </p:txBody>
      </p:sp>
      <p:pic>
        <p:nvPicPr>
          <p:cNvPr id="5" name="Picture 4" descr="p2.jpg"/>
          <p:cNvPicPr>
            <a:picLocks noChangeAspect="1"/>
          </p:cNvPicPr>
          <p:nvPr/>
        </p:nvPicPr>
        <p:blipFill>
          <a:blip r:embed="rId4" cstate="print"/>
          <a:stretch>
            <a:fillRect/>
          </a:stretch>
        </p:blipFill>
        <p:spPr>
          <a:xfrm>
            <a:off x="7772400" y="5638800"/>
            <a:ext cx="914400" cy="914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Prevalence in Medical Pts</a:t>
            </a:r>
          </a:p>
        </p:txBody>
      </p:sp>
      <p:sp>
        <p:nvSpPr>
          <p:cNvPr id="24579" name="Rectangle 3"/>
          <p:cNvSpPr txBox="1">
            <a:spLocks noChangeArrowheads="1"/>
          </p:cNvSpPr>
          <p:nvPr/>
        </p:nvSpPr>
        <p:spPr bwMode="auto">
          <a:xfrm>
            <a:off x="457200" y="1600200"/>
            <a:ext cx="8229600" cy="4495800"/>
          </a:xfrm>
          <a:prstGeom prst="rect">
            <a:avLst/>
          </a:prstGeom>
          <a:noFill/>
          <a:ln w="9525">
            <a:noFill/>
            <a:miter lim="800000"/>
            <a:headEnd/>
            <a:tailEnd/>
          </a:ln>
        </p:spPr>
        <p:txBody>
          <a:bodyPr/>
          <a:lstStyle/>
          <a:p>
            <a:pPr marL="342900" indent="-342900">
              <a:lnSpc>
                <a:spcPct val="90000"/>
              </a:lnSpc>
              <a:spcBef>
                <a:spcPct val="20000"/>
              </a:spcBef>
              <a:buBlip>
                <a:blip r:embed="rId3"/>
              </a:buBlip>
            </a:pPr>
            <a:r>
              <a:rPr lang="en-US" sz="3200" dirty="0">
                <a:latin typeface="Calibri" pitchFamily="34" charset="0"/>
              </a:rPr>
              <a:t>3 large-scale randomized studies (5500 medically ill patients) </a:t>
            </a:r>
          </a:p>
          <a:p>
            <a:pPr marL="742950" lvl="1" indent="-285750">
              <a:lnSpc>
                <a:spcPct val="90000"/>
              </a:lnSpc>
              <a:spcBef>
                <a:spcPct val="20000"/>
              </a:spcBef>
              <a:buFont typeface="Arial" pitchFamily="34" charset="0"/>
              <a:buChar char="–"/>
            </a:pPr>
            <a:r>
              <a:rPr lang="en-US" sz="2800" dirty="0">
                <a:latin typeface="Calibri" pitchFamily="34" charset="0"/>
              </a:rPr>
              <a:t>DVT identified w/ screening studies</a:t>
            </a:r>
          </a:p>
          <a:p>
            <a:pPr marL="342900" indent="-342900">
              <a:lnSpc>
                <a:spcPct val="90000"/>
              </a:lnSpc>
              <a:spcBef>
                <a:spcPct val="20000"/>
              </a:spcBef>
              <a:buBlip>
                <a:blip r:embed="rId3"/>
              </a:buBlip>
            </a:pPr>
            <a:r>
              <a:rPr lang="en-US" sz="3200" dirty="0">
                <a:latin typeface="Calibri" pitchFamily="34" charset="0"/>
              </a:rPr>
              <a:t>Patients receiving no prophylaxis:</a:t>
            </a:r>
          </a:p>
          <a:p>
            <a:pPr marL="742950" lvl="1" indent="-285750">
              <a:lnSpc>
                <a:spcPct val="90000"/>
              </a:lnSpc>
              <a:spcBef>
                <a:spcPct val="20000"/>
              </a:spcBef>
              <a:buFont typeface="Arial" pitchFamily="34" charset="0"/>
              <a:buChar char="–"/>
            </a:pPr>
            <a:r>
              <a:rPr lang="en-US" sz="2800" dirty="0">
                <a:latin typeface="Calibri" pitchFamily="34" charset="0"/>
              </a:rPr>
              <a:t>VTE 11-15% of patients</a:t>
            </a:r>
          </a:p>
          <a:p>
            <a:pPr marL="742950" lvl="1" indent="-285750">
              <a:lnSpc>
                <a:spcPct val="90000"/>
              </a:lnSpc>
              <a:spcBef>
                <a:spcPct val="20000"/>
              </a:spcBef>
              <a:buFont typeface="Arial" pitchFamily="34" charset="0"/>
              <a:buChar char="–"/>
            </a:pPr>
            <a:r>
              <a:rPr lang="en-US" sz="2800" dirty="0">
                <a:latin typeface="Calibri" pitchFamily="34" charset="0"/>
              </a:rPr>
              <a:t>Proximal DVT- 4-5% of patients</a:t>
            </a:r>
          </a:p>
          <a:p>
            <a:pPr marL="342900" indent="-342900">
              <a:lnSpc>
                <a:spcPct val="90000"/>
              </a:lnSpc>
              <a:spcBef>
                <a:spcPct val="20000"/>
              </a:spcBef>
              <a:buBlip>
                <a:blip r:embed="rId3"/>
              </a:buBlip>
            </a:pPr>
            <a:r>
              <a:rPr lang="en-US" sz="3200" dirty="0">
                <a:latin typeface="Calibri" pitchFamily="34" charset="0"/>
              </a:rPr>
              <a:t>Rates </a:t>
            </a:r>
            <a:r>
              <a:rPr lang="en-US" sz="2800" dirty="0">
                <a:latin typeface="Calibri" pitchFamily="34" charset="0"/>
              </a:rPr>
              <a:t>similar to moderate-high risk general surgery patients.</a:t>
            </a:r>
          </a:p>
        </p:txBody>
      </p:sp>
      <p:sp>
        <p:nvSpPr>
          <p:cNvPr id="4" name="Text Box 4"/>
          <p:cNvSpPr txBox="1">
            <a:spLocks noChangeArrowheads="1"/>
          </p:cNvSpPr>
          <p:nvPr/>
        </p:nvSpPr>
        <p:spPr bwMode="auto">
          <a:xfrm>
            <a:off x="533400" y="6019800"/>
            <a:ext cx="7620000" cy="650875"/>
          </a:xfrm>
          <a:prstGeom prst="rect">
            <a:avLst/>
          </a:prstGeom>
          <a:noFill/>
          <a:ln w="9525">
            <a:noFill/>
            <a:miter lim="800000"/>
            <a:headEnd/>
            <a:tailEnd/>
          </a:ln>
          <a:effectLst/>
        </p:spPr>
        <p:txBody>
          <a:bodyPr>
            <a:spAutoFit/>
          </a:bodyPr>
          <a:lstStyle/>
          <a:p>
            <a:pPr lvl="1" fontAlgn="auto">
              <a:lnSpc>
                <a:spcPct val="80000"/>
              </a:lnSpc>
              <a:spcBef>
                <a:spcPct val="20000"/>
              </a:spcBef>
              <a:spcAft>
                <a:spcPts val="0"/>
              </a:spcAft>
              <a:buClr>
                <a:schemeClr val="tx1"/>
              </a:buClr>
              <a:defRPr/>
            </a:pPr>
            <a:r>
              <a:rPr lang="en-US" sz="1200" dirty="0" err="1">
                <a:effectLst>
                  <a:outerShdw blurRad="38100" dist="38100" dir="2700000" algn="tl">
                    <a:srgbClr val="000000"/>
                  </a:outerShdw>
                </a:effectLst>
                <a:latin typeface="+mn-lt"/>
              </a:rPr>
              <a:t>Samana</a:t>
            </a:r>
            <a:r>
              <a:rPr lang="en-US" sz="1200" dirty="0">
                <a:effectLst>
                  <a:outerShdw blurRad="38100" dist="38100" dir="2700000" algn="tl">
                    <a:srgbClr val="000000"/>
                  </a:outerShdw>
                </a:effectLst>
                <a:latin typeface="+mn-lt"/>
              </a:rPr>
              <a:t>, MM NEJM, 1999; </a:t>
            </a:r>
            <a:r>
              <a:rPr lang="en-US" sz="1200" dirty="0" err="1">
                <a:effectLst>
                  <a:outerShdw blurRad="38100" dist="38100" dir="2700000" algn="tl">
                    <a:srgbClr val="000000"/>
                  </a:outerShdw>
                </a:effectLst>
                <a:latin typeface="+mn-lt"/>
              </a:rPr>
              <a:t>Leizorovicz</a:t>
            </a:r>
            <a:r>
              <a:rPr lang="en-US" sz="1200" dirty="0">
                <a:effectLst>
                  <a:outerShdw blurRad="38100" dist="38100" dir="2700000" algn="tl">
                    <a:srgbClr val="000000"/>
                  </a:outerShdw>
                </a:effectLst>
                <a:latin typeface="+mn-lt"/>
              </a:rPr>
              <a:t>, A Circulation 2004; Cohen, AT J </a:t>
            </a:r>
            <a:r>
              <a:rPr lang="en-US" sz="1200" dirty="0" err="1">
                <a:effectLst>
                  <a:outerShdw blurRad="38100" dist="38100" dir="2700000" algn="tl">
                    <a:srgbClr val="000000"/>
                  </a:outerShdw>
                </a:effectLst>
                <a:latin typeface="+mn-lt"/>
              </a:rPr>
              <a:t>Thromb</a:t>
            </a:r>
            <a:r>
              <a:rPr lang="en-US" sz="1200" dirty="0">
                <a:effectLst>
                  <a:outerShdw blurRad="38100" dist="38100" dir="2700000" algn="tl">
                    <a:srgbClr val="000000"/>
                  </a:outerShdw>
                </a:effectLst>
                <a:latin typeface="+mn-lt"/>
              </a:rPr>
              <a:t> </a:t>
            </a:r>
            <a:r>
              <a:rPr lang="en-US" sz="1200" dirty="0" err="1">
                <a:effectLst>
                  <a:outerShdw blurRad="38100" dist="38100" dir="2700000" algn="tl">
                    <a:srgbClr val="000000"/>
                  </a:outerShdw>
                </a:effectLst>
                <a:latin typeface="+mn-lt"/>
              </a:rPr>
              <a:t>Haemost</a:t>
            </a:r>
            <a:r>
              <a:rPr lang="en-US" sz="1200" dirty="0">
                <a:effectLst>
                  <a:outerShdw blurRad="38100" dist="38100" dir="2700000" algn="tl">
                    <a:srgbClr val="000000"/>
                  </a:outerShdw>
                </a:effectLst>
                <a:latin typeface="+mn-lt"/>
              </a:rPr>
              <a:t>, 2003.</a:t>
            </a:r>
          </a:p>
          <a:p>
            <a:pPr fontAlgn="auto">
              <a:spcBef>
                <a:spcPct val="50000"/>
              </a:spcBef>
              <a:spcAft>
                <a:spcPts val="0"/>
              </a:spcAft>
              <a:defRPr/>
            </a:pPr>
            <a:endParaRPr lang="en-US" dirty="0">
              <a:latin typeface="+mn-lt"/>
            </a:endParaRPr>
          </a:p>
        </p:txBody>
      </p:sp>
      <p:pic>
        <p:nvPicPr>
          <p:cNvPr id="5" name="Picture 4" descr="p2.jpg"/>
          <p:cNvPicPr>
            <a:picLocks noChangeAspect="1"/>
          </p:cNvPicPr>
          <p:nvPr/>
        </p:nvPicPr>
        <p:blipFill>
          <a:blip r:embed="rId4" cstate="print"/>
          <a:stretch>
            <a:fillRect/>
          </a:stretch>
        </p:blipFill>
        <p:spPr>
          <a:xfrm>
            <a:off x="7620000" y="5486400"/>
            <a:ext cx="1143000" cy="1143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07975"/>
          </a:xfrm>
        </p:spPr>
        <p:txBody>
          <a:bodyPr rtlCol="0">
            <a:normAutofit fontScale="90000"/>
          </a:bodyPr>
          <a:lstStyle/>
          <a:p>
            <a:pPr eaLnBrk="1" fontAlgn="auto" hangingPunct="1">
              <a:spcAft>
                <a:spcPts val="0"/>
              </a:spcAft>
              <a:defRPr/>
            </a:pPr>
            <a:r>
              <a:rPr lang="en-US" dirty="0" smtClean="0"/>
              <a:t>Venous Thromboembolism (VTE)</a:t>
            </a:r>
            <a:endParaRPr lang="en-US" dirty="0"/>
          </a:p>
        </p:txBody>
      </p:sp>
      <p:sp>
        <p:nvSpPr>
          <p:cNvPr id="3" name="Subtitle 2"/>
          <p:cNvSpPr>
            <a:spLocks noGrp="1"/>
          </p:cNvSpPr>
          <p:nvPr>
            <p:ph type="subTitle" idx="1"/>
          </p:nvPr>
        </p:nvSpPr>
        <p:spPr>
          <a:xfrm>
            <a:off x="1524000" y="2743200"/>
            <a:ext cx="6324600" cy="4114800"/>
          </a:xfrm>
        </p:spPr>
        <p:txBody>
          <a:bodyPr rtlCol="0">
            <a:normAutofit/>
          </a:bodyPr>
          <a:lstStyle/>
          <a:p>
            <a:pPr eaLnBrk="1" fontAlgn="auto" hangingPunct="1">
              <a:spcAft>
                <a:spcPts val="0"/>
              </a:spcAft>
              <a:defRPr/>
            </a:pPr>
            <a:r>
              <a:rPr lang="en-US" dirty="0" smtClean="0">
                <a:solidFill>
                  <a:srgbClr val="290E9E"/>
                </a:solidFill>
              </a:rPr>
              <a:t>A venous thromboembolism (VTE) is a formation, development, or existence of a blood clot or thrombus within the venous system</a:t>
            </a:r>
            <a:r>
              <a:rPr lang="en-US" dirty="0" smtClean="0"/>
              <a:t>.</a:t>
            </a:r>
          </a:p>
          <a:p>
            <a:pPr eaLnBrk="1" fontAlgn="auto" hangingPunct="1">
              <a:spcAft>
                <a:spcPts val="0"/>
              </a:spcAft>
              <a:defRPr/>
            </a:pPr>
            <a:endParaRPr lang="en-US" dirty="0"/>
          </a:p>
        </p:txBody>
      </p:sp>
      <p:pic>
        <p:nvPicPr>
          <p:cNvPr id="4" name="Picture 3" descr="p2.jpg"/>
          <p:cNvPicPr>
            <a:picLocks noChangeAspect="1"/>
          </p:cNvPicPr>
          <p:nvPr/>
        </p:nvPicPr>
        <p:blipFill>
          <a:blip r:embed="rId3" cstate="print"/>
          <a:stretch>
            <a:fillRect/>
          </a:stretch>
        </p:blipFill>
        <p:spPr>
          <a:xfrm>
            <a:off x="7543800" y="5181600"/>
            <a:ext cx="1219200" cy="1219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219200"/>
            <a:ext cx="7010400" cy="4191000"/>
          </a:xfrm>
        </p:spPr>
        <p:txBody>
          <a:bodyPr rtlCol="0">
            <a:normAutofit fontScale="92500"/>
          </a:bodyPr>
          <a:lstStyle/>
          <a:p>
            <a:pPr algn="l" eaLnBrk="1" fontAlgn="auto" hangingPunct="1">
              <a:spcAft>
                <a:spcPts val="0"/>
              </a:spcAft>
              <a:defRPr/>
            </a:pPr>
            <a:r>
              <a:rPr lang="en-US" dirty="0" smtClean="0">
                <a:solidFill>
                  <a:schemeClr val="tx1"/>
                </a:solidFill>
              </a:rPr>
              <a:t>Venous thromboembolism (VTE) includes</a:t>
            </a:r>
          </a:p>
          <a:p>
            <a:pPr algn="l" eaLnBrk="1" fontAlgn="auto" hangingPunct="1">
              <a:spcAft>
                <a:spcPts val="0"/>
              </a:spcAft>
              <a:buClr>
                <a:schemeClr val="tx2"/>
              </a:buClr>
              <a:buFont typeface="Wingdings" pitchFamily="2" charset="2"/>
              <a:buChar char="Ø"/>
              <a:defRPr/>
            </a:pPr>
            <a:r>
              <a:rPr lang="en-US" dirty="0" smtClean="0">
                <a:solidFill>
                  <a:schemeClr val="tx1"/>
                </a:solidFill>
              </a:rPr>
              <a:t>Deep vein thrombosis (DVT) and</a:t>
            </a:r>
          </a:p>
          <a:p>
            <a:pPr algn="l" eaLnBrk="1" fontAlgn="auto" hangingPunct="1">
              <a:spcAft>
                <a:spcPts val="0"/>
              </a:spcAft>
              <a:buClr>
                <a:schemeClr val="tx2"/>
              </a:buClr>
              <a:buFont typeface="Wingdings" pitchFamily="2" charset="2"/>
              <a:buChar char="Ø"/>
              <a:defRPr/>
            </a:pPr>
            <a:r>
              <a:rPr lang="en-US" dirty="0" smtClean="0">
                <a:solidFill>
                  <a:schemeClr val="tx1"/>
                </a:solidFill>
              </a:rPr>
              <a:t> Pulmonary embolism (PE)</a:t>
            </a:r>
          </a:p>
          <a:p>
            <a:pPr lvl="1" eaLnBrk="1" fontAlgn="auto" hangingPunct="1">
              <a:lnSpc>
                <a:spcPct val="50000"/>
              </a:lnSpc>
              <a:spcAft>
                <a:spcPts val="0"/>
              </a:spcAft>
              <a:defRPr/>
            </a:pPr>
            <a:endParaRPr lang="en-US" dirty="0" smtClean="0">
              <a:solidFill>
                <a:schemeClr val="tx1"/>
              </a:solidFill>
            </a:endParaRPr>
          </a:p>
          <a:p>
            <a:pPr lvl="1" algn="l" eaLnBrk="1" fontAlgn="auto" hangingPunct="1">
              <a:spcAft>
                <a:spcPts val="0"/>
              </a:spcAft>
              <a:buBlip>
                <a:blip r:embed="rId3"/>
              </a:buBlip>
              <a:defRPr/>
            </a:pPr>
            <a:r>
              <a:rPr lang="en-US" dirty="0" smtClean="0">
                <a:solidFill>
                  <a:schemeClr val="tx1"/>
                </a:solidFill>
              </a:rPr>
              <a:t>  VTE is one of the most common  	complications of the hospitalized patients</a:t>
            </a:r>
          </a:p>
          <a:p>
            <a:pPr lvl="1" eaLnBrk="1" fontAlgn="auto" hangingPunct="1">
              <a:spcAft>
                <a:spcPts val="0"/>
              </a:spcAft>
              <a:buBlip>
                <a:blip r:embed="rId3"/>
              </a:buBlip>
              <a:defRPr/>
            </a:pPr>
            <a:endParaRPr lang="en-US" dirty="0" smtClean="0">
              <a:solidFill>
                <a:schemeClr val="tx1"/>
              </a:solidFill>
            </a:endParaRPr>
          </a:p>
          <a:p>
            <a:pPr lvl="1" algn="l" eaLnBrk="1" fontAlgn="auto" hangingPunct="1">
              <a:spcAft>
                <a:spcPts val="0"/>
              </a:spcAft>
              <a:buBlip>
                <a:blip r:embed="rId3"/>
              </a:buBlip>
              <a:defRPr/>
            </a:pPr>
            <a:r>
              <a:rPr lang="en-US" dirty="0" smtClean="0">
                <a:solidFill>
                  <a:schemeClr val="tx1"/>
                </a:solidFill>
              </a:rPr>
              <a:t>  PE is the most common preventable 	cause of hospital deaths</a:t>
            </a:r>
          </a:p>
          <a:p>
            <a:pPr eaLnBrk="1" fontAlgn="auto" hangingPunct="1">
              <a:spcAft>
                <a:spcPts val="0"/>
              </a:spcAft>
              <a:defRPr/>
            </a:pPr>
            <a:endParaRPr lang="en-US" dirty="0"/>
          </a:p>
        </p:txBody>
      </p:sp>
      <p:pic>
        <p:nvPicPr>
          <p:cNvPr id="4" name="Picture 3" descr="p2.jpg"/>
          <p:cNvPicPr>
            <a:picLocks noChangeAspect="1"/>
          </p:cNvPicPr>
          <p:nvPr/>
        </p:nvPicPr>
        <p:blipFill>
          <a:blip r:embed="rId4" cstate="print"/>
          <a:stretch>
            <a:fillRect/>
          </a:stretch>
        </p:blipFill>
        <p:spPr>
          <a:xfrm>
            <a:off x="7620000" y="5257800"/>
            <a:ext cx="1219200" cy="1219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rtlCol="0">
            <a:normAutofit fontScale="90000"/>
          </a:bodyPr>
          <a:lstStyle/>
          <a:p>
            <a:pPr eaLnBrk="1" fontAlgn="auto" hangingPunct="1">
              <a:spcAft>
                <a:spcPts val="0"/>
              </a:spcAft>
              <a:defRPr/>
            </a:pPr>
            <a:r>
              <a:rPr lang="en-US" dirty="0" smtClean="0"/>
              <a:t>  </a:t>
            </a:r>
            <a:br>
              <a:rPr lang="en-US" dirty="0" smtClean="0"/>
            </a:br>
            <a:endParaRPr lang="en-US" dirty="0"/>
          </a:p>
        </p:txBody>
      </p:sp>
      <p:sp>
        <p:nvSpPr>
          <p:cNvPr id="28675" name="Content Placeholder 2"/>
          <p:cNvSpPr>
            <a:spLocks noGrp="1"/>
          </p:cNvSpPr>
          <p:nvPr>
            <p:ph idx="1"/>
          </p:nvPr>
        </p:nvSpPr>
        <p:spPr/>
        <p:txBody>
          <a:bodyPr/>
          <a:lstStyle/>
          <a:p>
            <a:pPr eaLnBrk="1" hangingPunct="1">
              <a:buFont typeface="Arial" pitchFamily="34" charset="0"/>
              <a:buNone/>
            </a:pPr>
            <a:r>
              <a:rPr lang="en-US" smtClean="0"/>
              <a:t> </a:t>
            </a:r>
          </a:p>
        </p:txBody>
      </p:sp>
      <p:sp>
        <p:nvSpPr>
          <p:cNvPr id="28676" name="Text Box 3"/>
          <p:cNvSpPr txBox="1">
            <a:spLocks noChangeArrowheads="1"/>
          </p:cNvSpPr>
          <p:nvPr/>
        </p:nvSpPr>
        <p:spPr bwMode="auto">
          <a:xfrm>
            <a:off x="2514600" y="3200400"/>
            <a:ext cx="2009775" cy="409575"/>
          </a:xfrm>
          <a:prstGeom prst="rect">
            <a:avLst/>
          </a:prstGeom>
          <a:solidFill>
            <a:schemeClr val="hlink"/>
          </a:solidFill>
          <a:ln w="12700">
            <a:solidFill>
              <a:srgbClr val="000000"/>
            </a:solidFill>
            <a:miter lim="800000"/>
            <a:headEnd/>
            <a:tailEnd/>
          </a:ln>
        </p:spPr>
        <p:txBody>
          <a:bodyPr>
            <a:spAutoFit/>
          </a:bodyPr>
          <a:lstStyle/>
          <a:p>
            <a:pPr algn="ctr" eaLnBrk="0" hangingPunct="0">
              <a:spcBef>
                <a:spcPct val="50000"/>
              </a:spcBef>
            </a:pPr>
            <a:r>
              <a:rPr lang="en-US" sz="2000" b="1">
                <a:latin typeface="Calibri" pitchFamily="34" charset="0"/>
              </a:rPr>
              <a:t>Diagnostics</a:t>
            </a:r>
          </a:p>
        </p:txBody>
      </p:sp>
      <p:sp>
        <p:nvSpPr>
          <p:cNvPr id="28677" name="Text Box 4"/>
          <p:cNvSpPr txBox="1">
            <a:spLocks noChangeArrowheads="1"/>
          </p:cNvSpPr>
          <p:nvPr/>
        </p:nvSpPr>
        <p:spPr bwMode="auto">
          <a:xfrm>
            <a:off x="2438400" y="4648200"/>
            <a:ext cx="2147888" cy="409575"/>
          </a:xfrm>
          <a:prstGeom prst="rect">
            <a:avLst/>
          </a:prstGeom>
          <a:solidFill>
            <a:schemeClr val="hlink"/>
          </a:solidFill>
          <a:ln w="12700">
            <a:solidFill>
              <a:srgbClr val="000000"/>
            </a:solidFill>
            <a:miter lim="800000"/>
            <a:headEnd/>
            <a:tailEnd/>
          </a:ln>
        </p:spPr>
        <p:txBody>
          <a:bodyPr>
            <a:spAutoFit/>
          </a:bodyPr>
          <a:lstStyle/>
          <a:p>
            <a:pPr algn="ctr" eaLnBrk="0" hangingPunct="0">
              <a:spcBef>
                <a:spcPct val="50000"/>
              </a:spcBef>
            </a:pPr>
            <a:r>
              <a:rPr lang="en-US" sz="2000" b="1">
                <a:latin typeface="Calibri" pitchFamily="34" charset="0"/>
              </a:rPr>
              <a:t>Therapeutics </a:t>
            </a:r>
          </a:p>
        </p:txBody>
      </p:sp>
      <p:sp>
        <p:nvSpPr>
          <p:cNvPr id="28678" name="Text Box 5"/>
          <p:cNvSpPr txBox="1">
            <a:spLocks noChangeArrowheads="1"/>
          </p:cNvSpPr>
          <p:nvPr/>
        </p:nvSpPr>
        <p:spPr bwMode="auto">
          <a:xfrm>
            <a:off x="5957888" y="914400"/>
            <a:ext cx="2078037" cy="714375"/>
          </a:xfrm>
          <a:prstGeom prst="rect">
            <a:avLst/>
          </a:prstGeom>
          <a:solidFill>
            <a:srgbClr val="FF6600"/>
          </a:solidFill>
          <a:ln w="12700">
            <a:solidFill>
              <a:srgbClr val="000000"/>
            </a:solidFill>
            <a:miter lim="800000"/>
            <a:headEnd/>
            <a:tailEnd/>
          </a:ln>
        </p:spPr>
        <p:txBody>
          <a:bodyPr>
            <a:spAutoFit/>
          </a:bodyPr>
          <a:lstStyle/>
          <a:p>
            <a:pPr algn="ctr" eaLnBrk="0" hangingPunct="0"/>
            <a:r>
              <a:rPr lang="en-US" sz="2000" b="1">
                <a:latin typeface="Calibri" pitchFamily="34" charset="0"/>
              </a:rPr>
              <a:t>Secondary </a:t>
            </a:r>
          </a:p>
          <a:p>
            <a:pPr algn="ctr" eaLnBrk="0" hangingPunct="0"/>
            <a:r>
              <a:rPr lang="en-US" sz="2000" b="1">
                <a:latin typeface="Calibri" pitchFamily="34" charset="0"/>
              </a:rPr>
              <a:t>Development</a:t>
            </a:r>
          </a:p>
        </p:txBody>
      </p:sp>
      <p:sp>
        <p:nvSpPr>
          <p:cNvPr id="28679" name="Text Box 6"/>
          <p:cNvSpPr txBox="1">
            <a:spLocks noChangeArrowheads="1"/>
          </p:cNvSpPr>
          <p:nvPr/>
        </p:nvSpPr>
        <p:spPr bwMode="auto">
          <a:xfrm>
            <a:off x="5715000" y="2590800"/>
            <a:ext cx="2840038" cy="469900"/>
          </a:xfrm>
          <a:prstGeom prst="rect">
            <a:avLst/>
          </a:prstGeom>
          <a:solidFill>
            <a:srgbClr val="FF00FF"/>
          </a:solidFill>
          <a:ln w="12700">
            <a:solidFill>
              <a:srgbClr val="000000"/>
            </a:solidFill>
            <a:miter lim="800000"/>
            <a:headEnd/>
            <a:tailEnd/>
          </a:ln>
        </p:spPr>
        <p:txBody>
          <a:bodyPr>
            <a:spAutoFit/>
          </a:bodyPr>
          <a:lstStyle/>
          <a:p>
            <a:pPr algn="ctr" eaLnBrk="0" hangingPunct="0">
              <a:spcBef>
                <a:spcPct val="50000"/>
              </a:spcBef>
            </a:pPr>
            <a:r>
              <a:rPr lang="en-US" sz="2400" b="1">
                <a:latin typeface="Calibri" pitchFamily="34" charset="0"/>
              </a:rPr>
              <a:t>Virchows Triad</a:t>
            </a:r>
          </a:p>
        </p:txBody>
      </p:sp>
      <p:sp>
        <p:nvSpPr>
          <p:cNvPr id="28680" name="Line 8"/>
          <p:cNvSpPr>
            <a:spLocks noChangeShapeType="1"/>
          </p:cNvSpPr>
          <p:nvPr/>
        </p:nvSpPr>
        <p:spPr bwMode="auto">
          <a:xfrm>
            <a:off x="6553200" y="1828800"/>
            <a:ext cx="831850" cy="0"/>
          </a:xfrm>
          <a:prstGeom prst="line">
            <a:avLst/>
          </a:prstGeom>
          <a:noFill/>
          <a:ln w="28575">
            <a:solidFill>
              <a:schemeClr val="tx1"/>
            </a:solidFill>
            <a:round/>
            <a:headEnd type="triangle" w="med" len="med"/>
            <a:tailEnd type="triangle" w="med" len="med"/>
          </a:ln>
        </p:spPr>
        <p:txBody>
          <a:bodyPr/>
          <a:lstStyle/>
          <a:p>
            <a:endParaRPr lang="en-US"/>
          </a:p>
        </p:txBody>
      </p:sp>
      <p:sp>
        <p:nvSpPr>
          <p:cNvPr id="28681" name="Text Box 9"/>
          <p:cNvSpPr txBox="1">
            <a:spLocks noChangeArrowheads="1"/>
          </p:cNvSpPr>
          <p:nvPr/>
        </p:nvSpPr>
        <p:spPr bwMode="auto">
          <a:xfrm>
            <a:off x="1371600" y="3733800"/>
            <a:ext cx="3962400" cy="915988"/>
          </a:xfrm>
          <a:prstGeom prst="rect">
            <a:avLst/>
          </a:prstGeom>
          <a:noFill/>
          <a:ln w="12699">
            <a:noFill/>
            <a:miter lim="800000"/>
            <a:headEnd/>
            <a:tailEnd/>
          </a:ln>
        </p:spPr>
        <p:txBody>
          <a:bodyPr>
            <a:spAutoFit/>
          </a:bodyPr>
          <a:lstStyle/>
          <a:p>
            <a:pPr eaLnBrk="0" hangingPunct="0"/>
            <a:r>
              <a:rPr lang="en-US" b="1">
                <a:latin typeface="Calibri" pitchFamily="34" charset="0"/>
              </a:rPr>
              <a:t>Cardiac Echo		Spiral CT</a:t>
            </a:r>
          </a:p>
          <a:p>
            <a:pPr eaLnBrk="0" hangingPunct="0"/>
            <a:r>
              <a:rPr lang="en-US" b="1">
                <a:latin typeface="Calibri" pitchFamily="34" charset="0"/>
              </a:rPr>
              <a:t>Doppler US		D-dimer</a:t>
            </a:r>
          </a:p>
          <a:p>
            <a:pPr eaLnBrk="0" hangingPunct="0"/>
            <a:r>
              <a:rPr lang="en-US" b="1">
                <a:latin typeface="Calibri" pitchFamily="34" charset="0"/>
              </a:rPr>
              <a:t>Angiogram</a:t>
            </a:r>
          </a:p>
        </p:txBody>
      </p:sp>
      <p:sp>
        <p:nvSpPr>
          <p:cNvPr id="28682" name="Line 10"/>
          <p:cNvSpPr>
            <a:spLocks noChangeShapeType="1"/>
          </p:cNvSpPr>
          <p:nvPr/>
        </p:nvSpPr>
        <p:spPr bwMode="auto">
          <a:xfrm>
            <a:off x="3505200" y="3810000"/>
            <a:ext cx="0" cy="762000"/>
          </a:xfrm>
          <a:prstGeom prst="line">
            <a:avLst/>
          </a:prstGeom>
          <a:noFill/>
          <a:ln w="38100">
            <a:solidFill>
              <a:schemeClr val="tx1"/>
            </a:solidFill>
            <a:round/>
            <a:headEnd/>
            <a:tailEnd type="triangle" w="med" len="med"/>
          </a:ln>
        </p:spPr>
        <p:txBody>
          <a:bodyPr/>
          <a:lstStyle/>
          <a:p>
            <a:endParaRPr lang="en-US"/>
          </a:p>
        </p:txBody>
      </p:sp>
      <p:sp>
        <p:nvSpPr>
          <p:cNvPr id="28683" name="Text Box 11"/>
          <p:cNvSpPr txBox="1">
            <a:spLocks noChangeArrowheads="1"/>
          </p:cNvSpPr>
          <p:nvPr/>
        </p:nvSpPr>
        <p:spPr bwMode="auto">
          <a:xfrm>
            <a:off x="990600" y="5257800"/>
            <a:ext cx="1301750" cy="366713"/>
          </a:xfrm>
          <a:prstGeom prst="rect">
            <a:avLst/>
          </a:prstGeom>
          <a:noFill/>
          <a:ln w="12699">
            <a:noFill/>
            <a:miter lim="800000"/>
            <a:headEnd/>
            <a:tailEnd/>
          </a:ln>
        </p:spPr>
        <p:txBody>
          <a:bodyPr>
            <a:spAutoFit/>
          </a:bodyPr>
          <a:lstStyle/>
          <a:p>
            <a:pPr eaLnBrk="0" hangingPunct="0">
              <a:spcBef>
                <a:spcPct val="50000"/>
              </a:spcBef>
            </a:pPr>
            <a:r>
              <a:rPr lang="en-US" b="1">
                <a:latin typeface="Calibri" pitchFamily="34" charset="0"/>
              </a:rPr>
              <a:t>Warfarin</a:t>
            </a:r>
          </a:p>
        </p:txBody>
      </p:sp>
      <p:sp>
        <p:nvSpPr>
          <p:cNvPr id="28684" name="Text Box 12"/>
          <p:cNvSpPr txBox="1">
            <a:spLocks noChangeArrowheads="1"/>
          </p:cNvSpPr>
          <p:nvPr/>
        </p:nvSpPr>
        <p:spPr bwMode="auto">
          <a:xfrm>
            <a:off x="457200" y="4876800"/>
            <a:ext cx="1455738" cy="366713"/>
          </a:xfrm>
          <a:prstGeom prst="rect">
            <a:avLst/>
          </a:prstGeom>
          <a:noFill/>
          <a:ln w="12699">
            <a:noFill/>
            <a:miter lim="800000"/>
            <a:headEnd/>
            <a:tailEnd/>
          </a:ln>
        </p:spPr>
        <p:txBody>
          <a:bodyPr>
            <a:spAutoFit/>
          </a:bodyPr>
          <a:lstStyle/>
          <a:p>
            <a:pPr eaLnBrk="0" hangingPunct="0">
              <a:spcBef>
                <a:spcPct val="50000"/>
              </a:spcBef>
            </a:pPr>
            <a:r>
              <a:rPr lang="en-US" b="1">
                <a:latin typeface="Calibri" pitchFamily="34" charset="0"/>
              </a:rPr>
              <a:t>UF Heparin</a:t>
            </a:r>
          </a:p>
        </p:txBody>
      </p:sp>
      <p:sp>
        <p:nvSpPr>
          <p:cNvPr id="28685" name="Text Box 13"/>
          <p:cNvSpPr txBox="1">
            <a:spLocks noChangeArrowheads="1"/>
          </p:cNvSpPr>
          <p:nvPr/>
        </p:nvSpPr>
        <p:spPr bwMode="auto">
          <a:xfrm>
            <a:off x="2438400" y="5410200"/>
            <a:ext cx="990600" cy="366713"/>
          </a:xfrm>
          <a:prstGeom prst="rect">
            <a:avLst/>
          </a:prstGeom>
          <a:noFill/>
          <a:ln w="12699">
            <a:noFill/>
            <a:miter lim="800000"/>
            <a:headEnd/>
            <a:tailEnd/>
          </a:ln>
        </p:spPr>
        <p:txBody>
          <a:bodyPr>
            <a:spAutoFit/>
          </a:bodyPr>
          <a:lstStyle/>
          <a:p>
            <a:pPr eaLnBrk="0" hangingPunct="0">
              <a:spcBef>
                <a:spcPct val="50000"/>
              </a:spcBef>
            </a:pPr>
            <a:r>
              <a:rPr lang="en-US" b="1">
                <a:latin typeface="Calibri" pitchFamily="34" charset="0"/>
              </a:rPr>
              <a:t>LMWH</a:t>
            </a:r>
          </a:p>
        </p:txBody>
      </p:sp>
      <p:sp>
        <p:nvSpPr>
          <p:cNvPr id="28686" name="Text Box 14"/>
          <p:cNvSpPr txBox="1">
            <a:spLocks noChangeArrowheads="1"/>
          </p:cNvSpPr>
          <p:nvPr/>
        </p:nvSpPr>
        <p:spPr bwMode="auto">
          <a:xfrm>
            <a:off x="3352800" y="5410200"/>
            <a:ext cx="1447800" cy="366713"/>
          </a:xfrm>
          <a:prstGeom prst="rect">
            <a:avLst/>
          </a:prstGeom>
          <a:noFill/>
          <a:ln w="12699">
            <a:noFill/>
            <a:miter lim="800000"/>
            <a:headEnd/>
            <a:tailEnd/>
          </a:ln>
        </p:spPr>
        <p:txBody>
          <a:bodyPr>
            <a:spAutoFit/>
          </a:bodyPr>
          <a:lstStyle/>
          <a:p>
            <a:pPr eaLnBrk="0" hangingPunct="0">
              <a:spcBef>
                <a:spcPct val="50000"/>
              </a:spcBef>
            </a:pPr>
            <a:r>
              <a:rPr lang="en-US" b="1">
                <a:latin typeface="Calibri" pitchFamily="34" charset="0"/>
              </a:rPr>
              <a:t>Lepirudin</a:t>
            </a:r>
          </a:p>
        </p:txBody>
      </p:sp>
      <p:sp>
        <p:nvSpPr>
          <p:cNvPr id="28687" name="Text Box 15"/>
          <p:cNvSpPr txBox="1">
            <a:spLocks noChangeArrowheads="1"/>
          </p:cNvSpPr>
          <p:nvPr/>
        </p:nvSpPr>
        <p:spPr bwMode="auto">
          <a:xfrm>
            <a:off x="5029200" y="5257800"/>
            <a:ext cx="1455738" cy="366713"/>
          </a:xfrm>
          <a:prstGeom prst="rect">
            <a:avLst/>
          </a:prstGeom>
          <a:noFill/>
          <a:ln w="12699">
            <a:noFill/>
            <a:miter lim="800000"/>
            <a:headEnd/>
            <a:tailEnd/>
          </a:ln>
        </p:spPr>
        <p:txBody>
          <a:bodyPr>
            <a:spAutoFit/>
          </a:bodyPr>
          <a:lstStyle/>
          <a:p>
            <a:pPr eaLnBrk="0" hangingPunct="0">
              <a:spcBef>
                <a:spcPct val="50000"/>
              </a:spcBef>
            </a:pPr>
            <a:r>
              <a:rPr lang="en-US" b="1">
                <a:latin typeface="Calibri" pitchFamily="34" charset="0"/>
              </a:rPr>
              <a:t>Argatroban</a:t>
            </a:r>
          </a:p>
        </p:txBody>
      </p:sp>
      <p:sp>
        <p:nvSpPr>
          <p:cNvPr id="28688" name="Text Box 16"/>
          <p:cNvSpPr txBox="1">
            <a:spLocks noChangeArrowheads="1"/>
          </p:cNvSpPr>
          <p:nvPr/>
        </p:nvSpPr>
        <p:spPr bwMode="auto">
          <a:xfrm>
            <a:off x="5105400" y="4876800"/>
            <a:ext cx="2008188" cy="366713"/>
          </a:xfrm>
          <a:prstGeom prst="rect">
            <a:avLst/>
          </a:prstGeom>
          <a:noFill/>
          <a:ln w="12699">
            <a:noFill/>
            <a:miter lim="800000"/>
            <a:headEnd/>
            <a:tailEnd/>
          </a:ln>
        </p:spPr>
        <p:txBody>
          <a:bodyPr>
            <a:spAutoFit/>
          </a:bodyPr>
          <a:lstStyle/>
          <a:p>
            <a:pPr eaLnBrk="0" hangingPunct="0">
              <a:spcBef>
                <a:spcPct val="50000"/>
              </a:spcBef>
            </a:pPr>
            <a:r>
              <a:rPr lang="en-US" b="1">
                <a:latin typeface="Calibri" pitchFamily="34" charset="0"/>
              </a:rPr>
              <a:t>Thrombolytics</a:t>
            </a:r>
          </a:p>
        </p:txBody>
      </p:sp>
      <p:sp>
        <p:nvSpPr>
          <p:cNvPr id="28689" name="Line 17"/>
          <p:cNvSpPr>
            <a:spLocks noChangeShapeType="1"/>
          </p:cNvSpPr>
          <p:nvPr/>
        </p:nvSpPr>
        <p:spPr bwMode="auto">
          <a:xfrm flipH="1">
            <a:off x="1905000" y="5029200"/>
            <a:ext cx="554038" cy="0"/>
          </a:xfrm>
          <a:prstGeom prst="line">
            <a:avLst/>
          </a:prstGeom>
          <a:noFill/>
          <a:ln w="28575">
            <a:solidFill>
              <a:schemeClr val="tx1"/>
            </a:solidFill>
            <a:round/>
            <a:headEnd/>
            <a:tailEnd type="triangle" w="med" len="med"/>
          </a:ln>
        </p:spPr>
        <p:txBody>
          <a:bodyPr/>
          <a:lstStyle/>
          <a:p>
            <a:endParaRPr lang="en-US"/>
          </a:p>
        </p:txBody>
      </p:sp>
      <p:sp>
        <p:nvSpPr>
          <p:cNvPr id="28690" name="Line 18"/>
          <p:cNvSpPr>
            <a:spLocks noChangeShapeType="1"/>
          </p:cNvSpPr>
          <p:nvPr/>
        </p:nvSpPr>
        <p:spPr bwMode="auto">
          <a:xfrm>
            <a:off x="4572000" y="5029200"/>
            <a:ext cx="554038" cy="0"/>
          </a:xfrm>
          <a:prstGeom prst="line">
            <a:avLst/>
          </a:prstGeom>
          <a:noFill/>
          <a:ln w="28575">
            <a:solidFill>
              <a:schemeClr val="tx1"/>
            </a:solidFill>
            <a:round/>
            <a:headEnd/>
            <a:tailEnd type="triangle" w="med" len="med"/>
          </a:ln>
        </p:spPr>
        <p:txBody>
          <a:bodyPr/>
          <a:lstStyle/>
          <a:p>
            <a:endParaRPr lang="en-US"/>
          </a:p>
        </p:txBody>
      </p:sp>
      <p:sp>
        <p:nvSpPr>
          <p:cNvPr id="28691" name="Line 19"/>
          <p:cNvSpPr>
            <a:spLocks noChangeShapeType="1"/>
          </p:cNvSpPr>
          <p:nvPr/>
        </p:nvSpPr>
        <p:spPr bwMode="auto">
          <a:xfrm flipH="1">
            <a:off x="2057400" y="5105400"/>
            <a:ext cx="484188" cy="304800"/>
          </a:xfrm>
          <a:prstGeom prst="line">
            <a:avLst/>
          </a:prstGeom>
          <a:noFill/>
          <a:ln w="28575">
            <a:solidFill>
              <a:schemeClr val="tx1"/>
            </a:solidFill>
            <a:round/>
            <a:headEnd/>
            <a:tailEnd type="triangle" w="med" len="med"/>
          </a:ln>
        </p:spPr>
        <p:txBody>
          <a:bodyPr/>
          <a:lstStyle/>
          <a:p>
            <a:endParaRPr lang="en-US"/>
          </a:p>
        </p:txBody>
      </p:sp>
      <p:sp>
        <p:nvSpPr>
          <p:cNvPr id="28692" name="Line 20"/>
          <p:cNvSpPr>
            <a:spLocks noChangeShapeType="1"/>
          </p:cNvSpPr>
          <p:nvPr/>
        </p:nvSpPr>
        <p:spPr bwMode="auto">
          <a:xfrm>
            <a:off x="2971800" y="5105400"/>
            <a:ext cx="0" cy="304800"/>
          </a:xfrm>
          <a:prstGeom prst="line">
            <a:avLst/>
          </a:prstGeom>
          <a:noFill/>
          <a:ln w="28575">
            <a:solidFill>
              <a:schemeClr val="tx1"/>
            </a:solidFill>
            <a:round/>
            <a:headEnd/>
            <a:tailEnd type="triangle" w="med" len="med"/>
          </a:ln>
        </p:spPr>
        <p:txBody>
          <a:bodyPr/>
          <a:lstStyle/>
          <a:p>
            <a:endParaRPr lang="en-US"/>
          </a:p>
        </p:txBody>
      </p:sp>
      <p:sp>
        <p:nvSpPr>
          <p:cNvPr id="28693" name="Line 21"/>
          <p:cNvSpPr>
            <a:spLocks noChangeShapeType="1"/>
          </p:cNvSpPr>
          <p:nvPr/>
        </p:nvSpPr>
        <p:spPr bwMode="auto">
          <a:xfrm>
            <a:off x="3962400" y="5105400"/>
            <a:ext cx="0" cy="304800"/>
          </a:xfrm>
          <a:prstGeom prst="line">
            <a:avLst/>
          </a:prstGeom>
          <a:noFill/>
          <a:ln w="28575">
            <a:solidFill>
              <a:schemeClr val="tx1"/>
            </a:solidFill>
            <a:round/>
            <a:headEnd/>
            <a:tailEnd type="triangle" w="med" len="med"/>
          </a:ln>
        </p:spPr>
        <p:txBody>
          <a:bodyPr/>
          <a:lstStyle/>
          <a:p>
            <a:endParaRPr lang="en-US"/>
          </a:p>
        </p:txBody>
      </p:sp>
      <p:sp>
        <p:nvSpPr>
          <p:cNvPr id="28694" name="Line 22"/>
          <p:cNvSpPr>
            <a:spLocks noChangeShapeType="1"/>
          </p:cNvSpPr>
          <p:nvPr/>
        </p:nvSpPr>
        <p:spPr bwMode="auto">
          <a:xfrm>
            <a:off x="4572000" y="5105400"/>
            <a:ext cx="415925" cy="304800"/>
          </a:xfrm>
          <a:prstGeom prst="line">
            <a:avLst/>
          </a:prstGeom>
          <a:noFill/>
          <a:ln w="28575">
            <a:solidFill>
              <a:schemeClr val="tx1"/>
            </a:solidFill>
            <a:round/>
            <a:headEnd/>
            <a:tailEnd type="triangle" w="med" len="med"/>
          </a:ln>
        </p:spPr>
        <p:txBody>
          <a:bodyPr/>
          <a:lstStyle/>
          <a:p>
            <a:endParaRPr lang="en-US"/>
          </a:p>
        </p:txBody>
      </p:sp>
      <p:sp>
        <p:nvSpPr>
          <p:cNvPr id="28695" name="Text Box 23"/>
          <p:cNvSpPr txBox="1">
            <a:spLocks noChangeArrowheads="1"/>
          </p:cNvSpPr>
          <p:nvPr/>
        </p:nvSpPr>
        <p:spPr bwMode="auto">
          <a:xfrm>
            <a:off x="5715000" y="3200400"/>
            <a:ext cx="2909888" cy="915988"/>
          </a:xfrm>
          <a:prstGeom prst="rect">
            <a:avLst/>
          </a:prstGeom>
          <a:noFill/>
          <a:ln w="12699">
            <a:noFill/>
            <a:miter lim="800000"/>
            <a:headEnd/>
            <a:tailEnd/>
          </a:ln>
        </p:spPr>
        <p:txBody>
          <a:bodyPr>
            <a:spAutoFit/>
          </a:bodyPr>
          <a:lstStyle/>
          <a:p>
            <a:pPr eaLnBrk="0" hangingPunct="0">
              <a:buFontTx/>
              <a:buChar char="•"/>
            </a:pPr>
            <a:r>
              <a:rPr lang="en-US" b="1">
                <a:latin typeface="Calibri" pitchFamily="34" charset="0"/>
              </a:rPr>
              <a:t> Hypercoaguable (25%)</a:t>
            </a:r>
          </a:p>
          <a:p>
            <a:pPr eaLnBrk="0" hangingPunct="0">
              <a:buFontTx/>
              <a:buChar char="•"/>
            </a:pPr>
            <a:r>
              <a:rPr lang="en-US" b="1">
                <a:latin typeface="Calibri" pitchFamily="34" charset="0"/>
              </a:rPr>
              <a:t> Stasis</a:t>
            </a:r>
          </a:p>
          <a:p>
            <a:pPr eaLnBrk="0" hangingPunct="0">
              <a:buFontTx/>
              <a:buChar char="•"/>
            </a:pPr>
            <a:r>
              <a:rPr lang="en-US" b="1">
                <a:latin typeface="Calibri" pitchFamily="34" charset="0"/>
              </a:rPr>
              <a:t> Vessel Damage</a:t>
            </a:r>
          </a:p>
        </p:txBody>
      </p:sp>
      <p:sp>
        <p:nvSpPr>
          <p:cNvPr id="28696" name="Text Box 24"/>
          <p:cNvSpPr txBox="1">
            <a:spLocks noChangeArrowheads="1"/>
          </p:cNvSpPr>
          <p:nvPr/>
        </p:nvSpPr>
        <p:spPr bwMode="auto">
          <a:xfrm>
            <a:off x="1219200" y="1143000"/>
            <a:ext cx="2090738" cy="774700"/>
          </a:xfrm>
          <a:prstGeom prst="rect">
            <a:avLst/>
          </a:prstGeom>
          <a:solidFill>
            <a:schemeClr val="accent1"/>
          </a:solidFill>
          <a:ln w="12699">
            <a:solidFill>
              <a:srgbClr val="000000"/>
            </a:solidFill>
            <a:miter lim="800000"/>
            <a:headEnd/>
            <a:tailEnd/>
          </a:ln>
        </p:spPr>
        <p:txBody>
          <a:bodyPr>
            <a:spAutoFit/>
          </a:bodyPr>
          <a:lstStyle/>
          <a:p>
            <a:pPr algn="ctr" eaLnBrk="0" hangingPunct="0">
              <a:spcBef>
                <a:spcPct val="50000"/>
              </a:spcBef>
            </a:pPr>
            <a:r>
              <a:rPr lang="en-US" sz="2000" b="1">
                <a:latin typeface="Calibri" pitchFamily="34" charset="0"/>
              </a:rPr>
              <a:t>Primary</a:t>
            </a:r>
            <a:r>
              <a:rPr lang="en-US" sz="2400" b="1">
                <a:latin typeface="Calibri" pitchFamily="34" charset="0"/>
              </a:rPr>
              <a:t> </a:t>
            </a:r>
            <a:r>
              <a:rPr lang="en-US" sz="2000" b="1">
                <a:latin typeface="Calibri" pitchFamily="34" charset="0"/>
              </a:rPr>
              <a:t>Presentation</a:t>
            </a:r>
          </a:p>
        </p:txBody>
      </p:sp>
      <p:sp>
        <p:nvSpPr>
          <p:cNvPr id="28697" name="Text Box 25"/>
          <p:cNvSpPr txBox="1">
            <a:spLocks noChangeArrowheads="1"/>
          </p:cNvSpPr>
          <p:nvPr/>
        </p:nvSpPr>
        <p:spPr bwMode="auto">
          <a:xfrm>
            <a:off x="2514600" y="2286000"/>
            <a:ext cx="1676400" cy="714375"/>
          </a:xfrm>
          <a:prstGeom prst="rect">
            <a:avLst/>
          </a:prstGeom>
          <a:solidFill>
            <a:schemeClr val="accent1"/>
          </a:solidFill>
          <a:ln w="12699">
            <a:solidFill>
              <a:srgbClr val="000000"/>
            </a:solidFill>
            <a:miter lim="800000"/>
            <a:headEnd/>
            <a:tailEnd/>
          </a:ln>
        </p:spPr>
        <p:txBody>
          <a:bodyPr>
            <a:spAutoFit/>
          </a:bodyPr>
          <a:lstStyle/>
          <a:p>
            <a:pPr algn="ctr" eaLnBrk="0" hangingPunct="0">
              <a:spcBef>
                <a:spcPct val="50000"/>
              </a:spcBef>
            </a:pPr>
            <a:r>
              <a:rPr lang="en-US" sz="2000" b="1">
                <a:latin typeface="Calibri" pitchFamily="34" charset="0"/>
              </a:rPr>
              <a:t>Respiratory Failure</a:t>
            </a:r>
          </a:p>
        </p:txBody>
      </p:sp>
      <p:sp>
        <p:nvSpPr>
          <p:cNvPr id="28698" name="Text Box 26"/>
          <p:cNvSpPr txBox="1">
            <a:spLocks noChangeArrowheads="1"/>
          </p:cNvSpPr>
          <p:nvPr/>
        </p:nvSpPr>
        <p:spPr bwMode="auto">
          <a:xfrm>
            <a:off x="381000" y="2286000"/>
            <a:ext cx="1995488" cy="714375"/>
          </a:xfrm>
          <a:prstGeom prst="rect">
            <a:avLst/>
          </a:prstGeom>
          <a:solidFill>
            <a:schemeClr val="accent1"/>
          </a:solidFill>
          <a:ln w="12699">
            <a:solidFill>
              <a:srgbClr val="000000"/>
            </a:solidFill>
            <a:miter lim="800000"/>
            <a:headEnd/>
            <a:tailEnd/>
          </a:ln>
        </p:spPr>
        <p:txBody>
          <a:bodyPr>
            <a:spAutoFit/>
          </a:bodyPr>
          <a:lstStyle/>
          <a:p>
            <a:pPr algn="ctr" eaLnBrk="0" hangingPunct="0">
              <a:spcBef>
                <a:spcPct val="50000"/>
              </a:spcBef>
            </a:pPr>
            <a:r>
              <a:rPr lang="en-US" sz="2000" b="1">
                <a:latin typeface="Calibri" pitchFamily="34" charset="0"/>
              </a:rPr>
              <a:t>Hemodynamic Instability</a:t>
            </a:r>
          </a:p>
        </p:txBody>
      </p:sp>
      <p:sp>
        <p:nvSpPr>
          <p:cNvPr id="28699" name="Line 27"/>
          <p:cNvSpPr>
            <a:spLocks noChangeShapeType="1"/>
          </p:cNvSpPr>
          <p:nvPr/>
        </p:nvSpPr>
        <p:spPr bwMode="auto">
          <a:xfrm flipH="1">
            <a:off x="838200" y="1905000"/>
            <a:ext cx="381000" cy="381000"/>
          </a:xfrm>
          <a:prstGeom prst="line">
            <a:avLst/>
          </a:prstGeom>
          <a:noFill/>
          <a:ln w="38100">
            <a:solidFill>
              <a:schemeClr val="tx1"/>
            </a:solidFill>
            <a:round/>
            <a:headEnd/>
            <a:tailEnd type="triangle" w="med" len="med"/>
          </a:ln>
        </p:spPr>
        <p:txBody>
          <a:bodyPr/>
          <a:lstStyle/>
          <a:p>
            <a:endParaRPr lang="en-US"/>
          </a:p>
        </p:txBody>
      </p:sp>
      <p:sp>
        <p:nvSpPr>
          <p:cNvPr id="28700" name="Line 28"/>
          <p:cNvSpPr>
            <a:spLocks noChangeShapeType="1"/>
          </p:cNvSpPr>
          <p:nvPr/>
        </p:nvSpPr>
        <p:spPr bwMode="auto">
          <a:xfrm>
            <a:off x="3276600" y="1905000"/>
            <a:ext cx="461963" cy="381000"/>
          </a:xfrm>
          <a:prstGeom prst="line">
            <a:avLst/>
          </a:prstGeom>
          <a:noFill/>
          <a:ln w="38100">
            <a:solidFill>
              <a:schemeClr val="tx1"/>
            </a:solidFill>
            <a:round/>
            <a:headEnd/>
            <a:tailEnd type="triangle" w="med" len="med"/>
          </a:ln>
        </p:spPr>
        <p:txBody>
          <a:bodyPr/>
          <a:lstStyle/>
          <a:p>
            <a:endParaRPr lang="en-US"/>
          </a:p>
        </p:txBody>
      </p:sp>
      <p:sp>
        <p:nvSpPr>
          <p:cNvPr id="28701" name="Rectangle 28"/>
          <p:cNvSpPr>
            <a:spLocks noChangeArrowheads="1"/>
          </p:cNvSpPr>
          <p:nvPr/>
        </p:nvSpPr>
        <p:spPr bwMode="auto">
          <a:xfrm>
            <a:off x="2133600" y="228600"/>
            <a:ext cx="6248400" cy="523875"/>
          </a:xfrm>
          <a:prstGeom prst="rect">
            <a:avLst/>
          </a:prstGeom>
          <a:noFill/>
          <a:ln w="9525">
            <a:noFill/>
            <a:miter lim="800000"/>
            <a:headEnd/>
            <a:tailEnd/>
          </a:ln>
        </p:spPr>
        <p:txBody>
          <a:bodyPr>
            <a:spAutoFit/>
          </a:bodyPr>
          <a:lstStyle/>
          <a:p>
            <a:r>
              <a:rPr lang="en-US" sz="2800">
                <a:latin typeface="Calibri" pitchFamily="34" charset="0"/>
              </a:rPr>
              <a:t>ICU Venous Thromboembolism Overview</a:t>
            </a:r>
          </a:p>
        </p:txBody>
      </p:sp>
      <p:pic>
        <p:nvPicPr>
          <p:cNvPr id="30" name="Picture 29" descr="p2.jpg"/>
          <p:cNvPicPr>
            <a:picLocks noChangeAspect="1"/>
          </p:cNvPicPr>
          <p:nvPr/>
        </p:nvPicPr>
        <p:blipFill>
          <a:blip r:embed="rId3" cstate="print"/>
          <a:stretch>
            <a:fillRect/>
          </a:stretch>
        </p:blipFill>
        <p:spPr>
          <a:xfrm>
            <a:off x="7467600" y="5181600"/>
            <a:ext cx="1371600" cy="1371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304800"/>
            <a:ext cx="80772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Venous </a:t>
            </a:r>
            <a:r>
              <a:rPr lang="en-US" sz="4400" dirty="0" smtClean="0">
                <a:latin typeface="+mj-lt"/>
                <a:ea typeface="+mj-ea"/>
                <a:cs typeface="+mj-cs"/>
              </a:rPr>
              <a:t>Thromboembolism</a:t>
            </a:r>
            <a:endParaRPr lang="en-US" sz="4400" dirty="0">
              <a:latin typeface="+mj-lt"/>
              <a:ea typeface="+mj-ea"/>
              <a:cs typeface="+mj-cs"/>
            </a:endParaRPr>
          </a:p>
        </p:txBody>
      </p:sp>
      <p:sp>
        <p:nvSpPr>
          <p:cNvPr id="29699" name="Text Box 3"/>
          <p:cNvSpPr txBox="1">
            <a:spLocks noChangeArrowheads="1"/>
          </p:cNvSpPr>
          <p:nvPr/>
        </p:nvSpPr>
        <p:spPr bwMode="auto">
          <a:xfrm>
            <a:off x="1524000" y="1524000"/>
            <a:ext cx="6303963" cy="131127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eaLnBrk="0" hangingPunct="0">
              <a:spcBef>
                <a:spcPct val="50000"/>
              </a:spcBef>
            </a:pPr>
            <a:r>
              <a:rPr lang="en-US" sz="4000" b="1" dirty="0">
                <a:latin typeface="Calibri" pitchFamily="34" charset="0"/>
              </a:rPr>
              <a:t>Pathophysiology  of Thrombosis</a:t>
            </a:r>
          </a:p>
        </p:txBody>
      </p:sp>
      <p:pic>
        <p:nvPicPr>
          <p:cNvPr id="29700" name="Picture 4" descr="slide7"/>
          <p:cNvPicPr>
            <a:picLocks noChangeAspect="1" noChangeArrowheads="1"/>
          </p:cNvPicPr>
          <p:nvPr/>
        </p:nvPicPr>
        <p:blipFill>
          <a:blip r:embed="rId3"/>
          <a:srcRect/>
          <a:stretch>
            <a:fillRect/>
          </a:stretch>
        </p:blipFill>
        <p:spPr bwMode="auto">
          <a:xfrm>
            <a:off x="3048000" y="3048000"/>
            <a:ext cx="3352800" cy="2667000"/>
          </a:xfrm>
          <a:prstGeom prst="rect">
            <a:avLst/>
          </a:prstGeom>
          <a:noFill/>
          <a:ln w="9525">
            <a:noFill/>
            <a:miter lim="800000"/>
            <a:headEnd/>
            <a:tailEnd/>
          </a:ln>
        </p:spPr>
      </p:pic>
      <p:pic>
        <p:nvPicPr>
          <p:cNvPr id="5" name="Picture 4" descr="p2.jpg"/>
          <p:cNvPicPr>
            <a:picLocks noChangeAspect="1"/>
          </p:cNvPicPr>
          <p:nvPr/>
        </p:nvPicPr>
        <p:blipFill>
          <a:blip r:embed="rId4" cstate="print"/>
          <a:stretch>
            <a:fillRect/>
          </a:stretch>
        </p:blipFill>
        <p:spPr>
          <a:xfrm>
            <a:off x="7086600" y="4953000"/>
            <a:ext cx="1591056" cy="15910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a:ln/>
        </p:spPr>
        <p:style>
          <a:lnRef idx="0">
            <a:schemeClr val="accent5"/>
          </a:lnRef>
          <a:fillRef idx="3">
            <a:schemeClr val="accent5"/>
          </a:fillRef>
          <a:effectRef idx="3">
            <a:schemeClr val="accent5"/>
          </a:effectRef>
          <a:fontRef idx="minor">
            <a:schemeClr val="lt1"/>
          </a:fontRef>
        </p:style>
        <p:txBody>
          <a:bodyPr lIns="90488" tIns="44450" rIns="90488" bIns="44450"/>
          <a:lstStyle/>
          <a:p>
            <a:pPr algn="ctr" fontAlgn="auto">
              <a:spcAft>
                <a:spcPts val="0"/>
              </a:spcAft>
              <a:defRPr/>
            </a:pPr>
            <a:r>
              <a:rPr lang="en-US" sz="4400" dirty="0">
                <a:latin typeface="+mj-lt"/>
                <a:ea typeface="+mj-ea"/>
                <a:cs typeface="+mj-cs"/>
              </a:rPr>
              <a:t>Venous Thromboembolism</a:t>
            </a:r>
          </a:p>
        </p:txBody>
      </p:sp>
      <p:sp>
        <p:nvSpPr>
          <p:cNvPr id="30723" name="Rectangle 3"/>
          <p:cNvSpPr txBox="1">
            <a:spLocks noChangeArrowheads="1"/>
          </p:cNvSpPr>
          <p:nvPr/>
        </p:nvSpPr>
        <p:spPr bwMode="auto">
          <a:xfrm>
            <a:off x="457200" y="1600200"/>
            <a:ext cx="8229600" cy="2209800"/>
          </a:xfrm>
          <a:prstGeom prst="rect">
            <a:avLst/>
          </a:prstGeom>
          <a:noFill/>
          <a:ln w="9525">
            <a:noFill/>
            <a:miter lim="800000"/>
            <a:headEnd/>
            <a:tailEnd/>
          </a:ln>
        </p:spPr>
        <p:txBody>
          <a:bodyPr lIns="90488" tIns="44450" rIns="90488" bIns="44450"/>
          <a:lstStyle/>
          <a:p>
            <a:pPr marL="285750" indent="-285750">
              <a:spcBef>
                <a:spcPct val="20000"/>
              </a:spcBef>
            </a:pPr>
            <a:r>
              <a:rPr lang="en-US" sz="3000">
                <a:latin typeface="Calibri" pitchFamily="34" charset="0"/>
              </a:rPr>
              <a:t>“ </a:t>
            </a:r>
            <a:r>
              <a:rPr lang="en-US" sz="2400">
                <a:latin typeface="Calibri" pitchFamily="34" charset="0"/>
              </a:rPr>
              <a:t>The detachment of larger or smaller fragments from the end of the softening thrombus are carried along by the current of blood and driven in remote vessels.  This gives rise to the very frequent process upon which I have bestowed the name EMBOLIA.”</a:t>
            </a:r>
          </a:p>
        </p:txBody>
      </p:sp>
      <p:sp>
        <p:nvSpPr>
          <p:cNvPr id="30724" name="Rectangle 4"/>
          <p:cNvSpPr>
            <a:spLocks noChangeArrowheads="1"/>
          </p:cNvSpPr>
          <p:nvPr/>
        </p:nvSpPr>
        <p:spPr bwMode="auto">
          <a:xfrm>
            <a:off x="685800" y="4191000"/>
            <a:ext cx="1936750" cy="393700"/>
          </a:xfrm>
          <a:prstGeom prst="rect">
            <a:avLst/>
          </a:prstGeom>
          <a:solidFill>
            <a:schemeClr val="accent1"/>
          </a:solidFill>
          <a:ln w="12700">
            <a:noFill/>
            <a:miter lim="800000"/>
            <a:headEnd/>
            <a:tailEnd/>
          </a:ln>
        </p:spPr>
        <p:txBody>
          <a:bodyPr lIns="90488" tIns="44450" rIns="90488" bIns="44450">
            <a:spAutoFit/>
          </a:bodyPr>
          <a:lstStyle/>
          <a:p>
            <a:pPr algn="ctr" eaLnBrk="0" hangingPunct="0">
              <a:spcBef>
                <a:spcPct val="50000"/>
              </a:spcBef>
            </a:pPr>
            <a:r>
              <a:rPr lang="en-US" sz="2000" b="1" dirty="0">
                <a:latin typeface="Calibri" pitchFamily="34" charset="0"/>
              </a:rPr>
              <a:t>Vessel Injury</a:t>
            </a:r>
          </a:p>
        </p:txBody>
      </p:sp>
      <p:sp>
        <p:nvSpPr>
          <p:cNvPr id="30725" name="Rectangle 5"/>
          <p:cNvSpPr>
            <a:spLocks noChangeArrowheads="1"/>
          </p:cNvSpPr>
          <p:nvPr/>
        </p:nvSpPr>
        <p:spPr bwMode="auto">
          <a:xfrm>
            <a:off x="3429000" y="4191000"/>
            <a:ext cx="1314450" cy="365125"/>
          </a:xfrm>
          <a:prstGeom prst="rect">
            <a:avLst/>
          </a:prstGeom>
          <a:solidFill>
            <a:schemeClr val="accent1"/>
          </a:solidFill>
          <a:ln w="12700">
            <a:noFill/>
            <a:miter lim="800000"/>
            <a:headEnd/>
            <a:tailEnd/>
          </a:ln>
        </p:spPr>
        <p:txBody>
          <a:bodyPr lIns="90488" tIns="44450" rIns="90488" bIns="44450">
            <a:spAutoFit/>
          </a:bodyPr>
          <a:lstStyle/>
          <a:p>
            <a:pPr algn="ctr" eaLnBrk="0" hangingPunct="0">
              <a:spcBef>
                <a:spcPct val="50000"/>
              </a:spcBef>
            </a:pPr>
            <a:r>
              <a:rPr lang="en-US" b="1" dirty="0">
                <a:latin typeface="Calibri" pitchFamily="34" charset="0"/>
              </a:rPr>
              <a:t>Stasis</a:t>
            </a:r>
          </a:p>
        </p:txBody>
      </p:sp>
      <p:sp>
        <p:nvSpPr>
          <p:cNvPr id="30726" name="Rectangle 6"/>
          <p:cNvSpPr>
            <a:spLocks noChangeArrowheads="1"/>
          </p:cNvSpPr>
          <p:nvPr/>
        </p:nvSpPr>
        <p:spPr bwMode="auto">
          <a:xfrm>
            <a:off x="5410200" y="4191000"/>
            <a:ext cx="2836863" cy="363538"/>
          </a:xfrm>
          <a:prstGeom prst="rect">
            <a:avLst/>
          </a:prstGeom>
          <a:solidFill>
            <a:schemeClr val="accent1"/>
          </a:solidFill>
          <a:ln w="12700">
            <a:noFill/>
            <a:miter lim="800000"/>
            <a:headEnd/>
            <a:tailEnd/>
          </a:ln>
        </p:spPr>
        <p:txBody>
          <a:bodyPr lIns="90488" tIns="44450" rIns="90488" bIns="44450">
            <a:spAutoFit/>
          </a:bodyPr>
          <a:lstStyle/>
          <a:p>
            <a:pPr algn="ctr" eaLnBrk="0" hangingPunct="0">
              <a:spcBef>
                <a:spcPct val="50000"/>
              </a:spcBef>
            </a:pPr>
            <a:r>
              <a:rPr lang="en-US" b="1" dirty="0">
                <a:latin typeface="Calibri" pitchFamily="34" charset="0"/>
              </a:rPr>
              <a:t>Hyper-</a:t>
            </a:r>
            <a:r>
              <a:rPr lang="en-US" b="1" dirty="0" err="1">
                <a:latin typeface="Calibri" pitchFamily="34" charset="0"/>
              </a:rPr>
              <a:t>coagulability</a:t>
            </a:r>
            <a:endParaRPr lang="en-US" b="1" dirty="0">
              <a:latin typeface="Calibri" pitchFamily="34" charset="0"/>
            </a:endParaRPr>
          </a:p>
        </p:txBody>
      </p:sp>
      <p:sp>
        <p:nvSpPr>
          <p:cNvPr id="30727" name="Rectangle 7"/>
          <p:cNvSpPr>
            <a:spLocks noChangeArrowheads="1"/>
          </p:cNvSpPr>
          <p:nvPr/>
        </p:nvSpPr>
        <p:spPr bwMode="auto">
          <a:xfrm>
            <a:off x="6858000" y="3276600"/>
            <a:ext cx="1728788"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b="1">
                <a:latin typeface="Calibri" pitchFamily="34" charset="0"/>
              </a:rPr>
              <a:t>Virchow 1846</a:t>
            </a:r>
          </a:p>
        </p:txBody>
      </p:sp>
      <p:sp>
        <p:nvSpPr>
          <p:cNvPr id="30728" name="Line 8"/>
          <p:cNvSpPr>
            <a:spLocks noChangeShapeType="1"/>
          </p:cNvSpPr>
          <p:nvPr/>
        </p:nvSpPr>
        <p:spPr bwMode="auto">
          <a:xfrm flipH="1">
            <a:off x="1371600" y="3581400"/>
            <a:ext cx="277813" cy="533400"/>
          </a:xfrm>
          <a:prstGeom prst="line">
            <a:avLst/>
          </a:prstGeom>
          <a:noFill/>
          <a:ln w="50800">
            <a:solidFill>
              <a:schemeClr val="tx1"/>
            </a:solidFill>
            <a:round/>
            <a:headEnd/>
            <a:tailEnd type="triangle" w="med" len="med"/>
          </a:ln>
        </p:spPr>
        <p:txBody>
          <a:bodyPr/>
          <a:lstStyle/>
          <a:p>
            <a:endParaRPr lang="en-US"/>
          </a:p>
        </p:txBody>
      </p:sp>
      <p:sp>
        <p:nvSpPr>
          <p:cNvPr id="30729" name="Line 9"/>
          <p:cNvSpPr>
            <a:spLocks noChangeShapeType="1"/>
          </p:cNvSpPr>
          <p:nvPr/>
        </p:nvSpPr>
        <p:spPr bwMode="auto">
          <a:xfrm>
            <a:off x="4017963" y="3657600"/>
            <a:ext cx="0" cy="457200"/>
          </a:xfrm>
          <a:prstGeom prst="line">
            <a:avLst/>
          </a:prstGeom>
          <a:noFill/>
          <a:ln w="50800">
            <a:solidFill>
              <a:schemeClr val="tx1"/>
            </a:solidFill>
            <a:round/>
            <a:headEnd/>
            <a:tailEnd type="triangle" w="med" len="med"/>
          </a:ln>
        </p:spPr>
        <p:txBody>
          <a:bodyPr/>
          <a:lstStyle/>
          <a:p>
            <a:endParaRPr lang="en-US"/>
          </a:p>
        </p:txBody>
      </p:sp>
      <p:sp>
        <p:nvSpPr>
          <p:cNvPr id="30730" name="Line 10"/>
          <p:cNvSpPr>
            <a:spLocks noChangeShapeType="1"/>
          </p:cNvSpPr>
          <p:nvPr/>
        </p:nvSpPr>
        <p:spPr bwMode="auto">
          <a:xfrm>
            <a:off x="6165850" y="3657600"/>
            <a:ext cx="346075" cy="533400"/>
          </a:xfrm>
          <a:prstGeom prst="line">
            <a:avLst/>
          </a:prstGeom>
          <a:noFill/>
          <a:ln w="50800">
            <a:solidFill>
              <a:schemeClr val="tx1"/>
            </a:solidFill>
            <a:round/>
            <a:headEnd/>
            <a:tailEnd type="triangle" w="med" len="med"/>
          </a:ln>
        </p:spPr>
        <p:txBody>
          <a:bodyPr/>
          <a:lstStyle/>
          <a:p>
            <a:endParaRPr lang="en-US"/>
          </a:p>
        </p:txBody>
      </p:sp>
      <p:sp>
        <p:nvSpPr>
          <p:cNvPr id="30731" name="Rectangle 11"/>
          <p:cNvSpPr>
            <a:spLocks noChangeArrowheads="1"/>
          </p:cNvSpPr>
          <p:nvPr/>
        </p:nvSpPr>
        <p:spPr bwMode="auto">
          <a:xfrm>
            <a:off x="609600" y="4724400"/>
            <a:ext cx="7970838" cy="838200"/>
          </a:xfrm>
          <a:prstGeom prst="rect">
            <a:avLst/>
          </a:prstGeom>
          <a:solidFill>
            <a:schemeClr val="accent1"/>
          </a:solidFill>
          <a:ln w="12700">
            <a:noFill/>
            <a:miter lim="800000"/>
            <a:headEnd/>
            <a:tailEnd/>
          </a:ln>
        </p:spPr>
        <p:txBody>
          <a:bodyPr wrap="none" anchor="ctr"/>
          <a:lstStyle/>
          <a:p>
            <a:endParaRPr lang="en-US">
              <a:latin typeface="Calibri" pitchFamily="34" charset="0"/>
            </a:endParaRPr>
          </a:p>
        </p:txBody>
      </p:sp>
      <p:sp>
        <p:nvSpPr>
          <p:cNvPr id="30732" name="Rectangle 12"/>
          <p:cNvSpPr>
            <a:spLocks noChangeArrowheads="1"/>
          </p:cNvSpPr>
          <p:nvPr/>
        </p:nvSpPr>
        <p:spPr bwMode="auto">
          <a:xfrm>
            <a:off x="914400" y="4953000"/>
            <a:ext cx="1728788"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b="1" dirty="0">
                <a:latin typeface="Calibri" pitchFamily="34" charset="0"/>
              </a:rPr>
              <a:t>Acquired</a:t>
            </a:r>
          </a:p>
        </p:txBody>
      </p:sp>
      <p:sp>
        <p:nvSpPr>
          <p:cNvPr id="30733" name="AutoShape 13"/>
          <p:cNvSpPr>
            <a:spLocks noChangeArrowheads="1"/>
          </p:cNvSpPr>
          <p:nvPr/>
        </p:nvSpPr>
        <p:spPr bwMode="auto">
          <a:xfrm rot="8820119">
            <a:off x="5316538" y="5040313"/>
            <a:ext cx="1622425" cy="1057275"/>
          </a:xfrm>
          <a:prstGeom prst="rtTriangle">
            <a:avLst/>
          </a:prstGeom>
          <a:solidFill>
            <a:schemeClr val="tx2"/>
          </a:solidFill>
          <a:ln w="12700">
            <a:noFill/>
            <a:miter lim="800000"/>
            <a:headEnd/>
            <a:tailEnd/>
          </a:ln>
        </p:spPr>
        <p:txBody>
          <a:bodyPr wrap="none" anchor="ctr"/>
          <a:lstStyle/>
          <a:p>
            <a:endParaRPr lang="en-US">
              <a:latin typeface="Calibri" pitchFamily="34" charset="0"/>
            </a:endParaRPr>
          </a:p>
        </p:txBody>
      </p:sp>
      <p:sp>
        <p:nvSpPr>
          <p:cNvPr id="30734" name="Rectangle 14"/>
          <p:cNvSpPr>
            <a:spLocks noChangeArrowheads="1"/>
          </p:cNvSpPr>
          <p:nvPr/>
        </p:nvSpPr>
        <p:spPr bwMode="auto">
          <a:xfrm>
            <a:off x="6553200" y="4724400"/>
            <a:ext cx="2003425" cy="838200"/>
          </a:xfrm>
          <a:prstGeom prst="rect">
            <a:avLst/>
          </a:prstGeom>
          <a:solidFill>
            <a:schemeClr val="tx2"/>
          </a:solidFill>
          <a:ln w="12700">
            <a:noFill/>
            <a:miter lim="800000"/>
            <a:headEnd/>
            <a:tailEnd/>
          </a:ln>
        </p:spPr>
        <p:txBody>
          <a:bodyPr wrap="none" anchor="ctr"/>
          <a:lstStyle/>
          <a:p>
            <a:endParaRPr lang="en-US">
              <a:latin typeface="Calibri" pitchFamily="34" charset="0"/>
            </a:endParaRPr>
          </a:p>
        </p:txBody>
      </p:sp>
      <p:sp>
        <p:nvSpPr>
          <p:cNvPr id="30735" name="Rectangle 15"/>
          <p:cNvSpPr>
            <a:spLocks noChangeArrowheads="1"/>
          </p:cNvSpPr>
          <p:nvPr/>
        </p:nvSpPr>
        <p:spPr bwMode="auto">
          <a:xfrm>
            <a:off x="6870700" y="4924425"/>
            <a:ext cx="1492250"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b="1">
                <a:solidFill>
                  <a:schemeClr val="accent1"/>
                </a:solidFill>
                <a:latin typeface="Calibri" pitchFamily="34" charset="0"/>
              </a:rPr>
              <a:t>Inherited</a:t>
            </a:r>
          </a:p>
        </p:txBody>
      </p:sp>
      <p:pic>
        <p:nvPicPr>
          <p:cNvPr id="16" name="Picture 15" descr="p2.jpg"/>
          <p:cNvPicPr>
            <a:picLocks noChangeAspect="1"/>
          </p:cNvPicPr>
          <p:nvPr/>
        </p:nvPicPr>
        <p:blipFill>
          <a:blip r:embed="rId3" cstate="print"/>
          <a:stretch>
            <a:fillRect/>
          </a:stretch>
        </p:blipFill>
        <p:spPr>
          <a:xfrm>
            <a:off x="8153400" y="5952744"/>
            <a:ext cx="676656" cy="6766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533400"/>
            <a:ext cx="7848600"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err="1">
                <a:latin typeface="+mj-lt"/>
                <a:ea typeface="+mj-ea"/>
                <a:cs typeface="+mj-cs"/>
              </a:rPr>
              <a:t>Virchows</a:t>
            </a:r>
            <a:r>
              <a:rPr lang="en-US" sz="4400" dirty="0">
                <a:latin typeface="+mj-lt"/>
                <a:ea typeface="+mj-ea"/>
                <a:cs typeface="+mj-cs"/>
              </a:rPr>
              <a:t> Triad</a:t>
            </a:r>
          </a:p>
        </p:txBody>
      </p:sp>
      <p:sp>
        <p:nvSpPr>
          <p:cNvPr id="31747" name="Rectangle 3"/>
          <p:cNvSpPr txBox="1">
            <a:spLocks noChangeArrowheads="1"/>
          </p:cNvSpPr>
          <p:nvPr/>
        </p:nvSpPr>
        <p:spPr bwMode="auto">
          <a:xfrm>
            <a:off x="1905000" y="2514600"/>
            <a:ext cx="4038600" cy="2514600"/>
          </a:xfrm>
          <a:prstGeom prst="rect">
            <a:avLst/>
          </a:prstGeom>
          <a:noFill/>
          <a:ln w="9525">
            <a:noFill/>
            <a:miter lim="800000"/>
            <a:headEnd/>
            <a:tailEnd/>
          </a:ln>
        </p:spPr>
        <p:txBody>
          <a:bodyPr/>
          <a:lstStyle/>
          <a:p>
            <a:pPr marL="342900" indent="-342900">
              <a:lnSpc>
                <a:spcPct val="150000"/>
              </a:lnSpc>
              <a:spcBef>
                <a:spcPct val="20000"/>
              </a:spcBef>
              <a:buFontTx/>
              <a:buBlip>
                <a:blip r:embed="rId3"/>
              </a:buBlip>
            </a:pPr>
            <a:r>
              <a:rPr lang="en-US" sz="3200" dirty="0" smtClean="0">
                <a:latin typeface="Calibri" pitchFamily="34" charset="0"/>
              </a:rPr>
              <a:t>  Hypercoagulable</a:t>
            </a:r>
            <a:endParaRPr lang="en-US" sz="3200" dirty="0">
              <a:latin typeface="Calibri" pitchFamily="34" charset="0"/>
            </a:endParaRPr>
          </a:p>
          <a:p>
            <a:pPr marL="342900" indent="-342900">
              <a:lnSpc>
                <a:spcPct val="150000"/>
              </a:lnSpc>
              <a:spcBef>
                <a:spcPct val="20000"/>
              </a:spcBef>
              <a:buFontTx/>
              <a:buBlip>
                <a:blip r:embed="rId3"/>
              </a:buBlip>
            </a:pPr>
            <a:r>
              <a:rPr lang="en-US" sz="3200" dirty="0" smtClean="0">
                <a:latin typeface="Calibri" pitchFamily="34" charset="0"/>
              </a:rPr>
              <a:t>  Stasis</a:t>
            </a:r>
            <a:endParaRPr lang="en-US" sz="3200" dirty="0">
              <a:latin typeface="Calibri" pitchFamily="34" charset="0"/>
            </a:endParaRPr>
          </a:p>
          <a:p>
            <a:pPr marL="342900" indent="-342900">
              <a:lnSpc>
                <a:spcPct val="150000"/>
              </a:lnSpc>
              <a:spcBef>
                <a:spcPct val="20000"/>
              </a:spcBef>
              <a:buFontTx/>
              <a:buBlip>
                <a:blip r:embed="rId3"/>
              </a:buBlip>
            </a:pPr>
            <a:r>
              <a:rPr lang="en-US" sz="3200" dirty="0" smtClean="0">
                <a:latin typeface="Calibri" pitchFamily="34" charset="0"/>
              </a:rPr>
              <a:t>  Vessel Damage</a:t>
            </a:r>
            <a:endParaRPr lang="en-US" sz="3200" dirty="0">
              <a:latin typeface="Calibri" pitchFamily="34" charset="0"/>
            </a:endParaRPr>
          </a:p>
        </p:txBody>
      </p:sp>
      <p:pic>
        <p:nvPicPr>
          <p:cNvPr id="4" name="Picture 3" descr="p2.jpg"/>
          <p:cNvPicPr>
            <a:picLocks noChangeAspect="1"/>
          </p:cNvPicPr>
          <p:nvPr/>
        </p:nvPicPr>
        <p:blipFill>
          <a:blip r:embed="rId4" cstate="print"/>
          <a:stretch>
            <a:fillRect/>
          </a:stretch>
        </p:blipFill>
        <p:spPr>
          <a:xfrm>
            <a:off x="6781800" y="4572000"/>
            <a:ext cx="1591056" cy="15910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err="1">
                <a:latin typeface="+mj-lt"/>
                <a:ea typeface="+mj-ea"/>
                <a:cs typeface="+mj-cs"/>
              </a:rPr>
              <a:t>Intensivists</a:t>
            </a:r>
            <a:r>
              <a:rPr lang="en-US" sz="4400" dirty="0">
                <a:latin typeface="+mj-lt"/>
                <a:ea typeface="+mj-ea"/>
                <a:cs typeface="+mj-cs"/>
              </a:rPr>
              <a:t> General Paradigm</a:t>
            </a:r>
          </a:p>
        </p:txBody>
      </p:sp>
      <p:sp>
        <p:nvSpPr>
          <p:cNvPr id="32771" name="Text Box 3"/>
          <p:cNvSpPr txBox="1">
            <a:spLocks noChangeArrowheads="1"/>
          </p:cNvSpPr>
          <p:nvPr/>
        </p:nvSpPr>
        <p:spPr bwMode="auto">
          <a:xfrm>
            <a:off x="2362200" y="1981200"/>
            <a:ext cx="1673225" cy="457200"/>
          </a:xfrm>
          <a:prstGeom prst="rect">
            <a:avLst/>
          </a:prstGeom>
          <a:solidFill>
            <a:srgbClr val="FF0000"/>
          </a:solid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Pipes</a:t>
            </a:r>
          </a:p>
        </p:txBody>
      </p:sp>
      <p:sp>
        <p:nvSpPr>
          <p:cNvPr id="32772" name="AutoShape 4"/>
          <p:cNvSpPr>
            <a:spLocks noChangeArrowheads="1"/>
          </p:cNvSpPr>
          <p:nvPr/>
        </p:nvSpPr>
        <p:spPr bwMode="auto">
          <a:xfrm>
            <a:off x="762000" y="2667000"/>
            <a:ext cx="6035675" cy="2362200"/>
          </a:xfrm>
          <a:prstGeom prst="flowChartMagneticDrum">
            <a:avLst/>
          </a:prstGeom>
          <a:gradFill rotWithShape="0">
            <a:gsLst>
              <a:gs pos="0">
                <a:srgbClr val="FFFF00"/>
              </a:gs>
              <a:gs pos="100000">
                <a:srgbClr val="FF0000"/>
              </a:gs>
            </a:gsLst>
            <a:lin ang="0" scaled="1"/>
          </a:gradFill>
          <a:ln w="38100">
            <a:solidFill>
              <a:schemeClr val="bg1"/>
            </a:solidFill>
            <a:round/>
            <a:headEnd/>
            <a:tailEnd/>
          </a:ln>
        </p:spPr>
        <p:txBody>
          <a:bodyPr wrap="none" anchor="ctr"/>
          <a:lstStyle/>
          <a:p>
            <a:endParaRPr lang="en-US">
              <a:latin typeface="Calibri" pitchFamily="34" charset="0"/>
            </a:endParaRPr>
          </a:p>
        </p:txBody>
      </p:sp>
      <p:sp>
        <p:nvSpPr>
          <p:cNvPr id="32773" name="Text Box 5"/>
          <p:cNvSpPr txBox="1">
            <a:spLocks noChangeArrowheads="1"/>
          </p:cNvSpPr>
          <p:nvPr/>
        </p:nvSpPr>
        <p:spPr bwMode="auto">
          <a:xfrm>
            <a:off x="2362200" y="3429000"/>
            <a:ext cx="1760538" cy="457200"/>
          </a:xfrm>
          <a:prstGeom prst="rect">
            <a:avLst/>
          </a:prstGeom>
          <a:solidFill>
            <a:srgbClr val="FF0000"/>
          </a:solid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Stuff</a:t>
            </a:r>
          </a:p>
        </p:txBody>
      </p:sp>
      <p:sp>
        <p:nvSpPr>
          <p:cNvPr id="32774" name="Text Box 6"/>
          <p:cNvSpPr txBox="1">
            <a:spLocks noChangeArrowheads="1"/>
          </p:cNvSpPr>
          <p:nvPr/>
        </p:nvSpPr>
        <p:spPr bwMode="auto">
          <a:xfrm>
            <a:off x="7467600" y="3581400"/>
            <a:ext cx="1093788" cy="457200"/>
          </a:xfrm>
          <a:prstGeom prst="rect">
            <a:avLst/>
          </a:prstGeom>
          <a:solidFill>
            <a:srgbClr val="FF0000"/>
          </a:solid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Flow</a:t>
            </a:r>
          </a:p>
        </p:txBody>
      </p:sp>
      <p:sp>
        <p:nvSpPr>
          <p:cNvPr id="32775" name="Line 7"/>
          <p:cNvSpPr>
            <a:spLocks noChangeShapeType="1"/>
          </p:cNvSpPr>
          <p:nvPr/>
        </p:nvSpPr>
        <p:spPr bwMode="auto">
          <a:xfrm flipH="1">
            <a:off x="5562600" y="3810000"/>
            <a:ext cx="1831975" cy="14288"/>
          </a:xfrm>
          <a:prstGeom prst="line">
            <a:avLst/>
          </a:prstGeom>
          <a:noFill/>
          <a:ln w="57150">
            <a:solidFill>
              <a:schemeClr val="tx1"/>
            </a:solidFill>
            <a:round/>
            <a:headEnd/>
            <a:tailEnd type="triangle" w="med" len="med"/>
          </a:ln>
        </p:spPr>
        <p:txBody>
          <a:bodyPr>
            <a:spAutoFit/>
          </a:bodyPr>
          <a:lstStyle/>
          <a:p>
            <a:endParaRPr lang="en-US"/>
          </a:p>
        </p:txBody>
      </p:sp>
      <p:pic>
        <p:nvPicPr>
          <p:cNvPr id="8" name="Picture 7" descr="p2.jpg"/>
          <p:cNvPicPr>
            <a:picLocks noChangeAspect="1"/>
          </p:cNvPicPr>
          <p:nvPr/>
        </p:nvPicPr>
        <p:blipFill>
          <a:blip r:embed="rId3" cstate="print"/>
          <a:stretch>
            <a:fillRect/>
          </a:stretch>
        </p:blipFill>
        <p:spPr>
          <a:xfrm>
            <a:off x="7162800" y="4953000"/>
            <a:ext cx="1591056" cy="15910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style>
          <a:lnRef idx="0">
            <a:schemeClr val="accent5"/>
          </a:lnRef>
          <a:fillRef idx="3">
            <a:schemeClr val="accent5"/>
          </a:fillRef>
          <a:effectRef idx="3">
            <a:schemeClr val="accent5"/>
          </a:effectRef>
          <a:fontRef idx="minor">
            <a:schemeClr val="lt1"/>
          </a:fontRef>
        </p:style>
        <p:txBody>
          <a:bodyPr/>
          <a:lstStyle/>
          <a:p>
            <a:r>
              <a:rPr lang="en-US" sz="4800" b="1" dirty="0" smtClean="0">
                <a:effectLst>
                  <a:outerShdw blurRad="38100" dist="38100" dir="2700000" algn="tl">
                    <a:srgbClr val="000000">
                      <a:alpha val="43137"/>
                    </a:srgbClr>
                  </a:outerShdw>
                </a:effectLst>
                <a:latin typeface="Garamond" pitchFamily="18" charset="0"/>
              </a:rPr>
              <a:t>Dr. (Mrs.)Minnu M. Panditrao</a:t>
            </a:r>
            <a:endParaRPr lang="en-US" sz="4800" b="1" dirty="0">
              <a:effectLst>
                <a:outerShdw blurRad="38100" dist="38100" dir="2700000" algn="tl">
                  <a:srgbClr val="000000">
                    <a:alpha val="43137"/>
                  </a:srgbClr>
                </a:outerShdw>
              </a:effectLst>
              <a:latin typeface="Garamond" pitchFamily="18" charset="0"/>
            </a:endParaRPr>
          </a:p>
        </p:txBody>
      </p:sp>
      <p:sp>
        <p:nvSpPr>
          <p:cNvPr id="3" name="Content Placeholder 2"/>
          <p:cNvSpPr>
            <a:spLocks noGrp="1"/>
          </p:cNvSpPr>
          <p:nvPr>
            <p:ph idx="1"/>
          </p:nvPr>
        </p:nvSpPr>
        <p:spPr/>
        <p:txBody>
          <a:bodyPr/>
          <a:lstStyle/>
          <a:p>
            <a:pPr algn="ctr">
              <a:buNone/>
            </a:pPr>
            <a:endParaRPr lang="en-US" sz="3600" dirty="0" smtClean="0">
              <a:solidFill>
                <a:srgbClr val="000099"/>
              </a:solidFill>
              <a:latin typeface="Algerian" pitchFamily="82" charset="0"/>
            </a:endParaRPr>
          </a:p>
          <a:p>
            <a:pPr algn="ctr">
              <a:buNone/>
            </a:pPr>
            <a:endParaRPr lang="en-US" sz="4000" dirty="0">
              <a:latin typeface="Algerian" pitchFamily="82" charset="0"/>
            </a:endParaRPr>
          </a:p>
        </p:txBody>
      </p:sp>
      <p:sp>
        <p:nvSpPr>
          <p:cNvPr id="7" name="TextBox 6"/>
          <p:cNvSpPr txBox="1"/>
          <p:nvPr/>
        </p:nvSpPr>
        <p:spPr>
          <a:xfrm>
            <a:off x="304800" y="1447800"/>
            <a:ext cx="8534400" cy="4924425"/>
          </a:xfrm>
          <a:prstGeom prst="rect">
            <a:avLst/>
          </a:prstGeom>
          <a:solidFill>
            <a:schemeClr val="bg1"/>
          </a:solidFill>
        </p:spPr>
        <p:txBody>
          <a:bodyPr wrap="square" rtlCol="0">
            <a:spAutoFit/>
          </a:bodyPr>
          <a:lstStyle/>
          <a:p>
            <a:pPr algn="ctr"/>
            <a:endParaRPr lang="en-US" sz="3200" b="1" dirty="0" smtClean="0">
              <a:effectLst>
                <a:outerShdw blurRad="38100" dist="38100" dir="2700000" algn="tl">
                  <a:srgbClr val="000000">
                    <a:alpha val="43137"/>
                  </a:srgbClr>
                </a:outerShdw>
              </a:effectLst>
              <a:latin typeface="Bookman Old Style" pitchFamily="18" charset="0"/>
            </a:endParaRPr>
          </a:p>
          <a:p>
            <a:pPr algn="ctr"/>
            <a:endParaRPr lang="en-US" sz="3200" b="1" dirty="0" smtClean="0">
              <a:effectLst>
                <a:outerShdw blurRad="38100" dist="38100" dir="2700000" algn="tl">
                  <a:srgbClr val="000000">
                    <a:alpha val="43137"/>
                  </a:srgbClr>
                </a:outerShdw>
              </a:effectLst>
              <a:latin typeface="Bookman Old Style" pitchFamily="18" charset="0"/>
            </a:endParaRPr>
          </a:p>
          <a:p>
            <a:pPr algn="ctr"/>
            <a:endParaRPr lang="en-US" sz="3200" b="1" dirty="0" smtClean="0">
              <a:effectLst>
                <a:outerShdw blurRad="38100" dist="38100" dir="2700000" algn="tl">
                  <a:srgbClr val="000000">
                    <a:alpha val="43137"/>
                  </a:srgbClr>
                </a:outerShdw>
              </a:effectLst>
              <a:latin typeface="Bookman Old Style" pitchFamily="18" charset="0"/>
            </a:endParaRPr>
          </a:p>
          <a:p>
            <a:pPr algn="ctr"/>
            <a:r>
              <a:rPr lang="en-US" sz="3200" b="1" dirty="0" smtClean="0">
                <a:effectLst>
                  <a:outerShdw blurRad="38100" dist="38100" dir="2700000" algn="tl">
                    <a:srgbClr val="000000">
                      <a:alpha val="43137"/>
                    </a:srgbClr>
                  </a:outerShdw>
                </a:effectLst>
                <a:latin typeface="Bookman Old Style" pitchFamily="18" charset="0"/>
              </a:rPr>
              <a:t>CONSULTANT</a:t>
            </a:r>
          </a:p>
          <a:p>
            <a:pPr algn="ctr"/>
            <a:endParaRPr lang="en-US" sz="3200" b="1" dirty="0" smtClean="0">
              <a:effectLst>
                <a:outerShdw blurRad="38100" dist="38100" dir="2700000" algn="tl">
                  <a:srgbClr val="000000">
                    <a:alpha val="43137"/>
                  </a:srgbClr>
                </a:outerShdw>
              </a:effectLst>
              <a:latin typeface="Bookman Old Style" pitchFamily="18" charset="0"/>
            </a:endParaRPr>
          </a:p>
          <a:p>
            <a:pPr algn="ctr"/>
            <a:r>
              <a:rPr lang="en-US" sz="2200" b="1" dirty="0" smtClean="0">
                <a:effectLst>
                  <a:outerShdw blurRad="38100" dist="38100" dir="2700000" algn="tl">
                    <a:srgbClr val="000000">
                      <a:alpha val="43137"/>
                    </a:srgbClr>
                  </a:outerShdw>
                </a:effectLst>
              </a:rPr>
              <a:t>DEPARTMENT OF ANESTHESILOLOGY AND INTENSIVE CARE</a:t>
            </a:r>
          </a:p>
          <a:p>
            <a:pPr algn="ctr"/>
            <a:r>
              <a:rPr lang="en-US" sz="2200" b="1" dirty="0" smtClean="0">
                <a:effectLst>
                  <a:outerShdw blurRad="38100" dist="38100" dir="2700000" algn="tl">
                    <a:srgbClr val="000000">
                      <a:alpha val="43137"/>
                    </a:srgbClr>
                  </a:outerShdw>
                </a:effectLst>
              </a:rPr>
              <a:t>PUBLIC HOSPITAL AUTHORITY’S</a:t>
            </a:r>
          </a:p>
          <a:p>
            <a:pPr algn="ctr"/>
            <a:r>
              <a:rPr lang="en-US" sz="2200" b="1" dirty="0" smtClean="0">
                <a:effectLst>
                  <a:outerShdw blurRad="38100" dist="38100" dir="2700000" algn="tl">
                    <a:srgbClr val="000000">
                      <a:alpha val="43137"/>
                    </a:srgbClr>
                  </a:outerShdw>
                </a:effectLst>
              </a:rPr>
              <a:t>RAND MEMORIAL HOSPITAL</a:t>
            </a:r>
            <a:br>
              <a:rPr lang="en-US" sz="2200" b="1" dirty="0" smtClean="0">
                <a:effectLst>
                  <a:outerShdw blurRad="38100" dist="38100" dir="2700000" algn="tl">
                    <a:srgbClr val="000000">
                      <a:alpha val="43137"/>
                    </a:srgbClr>
                  </a:outerShdw>
                </a:effectLst>
              </a:rPr>
            </a:br>
            <a:r>
              <a:rPr lang="en-US" sz="2200" b="1" dirty="0" smtClean="0">
                <a:effectLst>
                  <a:outerShdw blurRad="38100" dist="38100" dir="2700000" algn="tl">
                    <a:srgbClr val="000000">
                      <a:alpha val="43137"/>
                    </a:srgbClr>
                  </a:outerShdw>
                </a:effectLst>
              </a:rPr>
              <a:t>FREEPORT</a:t>
            </a:r>
          </a:p>
          <a:p>
            <a:pPr algn="ctr"/>
            <a:r>
              <a:rPr lang="en-US" sz="2200" b="1" dirty="0" smtClean="0">
                <a:effectLst>
                  <a:outerShdw blurRad="38100" dist="38100" dir="2700000" algn="tl">
                    <a:srgbClr val="000000">
                      <a:alpha val="43137"/>
                    </a:srgbClr>
                  </a:outerShdw>
                </a:effectLst>
              </a:rPr>
              <a:t>GRAND BAHAMA</a:t>
            </a:r>
          </a:p>
          <a:p>
            <a:pPr algn="ctr"/>
            <a:r>
              <a:rPr lang="en-US" sz="2200" b="1" dirty="0" smtClean="0">
                <a:effectLst>
                  <a:outerShdw blurRad="38100" dist="38100" dir="2700000" algn="tl">
                    <a:srgbClr val="000000">
                      <a:alpha val="43137"/>
                    </a:srgbClr>
                  </a:outerShdw>
                </a:effectLst>
              </a:rPr>
              <a:t>COMMONWEALTH OF THE BAHAMAS</a:t>
            </a:r>
          </a:p>
          <a:p>
            <a:pPr algn="ctr"/>
            <a:endParaRPr lang="en-US" sz="2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020762"/>
          </a:xfrm>
          <a:prstGeom prst="rect">
            <a:avLst/>
          </a:prstGeom>
        </p:spPr>
        <p:txBody>
          <a:bodyPr/>
          <a:lstStyle/>
          <a:p>
            <a:pPr algn="ctr" fontAlgn="auto">
              <a:spcAft>
                <a:spcPts val="0"/>
              </a:spcAft>
              <a:defRPr/>
            </a:pPr>
            <a:endParaRPr lang="en-US" sz="4400" dirty="0">
              <a:latin typeface="+mj-lt"/>
              <a:ea typeface="+mj-ea"/>
              <a:cs typeface="+mj-cs"/>
            </a:endParaRPr>
          </a:p>
        </p:txBody>
      </p:sp>
      <p:sp>
        <p:nvSpPr>
          <p:cNvPr id="33795" name="Text Box 3"/>
          <p:cNvSpPr txBox="1">
            <a:spLocks noChangeArrowheads="1"/>
          </p:cNvSpPr>
          <p:nvPr/>
        </p:nvSpPr>
        <p:spPr bwMode="auto">
          <a:xfrm>
            <a:off x="2514600" y="3048000"/>
            <a:ext cx="5675313" cy="457200"/>
          </a:xfrm>
          <a:prstGeom prst="rect">
            <a:avLst/>
          </a:prstGeom>
          <a:no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 Biologically Active</a:t>
            </a:r>
            <a:r>
              <a:rPr lang="en-US" sz="2400" b="1">
                <a:solidFill>
                  <a:schemeClr val="bg1"/>
                </a:solidFill>
                <a:latin typeface="Calibri" pitchFamily="34" charset="0"/>
              </a:rPr>
              <a:t> </a:t>
            </a:r>
            <a:r>
              <a:rPr lang="en-US" sz="2400" b="1">
                <a:solidFill>
                  <a:schemeClr val="tx2"/>
                </a:solidFill>
                <a:latin typeface="Calibri" pitchFamily="34" charset="0"/>
              </a:rPr>
              <a:t>Conduit</a:t>
            </a:r>
          </a:p>
        </p:txBody>
      </p:sp>
      <p:sp>
        <p:nvSpPr>
          <p:cNvPr id="33796" name="AutoShape 4"/>
          <p:cNvSpPr>
            <a:spLocks noChangeArrowheads="1"/>
          </p:cNvSpPr>
          <p:nvPr/>
        </p:nvSpPr>
        <p:spPr bwMode="auto">
          <a:xfrm>
            <a:off x="533400" y="3657600"/>
            <a:ext cx="5653088" cy="1847850"/>
          </a:xfrm>
          <a:prstGeom prst="flowChartMagneticDrum">
            <a:avLst/>
          </a:prstGeom>
          <a:gradFill rotWithShape="0">
            <a:gsLst>
              <a:gs pos="0">
                <a:srgbClr val="FFFF00"/>
              </a:gs>
              <a:gs pos="100000">
                <a:srgbClr val="FF0000"/>
              </a:gs>
            </a:gsLst>
            <a:lin ang="0" scaled="1"/>
          </a:gradFill>
          <a:ln w="38100">
            <a:solidFill>
              <a:schemeClr val="bg1"/>
            </a:solidFill>
            <a:round/>
            <a:headEnd/>
            <a:tailEnd/>
          </a:ln>
        </p:spPr>
        <p:txBody>
          <a:bodyPr wrap="none" anchor="ctr"/>
          <a:lstStyle/>
          <a:p>
            <a:endParaRPr lang="en-US">
              <a:latin typeface="Calibri" pitchFamily="34" charset="0"/>
            </a:endParaRPr>
          </a:p>
        </p:txBody>
      </p:sp>
      <p:sp>
        <p:nvSpPr>
          <p:cNvPr id="33797" name="Text Box 5"/>
          <p:cNvSpPr txBox="1">
            <a:spLocks noChangeArrowheads="1"/>
          </p:cNvSpPr>
          <p:nvPr/>
        </p:nvSpPr>
        <p:spPr bwMode="auto">
          <a:xfrm>
            <a:off x="2743200" y="1219200"/>
            <a:ext cx="3676650" cy="457200"/>
          </a:xfrm>
          <a:prstGeom prst="rect">
            <a:avLst/>
          </a:prstGeom>
          <a:noFill/>
          <a:ln w="12700">
            <a:noFill/>
            <a:miter lim="800000"/>
            <a:headEnd/>
            <a:tailEnd/>
          </a:ln>
        </p:spPr>
        <p:txBody>
          <a:bodyPr>
            <a:spAutoFit/>
          </a:bodyPr>
          <a:lstStyle/>
          <a:p>
            <a:pPr eaLnBrk="0" hangingPunct="0">
              <a:spcBef>
                <a:spcPct val="50000"/>
              </a:spcBef>
            </a:pPr>
            <a:r>
              <a:rPr lang="en-US" sz="2400" b="1" dirty="0">
                <a:solidFill>
                  <a:schemeClr val="tx2"/>
                </a:solidFill>
                <a:latin typeface="Calibri" pitchFamily="34" charset="0"/>
              </a:rPr>
              <a:t>Clot               Bleed</a:t>
            </a:r>
          </a:p>
        </p:txBody>
      </p:sp>
      <p:sp>
        <p:nvSpPr>
          <p:cNvPr id="33798" name="AutoShape 6"/>
          <p:cNvSpPr>
            <a:spLocks noChangeArrowheads="1"/>
          </p:cNvSpPr>
          <p:nvPr/>
        </p:nvSpPr>
        <p:spPr bwMode="auto">
          <a:xfrm>
            <a:off x="3429000" y="1676400"/>
            <a:ext cx="1390650" cy="1076325"/>
          </a:xfrm>
          <a:prstGeom prst="triangle">
            <a:avLst>
              <a:gd name="adj" fmla="val 50000"/>
            </a:avLst>
          </a:prstGeom>
          <a:solidFill>
            <a:srgbClr val="FF0000"/>
          </a:solidFill>
          <a:ln w="38100">
            <a:noFill/>
            <a:miter lim="800000"/>
            <a:headEnd/>
            <a:tailEnd/>
          </a:ln>
        </p:spPr>
        <p:txBody>
          <a:bodyPr wrap="none" anchor="ctr"/>
          <a:lstStyle/>
          <a:p>
            <a:endParaRPr lang="en-US">
              <a:latin typeface="Calibri" pitchFamily="34" charset="0"/>
            </a:endParaRPr>
          </a:p>
        </p:txBody>
      </p:sp>
      <p:sp>
        <p:nvSpPr>
          <p:cNvPr id="33799" name="Text Box 7"/>
          <p:cNvSpPr txBox="1">
            <a:spLocks noChangeArrowheads="1"/>
          </p:cNvSpPr>
          <p:nvPr/>
        </p:nvSpPr>
        <p:spPr bwMode="auto">
          <a:xfrm>
            <a:off x="3581400" y="2133600"/>
            <a:ext cx="1143000" cy="457200"/>
          </a:xfrm>
          <a:prstGeom prst="rect">
            <a:avLst/>
          </a:prstGeom>
          <a:no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Stuff</a:t>
            </a:r>
          </a:p>
        </p:txBody>
      </p:sp>
      <p:sp>
        <p:nvSpPr>
          <p:cNvPr id="33800" name="Line 8"/>
          <p:cNvSpPr>
            <a:spLocks noChangeShapeType="1"/>
          </p:cNvSpPr>
          <p:nvPr/>
        </p:nvSpPr>
        <p:spPr bwMode="auto">
          <a:xfrm>
            <a:off x="2590800" y="1676400"/>
            <a:ext cx="3200400" cy="0"/>
          </a:xfrm>
          <a:prstGeom prst="line">
            <a:avLst/>
          </a:prstGeom>
          <a:noFill/>
          <a:ln w="38100">
            <a:solidFill>
              <a:schemeClr val="tx2"/>
            </a:solidFill>
            <a:round/>
            <a:headEnd/>
            <a:tailEnd/>
          </a:ln>
        </p:spPr>
        <p:txBody>
          <a:bodyPr>
            <a:spAutoFit/>
          </a:bodyPr>
          <a:lstStyle/>
          <a:p>
            <a:endParaRPr lang="en-US"/>
          </a:p>
        </p:txBody>
      </p:sp>
      <p:sp>
        <p:nvSpPr>
          <p:cNvPr id="33801" name="Text Box 9"/>
          <p:cNvSpPr txBox="1">
            <a:spLocks noChangeArrowheads="1"/>
          </p:cNvSpPr>
          <p:nvPr/>
        </p:nvSpPr>
        <p:spPr bwMode="auto">
          <a:xfrm>
            <a:off x="1905000" y="3048000"/>
            <a:ext cx="1219200" cy="457200"/>
          </a:xfrm>
          <a:prstGeom prst="rect">
            <a:avLst/>
          </a:prstGeom>
          <a:solidFill>
            <a:srgbClr val="FF0000"/>
          </a:solid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Pipe</a:t>
            </a:r>
          </a:p>
        </p:txBody>
      </p:sp>
      <p:sp>
        <p:nvSpPr>
          <p:cNvPr id="33802" name="Line 10"/>
          <p:cNvSpPr>
            <a:spLocks noChangeShapeType="1"/>
          </p:cNvSpPr>
          <p:nvPr/>
        </p:nvSpPr>
        <p:spPr bwMode="auto">
          <a:xfrm flipH="1">
            <a:off x="5562600" y="4572000"/>
            <a:ext cx="1831975" cy="14288"/>
          </a:xfrm>
          <a:prstGeom prst="line">
            <a:avLst/>
          </a:prstGeom>
          <a:noFill/>
          <a:ln w="57150">
            <a:solidFill>
              <a:schemeClr val="tx1"/>
            </a:solidFill>
            <a:round/>
            <a:headEnd/>
            <a:tailEnd type="triangle" w="med" len="med"/>
          </a:ln>
        </p:spPr>
        <p:txBody>
          <a:bodyPr>
            <a:spAutoFit/>
          </a:bodyPr>
          <a:lstStyle/>
          <a:p>
            <a:endParaRPr lang="en-US"/>
          </a:p>
        </p:txBody>
      </p:sp>
      <p:sp>
        <p:nvSpPr>
          <p:cNvPr id="33803" name="Text Box 11"/>
          <p:cNvSpPr txBox="1">
            <a:spLocks noChangeArrowheads="1"/>
          </p:cNvSpPr>
          <p:nvPr/>
        </p:nvSpPr>
        <p:spPr bwMode="auto">
          <a:xfrm>
            <a:off x="7467600" y="4343400"/>
            <a:ext cx="1103313" cy="469900"/>
          </a:xfrm>
          <a:prstGeom prst="rect">
            <a:avLst/>
          </a:prstGeom>
          <a:solidFill>
            <a:srgbClr val="FF0000"/>
          </a:solidFill>
          <a:ln w="12700">
            <a:solidFill>
              <a:schemeClr val="tx2"/>
            </a:solid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Flow</a:t>
            </a:r>
          </a:p>
        </p:txBody>
      </p:sp>
      <p:sp>
        <p:nvSpPr>
          <p:cNvPr id="33804" name="Text Box 12"/>
          <p:cNvSpPr txBox="1">
            <a:spLocks noChangeArrowheads="1"/>
          </p:cNvSpPr>
          <p:nvPr/>
        </p:nvSpPr>
        <p:spPr bwMode="auto">
          <a:xfrm>
            <a:off x="2133600" y="3886200"/>
            <a:ext cx="1104900" cy="457200"/>
          </a:xfrm>
          <a:prstGeom prst="rect">
            <a:avLst/>
          </a:prstGeom>
          <a:solidFill>
            <a:srgbClr val="FF0000"/>
          </a:solidFill>
          <a:ln w="12700">
            <a:noFill/>
            <a:miter lim="800000"/>
            <a:headEnd/>
            <a:tailEnd/>
          </a:ln>
        </p:spPr>
        <p:txBody>
          <a:bodyPr>
            <a:spAutoFit/>
          </a:bodyPr>
          <a:lstStyle/>
          <a:p>
            <a:pPr algn="ctr" eaLnBrk="0" hangingPunct="0">
              <a:spcBef>
                <a:spcPct val="50000"/>
              </a:spcBef>
            </a:pPr>
            <a:r>
              <a:rPr lang="en-US" sz="2400" b="1">
                <a:solidFill>
                  <a:schemeClr val="tx2"/>
                </a:solidFill>
                <a:latin typeface="Calibri" pitchFamily="34" charset="0"/>
              </a:rPr>
              <a:t>Stuff</a:t>
            </a:r>
          </a:p>
        </p:txBody>
      </p:sp>
      <p:sp>
        <p:nvSpPr>
          <p:cNvPr id="33805" name="Text Box 13"/>
          <p:cNvSpPr txBox="1">
            <a:spLocks noChangeArrowheads="1"/>
          </p:cNvSpPr>
          <p:nvPr/>
        </p:nvSpPr>
        <p:spPr bwMode="auto">
          <a:xfrm>
            <a:off x="457200" y="4800600"/>
            <a:ext cx="4648200" cy="396875"/>
          </a:xfrm>
          <a:prstGeom prst="rect">
            <a:avLst/>
          </a:prstGeom>
          <a:noFill/>
          <a:ln w="12700">
            <a:noFill/>
            <a:miter lim="800000"/>
            <a:headEnd/>
            <a:tailEnd/>
          </a:ln>
        </p:spPr>
        <p:txBody>
          <a:bodyPr>
            <a:spAutoFit/>
          </a:bodyPr>
          <a:lstStyle/>
          <a:p>
            <a:pPr algn="ctr" eaLnBrk="0" hangingPunct="0">
              <a:spcBef>
                <a:spcPct val="50000"/>
              </a:spcBef>
            </a:pPr>
            <a:r>
              <a:rPr lang="en-US" sz="2000" b="1" dirty="0">
                <a:solidFill>
                  <a:srgbClr val="FF0000"/>
                </a:solidFill>
                <a:latin typeface="Calibri" pitchFamily="34" charset="0"/>
              </a:rPr>
              <a:t>Coagulation        </a:t>
            </a:r>
            <a:r>
              <a:rPr lang="en-US" sz="2000" b="1" dirty="0" err="1">
                <a:solidFill>
                  <a:srgbClr val="FF0000"/>
                </a:solidFill>
                <a:latin typeface="Calibri" pitchFamily="34" charset="0"/>
              </a:rPr>
              <a:t>fibrinolysis</a:t>
            </a:r>
            <a:endParaRPr lang="en-US" sz="2000" b="1" dirty="0">
              <a:solidFill>
                <a:srgbClr val="FF0000"/>
              </a:solidFill>
              <a:latin typeface="Calibri" pitchFamily="34" charset="0"/>
            </a:endParaRPr>
          </a:p>
        </p:txBody>
      </p:sp>
      <p:sp>
        <p:nvSpPr>
          <p:cNvPr id="33806" name="Line 14"/>
          <p:cNvSpPr>
            <a:spLocks noChangeShapeType="1"/>
          </p:cNvSpPr>
          <p:nvPr/>
        </p:nvSpPr>
        <p:spPr bwMode="auto">
          <a:xfrm>
            <a:off x="2590800" y="5029200"/>
            <a:ext cx="457200" cy="0"/>
          </a:xfrm>
          <a:prstGeom prst="line">
            <a:avLst/>
          </a:prstGeom>
          <a:noFill/>
          <a:ln w="28575">
            <a:solidFill>
              <a:srgbClr val="FF0000"/>
            </a:solidFill>
            <a:round/>
            <a:headEnd type="triangle" w="med" len="med"/>
            <a:tailEnd type="triangle" w="med" len="med"/>
          </a:ln>
        </p:spPr>
        <p:txBody>
          <a:bodyPr>
            <a:spAutoFit/>
          </a:bodyPr>
          <a:lstStyle/>
          <a:p>
            <a:endParaRPr lang="en-US"/>
          </a:p>
        </p:txBody>
      </p:sp>
      <p:sp>
        <p:nvSpPr>
          <p:cNvPr id="33807" name="Line 15"/>
          <p:cNvSpPr>
            <a:spLocks noChangeShapeType="1"/>
          </p:cNvSpPr>
          <p:nvPr/>
        </p:nvSpPr>
        <p:spPr bwMode="auto">
          <a:xfrm flipH="1">
            <a:off x="1600200" y="4419600"/>
            <a:ext cx="506413" cy="400050"/>
          </a:xfrm>
          <a:prstGeom prst="line">
            <a:avLst/>
          </a:prstGeom>
          <a:noFill/>
          <a:ln w="38100">
            <a:solidFill>
              <a:srgbClr val="FF0000"/>
            </a:solidFill>
            <a:round/>
            <a:headEnd/>
            <a:tailEnd type="triangle" w="med" len="med"/>
          </a:ln>
        </p:spPr>
        <p:txBody>
          <a:bodyPr>
            <a:spAutoFit/>
          </a:bodyPr>
          <a:lstStyle/>
          <a:p>
            <a:endParaRPr lang="en-US"/>
          </a:p>
        </p:txBody>
      </p:sp>
      <p:sp>
        <p:nvSpPr>
          <p:cNvPr id="33808" name="Line 16"/>
          <p:cNvSpPr>
            <a:spLocks noChangeShapeType="1"/>
          </p:cNvSpPr>
          <p:nvPr/>
        </p:nvSpPr>
        <p:spPr bwMode="auto">
          <a:xfrm>
            <a:off x="3200400" y="4343400"/>
            <a:ext cx="520700" cy="457200"/>
          </a:xfrm>
          <a:prstGeom prst="line">
            <a:avLst/>
          </a:prstGeom>
          <a:noFill/>
          <a:ln w="38100">
            <a:solidFill>
              <a:srgbClr val="FF0000"/>
            </a:solidFill>
            <a:round/>
            <a:headEnd/>
            <a:tailEnd type="triangle" w="med" len="med"/>
          </a:ln>
        </p:spPr>
        <p:txBody>
          <a:bodyPr>
            <a:spAutoFit/>
          </a:bodyPr>
          <a:lstStyle/>
          <a:p>
            <a:endParaRPr lang="en-US"/>
          </a:p>
        </p:txBody>
      </p:sp>
      <p:pic>
        <p:nvPicPr>
          <p:cNvPr id="17" name="Picture 16" descr="p2.jpg"/>
          <p:cNvPicPr>
            <a:picLocks noChangeAspect="1"/>
          </p:cNvPicPr>
          <p:nvPr/>
        </p:nvPicPr>
        <p:blipFill>
          <a:blip r:embed="rId3" cstate="print"/>
          <a:stretch>
            <a:fillRect/>
          </a:stretch>
        </p:blipFill>
        <p:spPr>
          <a:xfrm>
            <a:off x="7315200" y="5029200"/>
            <a:ext cx="1591056" cy="159105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auto">
              <a:spcAft>
                <a:spcPts val="0"/>
              </a:spcAft>
              <a:defRPr/>
            </a:pPr>
            <a:endParaRPr lang="en-US" sz="4400" dirty="0">
              <a:latin typeface="+mj-lt"/>
              <a:ea typeface="+mj-ea"/>
              <a:cs typeface="+mj-cs"/>
            </a:endParaRPr>
          </a:p>
        </p:txBody>
      </p:sp>
      <p:sp>
        <p:nvSpPr>
          <p:cNvPr id="34819" name="Text Box 3"/>
          <p:cNvSpPr txBox="1">
            <a:spLocks noChangeArrowheads="1"/>
          </p:cNvSpPr>
          <p:nvPr/>
        </p:nvSpPr>
        <p:spPr bwMode="auto">
          <a:xfrm>
            <a:off x="2220913" y="3328988"/>
            <a:ext cx="5676900" cy="396875"/>
          </a:xfrm>
          <a:prstGeom prst="rect">
            <a:avLst/>
          </a:prstGeom>
          <a:noFill/>
          <a:ln w="12700">
            <a:noFill/>
            <a:miter lim="800000"/>
            <a:headEnd/>
            <a:tailEnd/>
          </a:ln>
        </p:spPr>
        <p:txBody>
          <a:bodyPr>
            <a:spAutoFit/>
          </a:bodyPr>
          <a:lstStyle/>
          <a:p>
            <a:pPr algn="ctr" eaLnBrk="0" hangingPunct="0">
              <a:spcBef>
                <a:spcPct val="50000"/>
              </a:spcBef>
            </a:pPr>
            <a:r>
              <a:rPr lang="en-US" sz="2000" b="1">
                <a:solidFill>
                  <a:schemeClr val="tx2"/>
                </a:solidFill>
                <a:latin typeface="Calibri" pitchFamily="34" charset="0"/>
              </a:rPr>
              <a:t>= Biologically Active Conduit</a:t>
            </a:r>
          </a:p>
        </p:txBody>
      </p:sp>
      <p:sp>
        <p:nvSpPr>
          <p:cNvPr id="34820" name="AutoShape 4"/>
          <p:cNvSpPr>
            <a:spLocks noChangeArrowheads="1"/>
          </p:cNvSpPr>
          <p:nvPr/>
        </p:nvSpPr>
        <p:spPr bwMode="auto">
          <a:xfrm>
            <a:off x="533400" y="3886200"/>
            <a:ext cx="5303838" cy="1847850"/>
          </a:xfrm>
          <a:prstGeom prst="flowChartMagneticDrum">
            <a:avLst/>
          </a:prstGeom>
          <a:gradFill rotWithShape="0">
            <a:gsLst>
              <a:gs pos="0">
                <a:srgbClr val="FFFF00"/>
              </a:gs>
              <a:gs pos="100000">
                <a:srgbClr val="FF0000"/>
              </a:gs>
            </a:gsLst>
            <a:lin ang="0" scaled="1"/>
          </a:gradFill>
          <a:ln w="38100">
            <a:solidFill>
              <a:schemeClr val="bg1"/>
            </a:solidFill>
            <a:round/>
            <a:headEnd/>
            <a:tailEnd/>
          </a:ln>
        </p:spPr>
        <p:txBody>
          <a:bodyPr wrap="none" anchor="ctr"/>
          <a:lstStyle/>
          <a:p>
            <a:endParaRPr lang="en-US">
              <a:latin typeface="Calibri" pitchFamily="34" charset="0"/>
            </a:endParaRPr>
          </a:p>
        </p:txBody>
      </p:sp>
      <p:sp>
        <p:nvSpPr>
          <p:cNvPr id="34821" name="Text Box 5"/>
          <p:cNvSpPr txBox="1">
            <a:spLocks noChangeArrowheads="1"/>
          </p:cNvSpPr>
          <p:nvPr/>
        </p:nvSpPr>
        <p:spPr bwMode="auto">
          <a:xfrm>
            <a:off x="4876800" y="1219200"/>
            <a:ext cx="1157288" cy="396875"/>
          </a:xfrm>
          <a:prstGeom prst="rect">
            <a:avLst/>
          </a:prstGeom>
          <a:noFill/>
          <a:ln w="12700">
            <a:noFill/>
            <a:miter lim="800000"/>
            <a:headEnd/>
            <a:tailEnd/>
          </a:ln>
        </p:spPr>
        <p:txBody>
          <a:bodyPr>
            <a:spAutoFit/>
          </a:bodyPr>
          <a:lstStyle/>
          <a:p>
            <a:pPr eaLnBrk="0" hangingPunct="0">
              <a:spcBef>
                <a:spcPct val="50000"/>
              </a:spcBef>
            </a:pPr>
            <a:r>
              <a:rPr lang="en-US" sz="2000" b="1">
                <a:solidFill>
                  <a:schemeClr val="tx2"/>
                </a:solidFill>
                <a:latin typeface="Calibri" pitchFamily="34" charset="0"/>
              </a:rPr>
              <a:t>Bleed</a:t>
            </a:r>
          </a:p>
        </p:txBody>
      </p:sp>
      <p:sp>
        <p:nvSpPr>
          <p:cNvPr id="34822" name="AutoShape 6"/>
          <p:cNvSpPr>
            <a:spLocks noChangeArrowheads="1"/>
          </p:cNvSpPr>
          <p:nvPr/>
        </p:nvSpPr>
        <p:spPr bwMode="auto">
          <a:xfrm>
            <a:off x="3429000" y="1981200"/>
            <a:ext cx="1193800" cy="1000125"/>
          </a:xfrm>
          <a:prstGeom prst="triangle">
            <a:avLst>
              <a:gd name="adj" fmla="val 50000"/>
            </a:avLst>
          </a:prstGeom>
          <a:solidFill>
            <a:srgbClr val="FF0000"/>
          </a:solidFill>
          <a:ln w="38100">
            <a:noFill/>
            <a:miter lim="800000"/>
            <a:headEnd/>
            <a:tailEnd/>
          </a:ln>
        </p:spPr>
        <p:txBody>
          <a:bodyPr wrap="none" anchor="ctr"/>
          <a:lstStyle/>
          <a:p>
            <a:endParaRPr lang="en-US">
              <a:latin typeface="Calibri" pitchFamily="34" charset="0"/>
            </a:endParaRPr>
          </a:p>
        </p:txBody>
      </p:sp>
      <p:sp>
        <p:nvSpPr>
          <p:cNvPr id="34823" name="Text Box 7"/>
          <p:cNvSpPr txBox="1">
            <a:spLocks noChangeArrowheads="1"/>
          </p:cNvSpPr>
          <p:nvPr/>
        </p:nvSpPr>
        <p:spPr bwMode="auto">
          <a:xfrm>
            <a:off x="3352800" y="2438400"/>
            <a:ext cx="1338263" cy="396875"/>
          </a:xfrm>
          <a:prstGeom prst="rect">
            <a:avLst/>
          </a:prstGeom>
          <a:noFill/>
          <a:ln w="12700">
            <a:noFill/>
            <a:miter lim="800000"/>
            <a:headEnd/>
            <a:tailEnd/>
          </a:ln>
        </p:spPr>
        <p:txBody>
          <a:bodyPr>
            <a:spAutoFit/>
          </a:bodyPr>
          <a:lstStyle/>
          <a:p>
            <a:pPr algn="ctr" eaLnBrk="0" hangingPunct="0">
              <a:spcBef>
                <a:spcPct val="50000"/>
              </a:spcBef>
            </a:pPr>
            <a:r>
              <a:rPr lang="en-US" sz="2000" b="1">
                <a:solidFill>
                  <a:schemeClr val="tx2"/>
                </a:solidFill>
                <a:latin typeface="Calibri" pitchFamily="34" charset="0"/>
              </a:rPr>
              <a:t>Stuff</a:t>
            </a:r>
          </a:p>
        </p:txBody>
      </p:sp>
      <p:sp>
        <p:nvSpPr>
          <p:cNvPr id="34824" name="Line 8"/>
          <p:cNvSpPr>
            <a:spLocks noChangeShapeType="1"/>
          </p:cNvSpPr>
          <p:nvPr/>
        </p:nvSpPr>
        <p:spPr bwMode="auto">
          <a:xfrm flipV="1">
            <a:off x="2057400" y="1524000"/>
            <a:ext cx="3767138" cy="857250"/>
          </a:xfrm>
          <a:prstGeom prst="line">
            <a:avLst/>
          </a:prstGeom>
          <a:noFill/>
          <a:ln w="38100">
            <a:solidFill>
              <a:schemeClr val="tx2"/>
            </a:solidFill>
            <a:round/>
            <a:headEnd/>
            <a:tailEnd/>
          </a:ln>
        </p:spPr>
        <p:txBody>
          <a:bodyPr>
            <a:spAutoFit/>
          </a:bodyPr>
          <a:lstStyle/>
          <a:p>
            <a:endParaRPr lang="en-US"/>
          </a:p>
        </p:txBody>
      </p:sp>
      <p:sp>
        <p:nvSpPr>
          <p:cNvPr id="34825" name="Text Box 9"/>
          <p:cNvSpPr txBox="1">
            <a:spLocks noChangeArrowheads="1"/>
          </p:cNvSpPr>
          <p:nvPr/>
        </p:nvSpPr>
        <p:spPr bwMode="auto">
          <a:xfrm>
            <a:off x="2057400" y="3276600"/>
            <a:ext cx="1103313" cy="396875"/>
          </a:xfrm>
          <a:prstGeom prst="rect">
            <a:avLst/>
          </a:prstGeom>
          <a:solidFill>
            <a:srgbClr val="FF0000"/>
          </a:solidFill>
          <a:ln w="12700">
            <a:noFill/>
            <a:miter lim="800000"/>
            <a:headEnd/>
            <a:tailEnd/>
          </a:ln>
        </p:spPr>
        <p:txBody>
          <a:bodyPr>
            <a:spAutoFit/>
          </a:bodyPr>
          <a:lstStyle/>
          <a:p>
            <a:pPr algn="ctr" eaLnBrk="0" hangingPunct="0">
              <a:spcBef>
                <a:spcPct val="50000"/>
              </a:spcBef>
            </a:pPr>
            <a:r>
              <a:rPr lang="en-US" sz="2000" b="1">
                <a:solidFill>
                  <a:schemeClr val="tx2"/>
                </a:solidFill>
                <a:latin typeface="Calibri" pitchFamily="34" charset="0"/>
              </a:rPr>
              <a:t>Pipe</a:t>
            </a:r>
          </a:p>
        </p:txBody>
      </p:sp>
      <p:sp>
        <p:nvSpPr>
          <p:cNvPr id="34826" name="Line 10"/>
          <p:cNvSpPr>
            <a:spLocks noChangeShapeType="1"/>
          </p:cNvSpPr>
          <p:nvPr/>
        </p:nvSpPr>
        <p:spPr bwMode="auto">
          <a:xfrm flipH="1">
            <a:off x="4800600" y="4800600"/>
            <a:ext cx="1389063" cy="0"/>
          </a:xfrm>
          <a:prstGeom prst="line">
            <a:avLst/>
          </a:prstGeom>
          <a:noFill/>
          <a:ln w="57150">
            <a:solidFill>
              <a:schemeClr val="tx1"/>
            </a:solidFill>
            <a:round/>
            <a:headEnd/>
            <a:tailEnd type="triangle" w="med" len="med"/>
          </a:ln>
        </p:spPr>
        <p:txBody>
          <a:bodyPr>
            <a:spAutoFit/>
          </a:bodyPr>
          <a:lstStyle/>
          <a:p>
            <a:endParaRPr lang="en-US"/>
          </a:p>
        </p:txBody>
      </p:sp>
      <p:sp>
        <p:nvSpPr>
          <p:cNvPr id="34827" name="Text Box 11"/>
          <p:cNvSpPr txBox="1">
            <a:spLocks noChangeArrowheads="1"/>
          </p:cNvSpPr>
          <p:nvPr/>
        </p:nvSpPr>
        <p:spPr bwMode="auto">
          <a:xfrm>
            <a:off x="6324600" y="4572000"/>
            <a:ext cx="2178050" cy="409575"/>
          </a:xfrm>
          <a:prstGeom prst="rect">
            <a:avLst/>
          </a:prstGeom>
          <a:solidFill>
            <a:srgbClr val="FF0000"/>
          </a:solidFill>
          <a:ln w="12700">
            <a:solidFill>
              <a:srgbClr val="FF0000"/>
            </a:solidFill>
            <a:miter lim="800000"/>
            <a:headEnd/>
            <a:tailEnd/>
          </a:ln>
        </p:spPr>
        <p:txBody>
          <a:bodyPr>
            <a:spAutoFit/>
          </a:bodyPr>
          <a:lstStyle/>
          <a:p>
            <a:pPr algn="ctr" eaLnBrk="0" hangingPunct="0">
              <a:spcBef>
                <a:spcPct val="50000"/>
              </a:spcBef>
            </a:pPr>
            <a:r>
              <a:rPr lang="en-US" sz="2000" b="1">
                <a:solidFill>
                  <a:schemeClr val="tx2"/>
                </a:solidFill>
                <a:latin typeface="Calibri" pitchFamily="34" charset="0"/>
              </a:rPr>
              <a:t>Flow (stasis)</a:t>
            </a:r>
          </a:p>
        </p:txBody>
      </p:sp>
      <p:sp>
        <p:nvSpPr>
          <p:cNvPr id="34828" name="Text Box 12"/>
          <p:cNvSpPr txBox="1">
            <a:spLocks noChangeArrowheads="1"/>
          </p:cNvSpPr>
          <p:nvPr/>
        </p:nvSpPr>
        <p:spPr bwMode="auto">
          <a:xfrm>
            <a:off x="2057400" y="4114800"/>
            <a:ext cx="1103313" cy="409575"/>
          </a:xfrm>
          <a:prstGeom prst="rect">
            <a:avLst/>
          </a:prstGeom>
          <a:solidFill>
            <a:srgbClr val="FF0000"/>
          </a:solidFill>
          <a:ln w="12700">
            <a:solidFill>
              <a:srgbClr val="FF0000"/>
            </a:solidFill>
            <a:miter lim="800000"/>
            <a:headEnd/>
            <a:tailEnd/>
          </a:ln>
        </p:spPr>
        <p:txBody>
          <a:bodyPr>
            <a:spAutoFit/>
          </a:bodyPr>
          <a:lstStyle/>
          <a:p>
            <a:pPr algn="ctr" eaLnBrk="0" hangingPunct="0">
              <a:spcBef>
                <a:spcPct val="50000"/>
              </a:spcBef>
            </a:pPr>
            <a:r>
              <a:rPr lang="en-US" sz="2000" b="1">
                <a:solidFill>
                  <a:schemeClr val="tx2"/>
                </a:solidFill>
                <a:latin typeface="Calibri" pitchFamily="34" charset="0"/>
              </a:rPr>
              <a:t>Stuff</a:t>
            </a:r>
          </a:p>
        </p:txBody>
      </p:sp>
      <p:sp>
        <p:nvSpPr>
          <p:cNvPr id="34829" name="Text Box 13"/>
          <p:cNvSpPr txBox="1">
            <a:spLocks noChangeArrowheads="1"/>
          </p:cNvSpPr>
          <p:nvPr/>
        </p:nvSpPr>
        <p:spPr bwMode="auto">
          <a:xfrm>
            <a:off x="457200" y="4876800"/>
            <a:ext cx="4038600" cy="396875"/>
          </a:xfrm>
          <a:prstGeom prst="rect">
            <a:avLst/>
          </a:prstGeom>
          <a:noFill/>
          <a:ln w="12700">
            <a:noFill/>
            <a:miter lim="800000"/>
            <a:headEnd/>
            <a:tailEnd/>
          </a:ln>
        </p:spPr>
        <p:txBody>
          <a:bodyPr>
            <a:spAutoFit/>
          </a:bodyPr>
          <a:lstStyle/>
          <a:p>
            <a:pPr algn="ctr" eaLnBrk="0" hangingPunct="0">
              <a:spcBef>
                <a:spcPct val="50000"/>
              </a:spcBef>
            </a:pPr>
            <a:r>
              <a:rPr lang="en-US" sz="2000" b="1">
                <a:solidFill>
                  <a:srgbClr val="FF0000"/>
                </a:solidFill>
                <a:latin typeface="Calibri" pitchFamily="34" charset="0"/>
              </a:rPr>
              <a:t>Coagulation          fibrinolysis</a:t>
            </a:r>
          </a:p>
        </p:txBody>
      </p:sp>
      <p:sp>
        <p:nvSpPr>
          <p:cNvPr id="34830" name="Line 14"/>
          <p:cNvSpPr>
            <a:spLocks noChangeShapeType="1"/>
          </p:cNvSpPr>
          <p:nvPr/>
        </p:nvSpPr>
        <p:spPr bwMode="auto">
          <a:xfrm>
            <a:off x="2362200" y="5105400"/>
            <a:ext cx="457200" cy="0"/>
          </a:xfrm>
          <a:prstGeom prst="line">
            <a:avLst/>
          </a:prstGeom>
          <a:noFill/>
          <a:ln w="28575">
            <a:solidFill>
              <a:srgbClr val="FF0000"/>
            </a:solidFill>
            <a:round/>
            <a:headEnd type="triangle" w="med" len="med"/>
            <a:tailEnd type="triangle" w="med" len="med"/>
          </a:ln>
        </p:spPr>
        <p:txBody>
          <a:bodyPr>
            <a:spAutoFit/>
          </a:bodyPr>
          <a:lstStyle/>
          <a:p>
            <a:endParaRPr lang="en-US"/>
          </a:p>
        </p:txBody>
      </p:sp>
      <p:sp>
        <p:nvSpPr>
          <p:cNvPr id="34831" name="Line 15"/>
          <p:cNvSpPr>
            <a:spLocks noChangeShapeType="1"/>
          </p:cNvSpPr>
          <p:nvPr/>
        </p:nvSpPr>
        <p:spPr bwMode="auto">
          <a:xfrm flipH="1">
            <a:off x="1447800" y="4572000"/>
            <a:ext cx="506413" cy="400050"/>
          </a:xfrm>
          <a:prstGeom prst="line">
            <a:avLst/>
          </a:prstGeom>
          <a:noFill/>
          <a:ln w="38100">
            <a:solidFill>
              <a:srgbClr val="FF0000"/>
            </a:solidFill>
            <a:round/>
            <a:headEnd/>
            <a:tailEnd type="triangle" w="med" len="med"/>
          </a:ln>
        </p:spPr>
        <p:txBody>
          <a:bodyPr>
            <a:spAutoFit/>
          </a:bodyPr>
          <a:lstStyle/>
          <a:p>
            <a:endParaRPr lang="en-US"/>
          </a:p>
        </p:txBody>
      </p:sp>
      <p:sp>
        <p:nvSpPr>
          <p:cNvPr id="34832" name="Line 16"/>
          <p:cNvSpPr>
            <a:spLocks noChangeShapeType="1"/>
          </p:cNvSpPr>
          <p:nvPr/>
        </p:nvSpPr>
        <p:spPr bwMode="auto">
          <a:xfrm>
            <a:off x="3200400" y="4495800"/>
            <a:ext cx="519113" cy="457200"/>
          </a:xfrm>
          <a:prstGeom prst="line">
            <a:avLst/>
          </a:prstGeom>
          <a:noFill/>
          <a:ln w="38100">
            <a:solidFill>
              <a:srgbClr val="FF0000"/>
            </a:solidFill>
            <a:round/>
            <a:headEnd/>
            <a:tailEnd type="triangle" w="med" len="med"/>
          </a:ln>
        </p:spPr>
        <p:txBody>
          <a:bodyPr>
            <a:spAutoFit/>
          </a:bodyPr>
          <a:lstStyle/>
          <a:p>
            <a:endParaRPr lang="en-US"/>
          </a:p>
        </p:txBody>
      </p:sp>
      <p:sp>
        <p:nvSpPr>
          <p:cNvPr id="34833" name="Text Box 17"/>
          <p:cNvSpPr txBox="1">
            <a:spLocks noChangeArrowheads="1"/>
          </p:cNvSpPr>
          <p:nvPr/>
        </p:nvSpPr>
        <p:spPr bwMode="auto">
          <a:xfrm>
            <a:off x="1981200" y="1905000"/>
            <a:ext cx="909638" cy="396875"/>
          </a:xfrm>
          <a:prstGeom prst="rect">
            <a:avLst/>
          </a:prstGeom>
          <a:noFill/>
          <a:ln w="12700">
            <a:noFill/>
            <a:miter lim="800000"/>
            <a:headEnd/>
            <a:tailEnd/>
          </a:ln>
        </p:spPr>
        <p:txBody>
          <a:bodyPr>
            <a:spAutoFit/>
          </a:bodyPr>
          <a:lstStyle/>
          <a:p>
            <a:pPr eaLnBrk="0" hangingPunct="0">
              <a:spcBef>
                <a:spcPct val="50000"/>
              </a:spcBef>
            </a:pPr>
            <a:r>
              <a:rPr lang="en-US" sz="2000" b="1">
                <a:solidFill>
                  <a:schemeClr val="tx2"/>
                </a:solidFill>
                <a:latin typeface="Calibri" pitchFamily="34" charset="0"/>
              </a:rPr>
              <a:t>Clot</a:t>
            </a:r>
          </a:p>
        </p:txBody>
      </p:sp>
      <p:pic>
        <p:nvPicPr>
          <p:cNvPr id="18" name="Picture 17" descr="p2.jpg"/>
          <p:cNvPicPr>
            <a:picLocks noChangeAspect="1"/>
          </p:cNvPicPr>
          <p:nvPr/>
        </p:nvPicPr>
        <p:blipFill>
          <a:blip r:embed="rId3" cstate="print"/>
          <a:stretch>
            <a:fillRect/>
          </a:stretch>
        </p:blipFill>
        <p:spPr>
          <a:xfrm>
            <a:off x="7696200" y="5410200"/>
            <a:ext cx="1133856" cy="11338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52400"/>
            <a:ext cx="8364537"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3200" dirty="0">
                <a:latin typeface="+mj-lt"/>
                <a:ea typeface="+mj-ea"/>
                <a:cs typeface="+mj-cs"/>
              </a:rPr>
              <a:t>Pathogenesis of Venous Thromboembolism </a:t>
            </a:r>
            <a:r>
              <a:rPr lang="en-US" sz="3200" dirty="0" err="1">
                <a:latin typeface="+mj-lt"/>
                <a:ea typeface="+mj-ea"/>
                <a:cs typeface="+mj-cs"/>
              </a:rPr>
              <a:t>Thrombogenic</a:t>
            </a:r>
            <a:r>
              <a:rPr lang="en-US" sz="3200" dirty="0">
                <a:latin typeface="+mj-lt"/>
                <a:ea typeface="+mj-ea"/>
                <a:cs typeface="+mj-cs"/>
              </a:rPr>
              <a:t> Stimuli</a:t>
            </a:r>
          </a:p>
        </p:txBody>
      </p:sp>
      <p:sp>
        <p:nvSpPr>
          <p:cNvPr id="35843" name="Rectangle 3"/>
          <p:cNvSpPr txBox="1">
            <a:spLocks noChangeArrowheads="1"/>
          </p:cNvSpPr>
          <p:nvPr/>
        </p:nvSpPr>
        <p:spPr bwMode="auto">
          <a:xfrm>
            <a:off x="381000" y="1295400"/>
            <a:ext cx="7239000" cy="4876800"/>
          </a:xfrm>
          <a:prstGeom prst="rect">
            <a:avLst/>
          </a:prstGeom>
          <a:noFill/>
          <a:ln w="9525">
            <a:noFill/>
            <a:miter lim="800000"/>
            <a:headEnd/>
            <a:tailEnd/>
          </a:ln>
        </p:spPr>
        <p:txBody>
          <a:bodyPr/>
          <a:lstStyle/>
          <a:p>
            <a:pPr marL="342900" indent="-342900">
              <a:spcBef>
                <a:spcPct val="20000"/>
              </a:spcBef>
              <a:buFontTx/>
              <a:buBlip>
                <a:blip r:embed="rId3"/>
              </a:buBlip>
            </a:pPr>
            <a:r>
              <a:rPr lang="en-US" sz="2800" dirty="0">
                <a:latin typeface="Calibri" pitchFamily="34" charset="0"/>
              </a:rPr>
              <a:t>Endothelial Damage</a:t>
            </a:r>
          </a:p>
          <a:p>
            <a:pPr marL="742950" lvl="1" indent="-285750">
              <a:lnSpc>
                <a:spcPct val="85000"/>
              </a:lnSpc>
              <a:spcBef>
                <a:spcPct val="20000"/>
              </a:spcBef>
              <a:buFont typeface="Arial" pitchFamily="34" charset="0"/>
              <a:buChar char="–"/>
            </a:pPr>
            <a:r>
              <a:rPr lang="en-US" sz="2000" dirty="0">
                <a:latin typeface="Calibri" pitchFamily="34" charset="0"/>
              </a:rPr>
              <a:t>Exposure of tissue factor/</a:t>
            </a:r>
            <a:r>
              <a:rPr lang="en-US" sz="2000" dirty="0" err="1">
                <a:latin typeface="Calibri" pitchFamily="34" charset="0"/>
              </a:rPr>
              <a:t>subendothelial</a:t>
            </a:r>
            <a:r>
              <a:rPr lang="en-US" sz="2000" dirty="0">
                <a:latin typeface="Calibri" pitchFamily="34" charset="0"/>
              </a:rPr>
              <a:t> matrix</a:t>
            </a:r>
          </a:p>
          <a:p>
            <a:pPr marL="742950" lvl="1" indent="-285750">
              <a:lnSpc>
                <a:spcPct val="85000"/>
              </a:lnSpc>
              <a:spcBef>
                <a:spcPct val="20000"/>
              </a:spcBef>
              <a:buFont typeface="Arial" pitchFamily="34" charset="0"/>
              <a:buChar char="–"/>
            </a:pPr>
            <a:r>
              <a:rPr lang="en-US" sz="2000" dirty="0">
                <a:latin typeface="Calibri" pitchFamily="34" charset="0"/>
              </a:rPr>
              <a:t>Hypoxia </a:t>
            </a:r>
            <a:r>
              <a:rPr lang="en-US" sz="2000" dirty="0">
                <a:latin typeface="Calibri" pitchFamily="34" charset="0"/>
                <a:sym typeface="Symbol" pitchFamily="18" charset="2"/>
              </a:rPr>
              <a:t> receptors for leukocytes</a:t>
            </a:r>
          </a:p>
          <a:p>
            <a:pPr marL="742950" lvl="1" indent="-285750">
              <a:lnSpc>
                <a:spcPct val="85000"/>
              </a:lnSpc>
              <a:spcBef>
                <a:spcPct val="20000"/>
              </a:spcBef>
              <a:buFont typeface="Arial" pitchFamily="34" charset="0"/>
              <a:buChar char="–"/>
            </a:pPr>
            <a:r>
              <a:rPr lang="en-US" sz="2000" dirty="0">
                <a:latin typeface="Calibri" pitchFamily="34" charset="0"/>
                <a:sym typeface="Symbol" pitchFamily="18" charset="2"/>
              </a:rPr>
              <a:t>Activation by inflammatory cytokines (IL-1, TNF)</a:t>
            </a:r>
          </a:p>
          <a:p>
            <a:pPr marL="742950" lvl="1" indent="-285750">
              <a:lnSpc>
                <a:spcPct val="85000"/>
              </a:lnSpc>
              <a:spcBef>
                <a:spcPct val="20000"/>
              </a:spcBef>
              <a:buFont typeface="Arial" pitchFamily="34" charset="0"/>
              <a:buChar char="–"/>
            </a:pPr>
            <a:r>
              <a:rPr lang="en-US" sz="2000" dirty="0">
                <a:latin typeface="Calibri" pitchFamily="34" charset="0"/>
                <a:sym typeface="Symbol" pitchFamily="18" charset="2"/>
              </a:rPr>
              <a:t>Express tissue factor</a:t>
            </a:r>
          </a:p>
          <a:p>
            <a:pPr marL="742950" lvl="1" indent="-285750">
              <a:lnSpc>
                <a:spcPct val="85000"/>
              </a:lnSpc>
              <a:spcBef>
                <a:spcPct val="20000"/>
              </a:spcBef>
              <a:buFont typeface="Arial" pitchFamily="34" charset="0"/>
              <a:buChar char="–"/>
            </a:pPr>
            <a:r>
              <a:rPr lang="en-US" sz="2000" dirty="0">
                <a:latin typeface="Calibri" pitchFamily="34" charset="0"/>
                <a:sym typeface="Symbol" pitchFamily="18" charset="2"/>
              </a:rPr>
              <a:t>Internalize </a:t>
            </a:r>
            <a:r>
              <a:rPr lang="en-US" sz="2000" dirty="0" err="1">
                <a:latin typeface="Calibri" pitchFamily="34" charset="0"/>
                <a:sym typeface="Symbol" pitchFamily="18" charset="2"/>
              </a:rPr>
              <a:t>thrombomodulin</a:t>
            </a:r>
            <a:endParaRPr lang="en-US" sz="2000" dirty="0">
              <a:latin typeface="Calibri" pitchFamily="34" charset="0"/>
              <a:sym typeface="Symbol" pitchFamily="18" charset="2"/>
            </a:endParaRPr>
          </a:p>
          <a:p>
            <a:pPr marL="742950" lvl="1" indent="-285750">
              <a:lnSpc>
                <a:spcPct val="85000"/>
              </a:lnSpc>
              <a:spcBef>
                <a:spcPct val="20000"/>
              </a:spcBef>
              <a:buFont typeface="Arial" pitchFamily="34" charset="0"/>
              <a:buChar char="–"/>
            </a:pPr>
            <a:r>
              <a:rPr lang="en-US" sz="2000" dirty="0">
                <a:latin typeface="Calibri" pitchFamily="34" charset="0"/>
                <a:sym typeface="Symbol" pitchFamily="18" charset="2"/>
              </a:rPr>
              <a:t>Release PAI-1</a:t>
            </a:r>
          </a:p>
          <a:p>
            <a:pPr marL="342900" indent="-342900">
              <a:spcBef>
                <a:spcPct val="20000"/>
              </a:spcBef>
              <a:buFontTx/>
              <a:buBlip>
                <a:blip r:embed="rId3"/>
              </a:buBlip>
            </a:pPr>
            <a:r>
              <a:rPr lang="en-US" sz="2800" dirty="0">
                <a:latin typeface="Calibri" pitchFamily="34" charset="0"/>
              </a:rPr>
              <a:t>Activation of Coagulation</a:t>
            </a:r>
          </a:p>
          <a:p>
            <a:pPr marL="742950" lvl="1" indent="-285750">
              <a:lnSpc>
                <a:spcPct val="85000"/>
              </a:lnSpc>
              <a:spcBef>
                <a:spcPct val="20000"/>
              </a:spcBef>
              <a:buFont typeface="Arial" pitchFamily="34" charset="0"/>
              <a:buChar char="–"/>
            </a:pPr>
            <a:r>
              <a:rPr lang="en-US" sz="2000" dirty="0">
                <a:latin typeface="Calibri" pitchFamily="34" charset="0"/>
              </a:rPr>
              <a:t>Inflammation (IL-1, TNF)</a:t>
            </a:r>
          </a:p>
          <a:p>
            <a:pPr marL="1143000" lvl="2" indent="-228600">
              <a:lnSpc>
                <a:spcPct val="85000"/>
              </a:lnSpc>
              <a:spcBef>
                <a:spcPct val="20000"/>
              </a:spcBef>
              <a:buFont typeface="Arial" pitchFamily="34" charset="0"/>
              <a:buChar char="•"/>
            </a:pPr>
            <a:r>
              <a:rPr lang="en-US" sz="2000" dirty="0">
                <a:latin typeface="Calibri" pitchFamily="34" charset="0"/>
              </a:rPr>
              <a:t>Monocytes </a:t>
            </a:r>
            <a:r>
              <a:rPr lang="en-US" sz="2000" dirty="0">
                <a:latin typeface="Calibri" pitchFamily="34" charset="0"/>
                <a:sym typeface="Symbol" pitchFamily="18" charset="2"/>
              </a:rPr>
              <a:t> tissue factor and tethered leukocytes</a:t>
            </a:r>
          </a:p>
          <a:p>
            <a:pPr marL="1143000" lvl="2" indent="-228600">
              <a:lnSpc>
                <a:spcPct val="85000"/>
              </a:lnSpc>
              <a:spcBef>
                <a:spcPct val="20000"/>
              </a:spcBef>
              <a:buFont typeface="Arial" pitchFamily="34" charset="0"/>
              <a:buChar char="•"/>
            </a:pPr>
            <a:r>
              <a:rPr lang="en-US" sz="2000" dirty="0">
                <a:latin typeface="Calibri" pitchFamily="34" charset="0"/>
              </a:rPr>
              <a:t>Internalize </a:t>
            </a:r>
            <a:r>
              <a:rPr lang="en-US" sz="2000" dirty="0" err="1">
                <a:latin typeface="Calibri" pitchFamily="34" charset="0"/>
              </a:rPr>
              <a:t>thrombomodulin</a:t>
            </a:r>
            <a:r>
              <a:rPr lang="en-US" sz="2000" dirty="0">
                <a:latin typeface="Calibri" pitchFamily="34" charset="0"/>
              </a:rPr>
              <a:t> (</a:t>
            </a:r>
            <a:r>
              <a:rPr lang="en-US" sz="2000" dirty="0">
                <a:latin typeface="Calibri" pitchFamily="34" charset="0"/>
                <a:sym typeface="Symbol" pitchFamily="18" charset="2"/>
              </a:rPr>
              <a:t> Protein C activation)</a:t>
            </a:r>
          </a:p>
          <a:p>
            <a:pPr marL="1143000" lvl="2" indent="-228600">
              <a:lnSpc>
                <a:spcPct val="85000"/>
              </a:lnSpc>
              <a:spcBef>
                <a:spcPct val="20000"/>
              </a:spcBef>
              <a:buFont typeface="Arial" pitchFamily="34" charset="0"/>
              <a:buChar char="•"/>
            </a:pPr>
            <a:r>
              <a:rPr lang="en-US" sz="2000" dirty="0">
                <a:latin typeface="Calibri" pitchFamily="34" charset="0"/>
              </a:rPr>
              <a:t>Shedding endothelial protein C receptor</a:t>
            </a:r>
          </a:p>
          <a:p>
            <a:pPr marL="742950" lvl="1" indent="-285750">
              <a:lnSpc>
                <a:spcPct val="85000"/>
              </a:lnSpc>
              <a:spcBef>
                <a:spcPct val="20000"/>
              </a:spcBef>
              <a:buFont typeface="Arial" pitchFamily="34" charset="0"/>
              <a:buChar char="–"/>
            </a:pPr>
            <a:r>
              <a:rPr lang="en-US" sz="2000" dirty="0">
                <a:latin typeface="Calibri" pitchFamily="34" charset="0"/>
              </a:rPr>
              <a:t>Coagulation cascade activation</a:t>
            </a:r>
          </a:p>
        </p:txBody>
      </p:sp>
      <p:grpSp>
        <p:nvGrpSpPr>
          <p:cNvPr id="35844" name="Group 4"/>
          <p:cNvGrpSpPr>
            <a:grpSpLocks/>
          </p:cNvGrpSpPr>
          <p:nvPr/>
        </p:nvGrpSpPr>
        <p:grpSpPr bwMode="auto">
          <a:xfrm>
            <a:off x="6629400" y="1447800"/>
            <a:ext cx="2209800" cy="1265238"/>
            <a:chOff x="4804" y="88"/>
            <a:chExt cx="1532" cy="797"/>
          </a:xfrm>
        </p:grpSpPr>
        <p:sp>
          <p:nvSpPr>
            <p:cNvPr id="35846" name="AutoShape 5"/>
            <p:cNvSpPr>
              <a:spLocks noChangeArrowheads="1"/>
            </p:cNvSpPr>
            <p:nvPr/>
          </p:nvSpPr>
          <p:spPr bwMode="auto">
            <a:xfrm>
              <a:off x="5385" y="482"/>
              <a:ext cx="418" cy="403"/>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35847" name="Line 6"/>
            <p:cNvSpPr>
              <a:spLocks noChangeShapeType="1"/>
            </p:cNvSpPr>
            <p:nvPr/>
          </p:nvSpPr>
          <p:spPr bwMode="auto">
            <a:xfrm flipV="1">
              <a:off x="5174" y="290"/>
              <a:ext cx="845" cy="336"/>
            </a:xfrm>
            <a:prstGeom prst="line">
              <a:avLst/>
            </a:prstGeom>
            <a:noFill/>
            <a:ln w="9525">
              <a:solidFill>
                <a:schemeClr val="tx1"/>
              </a:solidFill>
              <a:round/>
              <a:headEnd/>
              <a:tailEnd/>
            </a:ln>
          </p:spPr>
          <p:txBody>
            <a:bodyPr/>
            <a:lstStyle/>
            <a:p>
              <a:endParaRPr lang="en-US"/>
            </a:p>
          </p:txBody>
        </p:sp>
        <p:sp>
          <p:nvSpPr>
            <p:cNvPr id="35848" name="Text Box 7"/>
            <p:cNvSpPr txBox="1">
              <a:spLocks noChangeArrowheads="1"/>
            </p:cNvSpPr>
            <p:nvPr/>
          </p:nvSpPr>
          <p:spPr bwMode="auto">
            <a:xfrm>
              <a:off x="4804" y="386"/>
              <a:ext cx="528"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Clot</a:t>
              </a:r>
            </a:p>
          </p:txBody>
        </p:sp>
        <p:sp>
          <p:nvSpPr>
            <p:cNvPr id="35849" name="Text Box 8"/>
            <p:cNvSpPr txBox="1">
              <a:spLocks noChangeArrowheads="1"/>
            </p:cNvSpPr>
            <p:nvPr/>
          </p:nvSpPr>
          <p:spPr bwMode="auto">
            <a:xfrm>
              <a:off x="5649" y="88"/>
              <a:ext cx="687"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Bleed</a:t>
              </a:r>
            </a:p>
          </p:txBody>
        </p:sp>
      </p:grpSp>
      <p:sp>
        <p:nvSpPr>
          <p:cNvPr id="9" name="Text Box 9"/>
          <p:cNvSpPr txBox="1">
            <a:spLocks noChangeArrowheads="1"/>
          </p:cNvSpPr>
          <p:nvPr/>
        </p:nvSpPr>
        <p:spPr bwMode="auto">
          <a:xfrm>
            <a:off x="838200" y="6096000"/>
            <a:ext cx="4953000" cy="304800"/>
          </a:xfrm>
          <a:prstGeom prst="rect">
            <a:avLst/>
          </a:prstGeom>
          <a:noFill/>
          <a:ln w="12700">
            <a:noFill/>
            <a:miter lim="800000"/>
            <a:headEnd/>
            <a:tailEnd/>
          </a:ln>
          <a:effectLst/>
        </p:spPr>
        <p:txBody>
          <a:bodyPr>
            <a:spAutoFit/>
          </a:bodyPr>
          <a:lstStyle/>
          <a:p>
            <a:pPr eaLnBrk="0" fontAlgn="auto" hangingPunct="0">
              <a:spcBef>
                <a:spcPct val="50000"/>
              </a:spcBef>
              <a:spcAft>
                <a:spcPts val="0"/>
              </a:spcAft>
              <a:defRPr/>
            </a:pPr>
            <a:r>
              <a:rPr lang="en-US" sz="1400" dirty="0">
                <a:effectLst>
                  <a:outerShdw blurRad="38100" dist="38100" dir="2700000" algn="tl">
                    <a:srgbClr val="C0C0C0"/>
                  </a:outerShdw>
                </a:effectLst>
                <a:latin typeface="+mn-lt"/>
              </a:rPr>
              <a:t>Adapted from Wertz </a:t>
            </a:r>
            <a:r>
              <a:rPr lang="en-US" sz="1400" i="1" dirty="0">
                <a:effectLst>
                  <a:outerShdw blurRad="38100" dist="38100" dir="2700000" algn="tl">
                    <a:srgbClr val="C0C0C0"/>
                  </a:outerShdw>
                </a:effectLst>
                <a:latin typeface="+mn-lt"/>
              </a:rPr>
              <a:t>Lung Biology Health Disease</a:t>
            </a:r>
            <a:r>
              <a:rPr lang="en-US" sz="1400" dirty="0">
                <a:effectLst>
                  <a:outerShdw blurRad="38100" dist="38100" dir="2700000" algn="tl">
                    <a:srgbClr val="C0C0C0"/>
                  </a:outerShdw>
                </a:effectLst>
                <a:latin typeface="+mn-lt"/>
              </a:rPr>
              <a:t> 2003</a:t>
            </a:r>
          </a:p>
        </p:txBody>
      </p:sp>
      <p:pic>
        <p:nvPicPr>
          <p:cNvPr id="10" name="Picture 9" descr="p2.jpg"/>
          <p:cNvPicPr>
            <a:picLocks noChangeAspect="1"/>
          </p:cNvPicPr>
          <p:nvPr/>
        </p:nvPicPr>
        <p:blipFill>
          <a:blip r:embed="rId4" cstate="print"/>
          <a:stretch>
            <a:fillRect/>
          </a:stretch>
        </p:blipFill>
        <p:spPr>
          <a:xfrm>
            <a:off x="7696200" y="5715000"/>
            <a:ext cx="914400" cy="914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304800"/>
            <a:ext cx="8458200" cy="12192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3200" dirty="0">
                <a:latin typeface="+mj-lt"/>
                <a:ea typeface="+mj-ea"/>
                <a:cs typeface="+mj-cs"/>
              </a:rPr>
              <a:t>Pathogenesis of Venous Thromboembolism </a:t>
            </a:r>
            <a:r>
              <a:rPr lang="en-US" sz="3200" dirty="0" err="1">
                <a:latin typeface="+mj-lt"/>
                <a:ea typeface="+mj-ea"/>
                <a:cs typeface="+mj-cs"/>
              </a:rPr>
              <a:t>Thrombogenic</a:t>
            </a:r>
            <a:r>
              <a:rPr lang="en-US" sz="3200" dirty="0">
                <a:latin typeface="+mj-lt"/>
                <a:ea typeface="+mj-ea"/>
                <a:cs typeface="+mj-cs"/>
              </a:rPr>
              <a:t> Stimuli</a:t>
            </a:r>
          </a:p>
        </p:txBody>
      </p:sp>
      <p:sp>
        <p:nvSpPr>
          <p:cNvPr id="36867" name="Rectangle 3"/>
          <p:cNvSpPr txBox="1">
            <a:spLocks noChangeArrowheads="1"/>
          </p:cNvSpPr>
          <p:nvPr/>
        </p:nvSpPr>
        <p:spPr bwMode="auto">
          <a:xfrm>
            <a:off x="381000" y="1782763"/>
            <a:ext cx="7239000" cy="3627437"/>
          </a:xfrm>
          <a:prstGeom prst="rect">
            <a:avLst/>
          </a:prstGeom>
          <a:noFill/>
          <a:ln w="9525">
            <a:noFill/>
            <a:miter lim="800000"/>
            <a:headEnd/>
            <a:tailEnd/>
          </a:ln>
        </p:spPr>
        <p:txBody>
          <a:bodyPr/>
          <a:lstStyle/>
          <a:p>
            <a:pPr marL="342900" indent="-342900">
              <a:spcBef>
                <a:spcPct val="20000"/>
              </a:spcBef>
              <a:buFontTx/>
              <a:buBlip>
                <a:blip r:embed="rId3"/>
              </a:buBlip>
            </a:pPr>
            <a:r>
              <a:rPr lang="en-US" sz="3200" dirty="0">
                <a:latin typeface="Calibri" pitchFamily="34" charset="0"/>
              </a:rPr>
              <a:t>Blood Flow (Stasis)</a:t>
            </a:r>
          </a:p>
          <a:p>
            <a:pPr marL="800100" lvl="1" indent="-285750">
              <a:spcBef>
                <a:spcPct val="20000"/>
              </a:spcBef>
              <a:buFont typeface="Arial" pitchFamily="34" charset="0"/>
              <a:buChar char="–"/>
            </a:pPr>
            <a:r>
              <a:rPr lang="en-US" sz="2400" b="1" dirty="0">
                <a:latin typeface="Calibri" pitchFamily="34" charset="0"/>
              </a:rPr>
              <a:t>Systemic</a:t>
            </a:r>
          </a:p>
          <a:p>
            <a:pPr marL="1200150" lvl="2" indent="-285750">
              <a:spcBef>
                <a:spcPct val="20000"/>
              </a:spcBef>
              <a:buFont typeface="Arial" pitchFamily="34" charset="0"/>
              <a:buChar char="•"/>
            </a:pPr>
            <a:r>
              <a:rPr lang="en-US" sz="2000" dirty="0">
                <a:latin typeface="Calibri" pitchFamily="34" charset="0"/>
              </a:rPr>
              <a:t>Immobilization pools blood in </a:t>
            </a:r>
            <a:r>
              <a:rPr lang="en-US" sz="2000" dirty="0" smtClean="0">
                <a:latin typeface="Calibri" pitchFamily="34" charset="0"/>
              </a:rPr>
              <a:t>calf  venous </a:t>
            </a:r>
            <a:r>
              <a:rPr lang="en-US" sz="2000" dirty="0">
                <a:latin typeface="Calibri" pitchFamily="34" charset="0"/>
              </a:rPr>
              <a:t>sinuses</a:t>
            </a:r>
          </a:p>
          <a:p>
            <a:pPr marL="1200150" lvl="2" indent="-285750">
              <a:spcBef>
                <a:spcPct val="20000"/>
              </a:spcBef>
              <a:buFont typeface="Arial" pitchFamily="34" charset="0"/>
              <a:buChar char="•"/>
            </a:pPr>
            <a:r>
              <a:rPr lang="en-US" sz="2000" dirty="0">
                <a:latin typeface="Calibri" pitchFamily="34" charset="0"/>
              </a:rPr>
              <a:t>Increased blood viscosity</a:t>
            </a:r>
          </a:p>
          <a:p>
            <a:pPr marL="800100" lvl="1" indent="-285750">
              <a:spcBef>
                <a:spcPct val="20000"/>
              </a:spcBef>
              <a:buFont typeface="Arial" pitchFamily="34" charset="0"/>
              <a:buChar char="–"/>
            </a:pPr>
            <a:r>
              <a:rPr lang="en-US" sz="2400" b="1" dirty="0">
                <a:latin typeface="Calibri" pitchFamily="34" charset="0"/>
              </a:rPr>
              <a:t>Local</a:t>
            </a:r>
          </a:p>
          <a:p>
            <a:pPr marL="1200150" lvl="2" indent="-285750">
              <a:spcBef>
                <a:spcPct val="20000"/>
              </a:spcBef>
              <a:buFont typeface="Arial" pitchFamily="34" charset="0"/>
              <a:buChar char="•"/>
            </a:pPr>
            <a:r>
              <a:rPr lang="en-US" sz="2000" dirty="0">
                <a:latin typeface="Calibri" pitchFamily="34" charset="0"/>
              </a:rPr>
              <a:t>Hypoxia of valve cusps produces tissue factor and activates coagulation</a:t>
            </a:r>
          </a:p>
          <a:p>
            <a:pPr marL="1200150" lvl="2" indent="-285750">
              <a:spcBef>
                <a:spcPct val="20000"/>
              </a:spcBef>
              <a:buFont typeface="Arial" pitchFamily="34" charset="0"/>
              <a:buChar char="•"/>
            </a:pPr>
            <a:r>
              <a:rPr lang="en-US" sz="2000" dirty="0">
                <a:latin typeface="Calibri" pitchFamily="34" charset="0"/>
              </a:rPr>
              <a:t>Accumulation of clotting factors in venous sinuses of calf or valve cusp pockets </a:t>
            </a:r>
          </a:p>
        </p:txBody>
      </p:sp>
      <p:sp>
        <p:nvSpPr>
          <p:cNvPr id="36868" name="Text Box 8"/>
          <p:cNvSpPr txBox="1">
            <a:spLocks noChangeArrowheads="1"/>
          </p:cNvSpPr>
          <p:nvPr/>
        </p:nvSpPr>
        <p:spPr bwMode="auto">
          <a:xfrm>
            <a:off x="685800" y="6172200"/>
            <a:ext cx="5562600" cy="336550"/>
          </a:xfrm>
          <a:prstGeom prst="rect">
            <a:avLst/>
          </a:prstGeom>
          <a:noFill/>
          <a:ln w="9525">
            <a:noFill/>
            <a:miter lim="800000"/>
            <a:headEnd/>
            <a:tailEnd/>
          </a:ln>
        </p:spPr>
        <p:txBody>
          <a:bodyPr>
            <a:spAutoFit/>
          </a:bodyPr>
          <a:lstStyle/>
          <a:p>
            <a:pPr>
              <a:spcBef>
                <a:spcPct val="50000"/>
              </a:spcBef>
            </a:pPr>
            <a:r>
              <a:rPr lang="en-US" sz="1600" b="1" dirty="0">
                <a:latin typeface="Calibri" pitchFamily="34" charset="0"/>
              </a:rPr>
              <a:t>Adapted from Wertz Lung Biology Health Disease 2003</a:t>
            </a:r>
          </a:p>
        </p:txBody>
      </p:sp>
      <p:grpSp>
        <p:nvGrpSpPr>
          <p:cNvPr id="36869" name="Group 9"/>
          <p:cNvGrpSpPr>
            <a:grpSpLocks/>
          </p:cNvGrpSpPr>
          <p:nvPr/>
        </p:nvGrpSpPr>
        <p:grpSpPr bwMode="auto">
          <a:xfrm>
            <a:off x="6553200" y="1524000"/>
            <a:ext cx="2209800" cy="1265238"/>
            <a:chOff x="4804" y="88"/>
            <a:chExt cx="1532" cy="797"/>
          </a:xfrm>
        </p:grpSpPr>
        <p:sp>
          <p:nvSpPr>
            <p:cNvPr id="36870" name="AutoShape 10"/>
            <p:cNvSpPr>
              <a:spLocks noChangeArrowheads="1"/>
            </p:cNvSpPr>
            <p:nvPr/>
          </p:nvSpPr>
          <p:spPr bwMode="auto">
            <a:xfrm>
              <a:off x="5385" y="482"/>
              <a:ext cx="418" cy="403"/>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36871" name="Line 11"/>
            <p:cNvSpPr>
              <a:spLocks noChangeShapeType="1"/>
            </p:cNvSpPr>
            <p:nvPr/>
          </p:nvSpPr>
          <p:spPr bwMode="auto">
            <a:xfrm flipV="1">
              <a:off x="5174" y="290"/>
              <a:ext cx="845" cy="336"/>
            </a:xfrm>
            <a:prstGeom prst="line">
              <a:avLst/>
            </a:prstGeom>
            <a:noFill/>
            <a:ln w="9525">
              <a:solidFill>
                <a:schemeClr val="tx1"/>
              </a:solidFill>
              <a:round/>
              <a:headEnd/>
              <a:tailEnd/>
            </a:ln>
          </p:spPr>
          <p:txBody>
            <a:bodyPr/>
            <a:lstStyle/>
            <a:p>
              <a:endParaRPr lang="en-US"/>
            </a:p>
          </p:txBody>
        </p:sp>
        <p:sp>
          <p:nvSpPr>
            <p:cNvPr id="36872" name="Text Box 12"/>
            <p:cNvSpPr txBox="1">
              <a:spLocks noChangeArrowheads="1"/>
            </p:cNvSpPr>
            <p:nvPr/>
          </p:nvSpPr>
          <p:spPr bwMode="auto">
            <a:xfrm>
              <a:off x="4804" y="386"/>
              <a:ext cx="528"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Clot</a:t>
              </a:r>
            </a:p>
          </p:txBody>
        </p:sp>
        <p:sp>
          <p:nvSpPr>
            <p:cNvPr id="36873" name="Text Box 13"/>
            <p:cNvSpPr txBox="1">
              <a:spLocks noChangeArrowheads="1"/>
            </p:cNvSpPr>
            <p:nvPr/>
          </p:nvSpPr>
          <p:spPr bwMode="auto">
            <a:xfrm>
              <a:off x="5649" y="88"/>
              <a:ext cx="687"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Bleed</a:t>
              </a:r>
            </a:p>
          </p:txBody>
        </p:sp>
      </p:grpSp>
      <p:pic>
        <p:nvPicPr>
          <p:cNvPr id="10" name="Picture 9" descr="p2.jpg"/>
          <p:cNvPicPr>
            <a:picLocks noChangeAspect="1"/>
          </p:cNvPicPr>
          <p:nvPr/>
        </p:nvPicPr>
        <p:blipFill>
          <a:blip r:embed="rId4" cstate="print"/>
          <a:stretch>
            <a:fillRect/>
          </a:stretch>
        </p:blipFill>
        <p:spPr>
          <a:xfrm>
            <a:off x="7620000" y="5105400"/>
            <a:ext cx="1286256" cy="12862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pic>
        <p:nvPicPr>
          <p:cNvPr id="3" name="Picture 2" descr="p2.jpg"/>
          <p:cNvPicPr>
            <a:picLocks noChangeAspect="1"/>
          </p:cNvPicPr>
          <p:nvPr/>
        </p:nvPicPr>
        <p:blipFill>
          <a:blip r:embed="rId4" cstate="print"/>
          <a:stretch>
            <a:fillRect/>
          </a:stretch>
        </p:blipFill>
        <p:spPr>
          <a:xfrm>
            <a:off x="228600" y="228600"/>
            <a:ext cx="1143000" cy="1143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14400" y="228600"/>
            <a:ext cx="7772400" cy="1066800"/>
          </a:xfrm>
          <a:prstGeom prst="rect">
            <a:avLst/>
          </a:prstGeom>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Risk Factors for VTE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Rectangle 3"/>
          <p:cNvSpPr txBox="1">
            <a:spLocks noChangeArrowheads="1"/>
          </p:cNvSpPr>
          <p:nvPr/>
        </p:nvSpPr>
        <p:spPr>
          <a:xfrm>
            <a:off x="685800" y="1371600"/>
            <a:ext cx="3810000" cy="4648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Surgery</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Trauma (</a:t>
            </a:r>
            <a:r>
              <a:rPr kumimoji="0" lang="en-US" sz="1800" b="0" i="0" u="none" strike="noStrike" kern="1200" cap="none" spc="0" normalizeH="0" baseline="0" noProof="0" smtClean="0">
                <a:ln>
                  <a:noFill/>
                </a:ln>
                <a:solidFill>
                  <a:schemeClr val="tx1"/>
                </a:solidFill>
                <a:effectLst/>
                <a:uLnTx/>
                <a:uFillTx/>
                <a:latin typeface="+mn-lt"/>
                <a:ea typeface="+mn-ea"/>
                <a:cs typeface="+mn-cs"/>
              </a:rPr>
              <a:t>major or lower extremity</a:t>
            </a:r>
            <a:r>
              <a:rPr kumimoji="0" lang="en-US" sz="2000" b="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Immobility, paresis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Malignancy</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Cancer therapy</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Previous DVT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Increasing age</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Pregnancy and the postpartum period</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Estrogen-containing oral contraceptives or hormone replacement therapy</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p:cNvSpPr txBox="1">
            <a:spLocks noChangeArrowheads="1"/>
          </p:cNvSpPr>
          <p:nvPr/>
        </p:nvSpPr>
        <p:spPr>
          <a:xfrm>
            <a:off x="4648200" y="1371600"/>
            <a:ext cx="3810000" cy="4648200"/>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Selective estrogen receptor modulators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Acute medical illness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Heart or respiratory failure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Inflammatory bowel disease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Nephrotic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syndrome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Myeloproliferative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disorders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Parxysmal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nocturnal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hemoglobinuria</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Obesity</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Smoking</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Varicose veins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Central venous catheterization</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Inherited or acquired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thrombophilia</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p2.jpg"/>
          <p:cNvPicPr>
            <a:picLocks noChangeAspect="1"/>
          </p:cNvPicPr>
          <p:nvPr/>
        </p:nvPicPr>
        <p:blipFill>
          <a:blip r:embed="rId3" cstate="print"/>
          <a:stretch>
            <a:fillRect/>
          </a:stretch>
        </p:blipFill>
        <p:spPr>
          <a:xfrm>
            <a:off x="8153400" y="5867400"/>
            <a:ext cx="752856" cy="75285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323439"/>
          </a:xfrm>
          <a:prstGeom prst="rect">
            <a:avLst/>
          </a:prstGeom>
          <a:noFill/>
        </p:spPr>
        <p:txBody>
          <a:bodyPr wrap="square" rtlCol="0">
            <a:spAutoFit/>
          </a:bodyPr>
          <a:lstStyle/>
          <a:p>
            <a:pPr algn="ctr"/>
            <a:r>
              <a:rPr lang="en-US" sz="4000" dirty="0" smtClean="0"/>
              <a:t>Calculation of clinical pretest probability (</a:t>
            </a:r>
            <a:r>
              <a:rPr lang="en-US" sz="3200" dirty="0" smtClean="0"/>
              <a:t>Wells DVT Score)</a:t>
            </a:r>
            <a:endParaRPr lang="en-US" sz="3200" dirty="0"/>
          </a:p>
        </p:txBody>
      </p:sp>
      <p:sp>
        <p:nvSpPr>
          <p:cNvPr id="3" name="TextBox 2"/>
          <p:cNvSpPr txBox="1"/>
          <p:nvPr/>
        </p:nvSpPr>
        <p:spPr>
          <a:xfrm>
            <a:off x="685800" y="1676400"/>
            <a:ext cx="8153400" cy="4708981"/>
          </a:xfrm>
          <a:prstGeom prst="rect">
            <a:avLst/>
          </a:prstGeom>
          <a:noFill/>
        </p:spPr>
        <p:txBody>
          <a:bodyPr wrap="square" rtlCol="0">
            <a:spAutoFit/>
          </a:bodyPr>
          <a:lstStyle/>
          <a:p>
            <a:pPr>
              <a:lnSpc>
                <a:spcPct val="150000"/>
              </a:lnSpc>
            </a:pPr>
            <a:r>
              <a:rPr lang="en-US" sz="2200" dirty="0" smtClean="0"/>
              <a:t>Active cancer (on treatment for last 6 months or palliative)	 1</a:t>
            </a:r>
          </a:p>
          <a:p>
            <a:pPr>
              <a:lnSpc>
                <a:spcPct val="150000"/>
              </a:lnSpc>
            </a:pPr>
            <a:r>
              <a:rPr lang="en-US" sz="2200" dirty="0" smtClean="0"/>
              <a:t>Paralysis, paresis or plaster immobilization of lower limb	 1</a:t>
            </a:r>
          </a:p>
          <a:p>
            <a:pPr>
              <a:lnSpc>
                <a:spcPct val="150000"/>
              </a:lnSpc>
            </a:pPr>
            <a:r>
              <a:rPr lang="en-US" sz="2200" dirty="0" smtClean="0"/>
              <a:t>Immobilization previous 4 days				 1</a:t>
            </a:r>
            <a:br>
              <a:rPr lang="en-US" sz="2200" dirty="0" smtClean="0"/>
            </a:br>
            <a:r>
              <a:rPr lang="en-US" sz="2200" dirty="0" smtClean="0"/>
              <a:t>Entire leg swollen						 1</a:t>
            </a:r>
          </a:p>
          <a:p>
            <a:pPr>
              <a:lnSpc>
                <a:spcPct val="150000"/>
              </a:lnSpc>
            </a:pPr>
            <a:r>
              <a:rPr lang="en-US" sz="2200" dirty="0" smtClean="0"/>
              <a:t>Calf Swollen by more than 3 cm				 1</a:t>
            </a:r>
          </a:p>
          <a:p>
            <a:pPr>
              <a:lnSpc>
                <a:spcPct val="150000"/>
              </a:lnSpc>
            </a:pPr>
            <a:r>
              <a:rPr lang="en-US" sz="2200" dirty="0" smtClean="0"/>
              <a:t>Pitting edema							 1</a:t>
            </a:r>
          </a:p>
          <a:p>
            <a:pPr>
              <a:lnSpc>
                <a:spcPct val="150000"/>
              </a:lnSpc>
            </a:pPr>
            <a:r>
              <a:rPr lang="en-US" sz="2200" dirty="0" smtClean="0"/>
              <a:t>Collateral superficial veins (non-varicose)			 1</a:t>
            </a:r>
          </a:p>
          <a:p>
            <a:pPr>
              <a:lnSpc>
                <a:spcPct val="150000"/>
              </a:lnSpc>
            </a:pPr>
            <a:r>
              <a:rPr lang="en-US" sz="2200" dirty="0" smtClean="0"/>
              <a:t>Probable alternative diagnosis				-2</a:t>
            </a:r>
          </a:p>
          <a:p>
            <a:endParaRPr lang="en-US" b="1" dirty="0" smtClean="0"/>
          </a:p>
          <a:p>
            <a:r>
              <a:rPr lang="en-US" b="1" dirty="0" smtClean="0"/>
              <a:t>(If both legs are symptomatic, score the more severe leg)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4851008" cy="584775"/>
          </a:xfrm>
          <a:prstGeom prst="rect">
            <a:avLst/>
          </a:prstGeom>
          <a:noFill/>
        </p:spPr>
        <p:txBody>
          <a:bodyPr wrap="none" rtlCol="0">
            <a:spAutoFit/>
          </a:bodyPr>
          <a:lstStyle/>
          <a:p>
            <a:r>
              <a:rPr lang="en-US" sz="3200" dirty="0" smtClean="0"/>
              <a:t>Interpretation of the score</a:t>
            </a:r>
            <a:endParaRPr lang="en-US" sz="3200" dirty="0"/>
          </a:p>
        </p:txBody>
      </p:sp>
      <p:sp>
        <p:nvSpPr>
          <p:cNvPr id="3" name="TextBox 2"/>
          <p:cNvSpPr txBox="1"/>
          <p:nvPr/>
        </p:nvSpPr>
        <p:spPr>
          <a:xfrm>
            <a:off x="990600" y="1676400"/>
            <a:ext cx="6934200" cy="2585323"/>
          </a:xfrm>
          <a:prstGeom prst="rect">
            <a:avLst/>
          </a:prstGeom>
          <a:noFill/>
        </p:spPr>
        <p:txBody>
          <a:bodyPr wrap="square" rtlCol="0">
            <a:spAutoFit/>
          </a:bodyPr>
          <a:lstStyle/>
          <a:p>
            <a:pPr>
              <a:lnSpc>
                <a:spcPct val="200000"/>
              </a:lnSpc>
            </a:pPr>
            <a:r>
              <a:rPr lang="en-US" sz="2400" dirty="0" smtClean="0"/>
              <a:t>  ≥ 3 	High DVT Risk</a:t>
            </a:r>
          </a:p>
          <a:p>
            <a:pPr>
              <a:lnSpc>
                <a:spcPct val="200000"/>
              </a:lnSpc>
            </a:pPr>
            <a:r>
              <a:rPr lang="en-US" sz="2400" dirty="0" smtClean="0"/>
              <a:t>  1-2 	Moderate DVT Risk </a:t>
            </a:r>
          </a:p>
          <a:p>
            <a:pPr>
              <a:lnSpc>
                <a:spcPct val="200000"/>
              </a:lnSpc>
            </a:pPr>
            <a:r>
              <a:rPr lang="en-US" sz="2400" dirty="0" smtClean="0"/>
              <a:t>  &lt;1  	Low DVT Risk</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1138773"/>
          </a:xfrm>
          <a:prstGeom prst="rect">
            <a:avLst/>
          </a:prstGeom>
          <a:noFill/>
        </p:spPr>
        <p:txBody>
          <a:bodyPr wrap="square" rtlCol="0">
            <a:spAutoFit/>
          </a:bodyPr>
          <a:lstStyle/>
          <a:p>
            <a:r>
              <a:rPr lang="en-US" sz="3600" dirty="0" smtClean="0"/>
              <a:t>Calculation of Clinical Probability of PE</a:t>
            </a:r>
          </a:p>
          <a:p>
            <a:pPr algn="ctr"/>
            <a:r>
              <a:rPr lang="en-US" sz="3200" dirty="0" smtClean="0"/>
              <a:t>(Modified Wells PE Score)</a:t>
            </a:r>
            <a:endParaRPr lang="en-US" sz="3200" dirty="0"/>
          </a:p>
        </p:txBody>
      </p:sp>
      <p:sp>
        <p:nvSpPr>
          <p:cNvPr id="3" name="TextBox 2"/>
          <p:cNvSpPr txBox="1"/>
          <p:nvPr/>
        </p:nvSpPr>
        <p:spPr>
          <a:xfrm>
            <a:off x="609600" y="1447800"/>
            <a:ext cx="8001000" cy="5078313"/>
          </a:xfrm>
          <a:prstGeom prst="rect">
            <a:avLst/>
          </a:prstGeom>
          <a:noFill/>
        </p:spPr>
        <p:txBody>
          <a:bodyPr wrap="square" rtlCol="0">
            <a:spAutoFit/>
          </a:bodyPr>
          <a:lstStyle/>
          <a:p>
            <a:pPr>
              <a:lnSpc>
                <a:spcPct val="150000"/>
              </a:lnSpc>
            </a:pPr>
            <a:r>
              <a:rPr lang="en-US" sz="2400" dirty="0" smtClean="0"/>
              <a:t>Clinical Signs						3</a:t>
            </a:r>
          </a:p>
          <a:p>
            <a:pPr>
              <a:lnSpc>
                <a:spcPct val="150000"/>
              </a:lnSpc>
            </a:pPr>
            <a:r>
              <a:rPr lang="en-US" sz="2400" dirty="0" smtClean="0"/>
              <a:t>Alternative Diagnosis unlikely				3</a:t>
            </a:r>
          </a:p>
          <a:p>
            <a:pPr>
              <a:lnSpc>
                <a:spcPct val="150000"/>
              </a:lnSpc>
            </a:pPr>
            <a:r>
              <a:rPr lang="en-US" sz="2400" dirty="0" smtClean="0"/>
              <a:t>Hear rate &gt;100 						1.5</a:t>
            </a:r>
          </a:p>
          <a:p>
            <a:pPr>
              <a:lnSpc>
                <a:spcPct val="150000"/>
              </a:lnSpc>
            </a:pPr>
            <a:r>
              <a:rPr lang="en-US" sz="2400" dirty="0" smtClean="0"/>
              <a:t>Immobilization previous 4 days				1.5</a:t>
            </a:r>
          </a:p>
          <a:p>
            <a:pPr>
              <a:lnSpc>
                <a:spcPct val="150000"/>
              </a:lnSpc>
            </a:pPr>
            <a:r>
              <a:rPr lang="en-US" sz="2400" dirty="0" smtClean="0"/>
              <a:t>Previous DVT/PE						1.5</a:t>
            </a:r>
          </a:p>
          <a:p>
            <a:pPr>
              <a:lnSpc>
                <a:spcPct val="150000"/>
              </a:lnSpc>
            </a:pPr>
            <a:r>
              <a:rPr lang="en-US" sz="2400" dirty="0" err="1" smtClean="0"/>
              <a:t>Hemoptysis</a:t>
            </a:r>
            <a:r>
              <a:rPr lang="en-US" sz="2400" dirty="0" smtClean="0"/>
              <a:t>							1</a:t>
            </a:r>
          </a:p>
          <a:p>
            <a:pPr>
              <a:lnSpc>
                <a:spcPct val="150000"/>
              </a:lnSpc>
            </a:pPr>
            <a:r>
              <a:rPr lang="en-US" sz="2400" b="1" dirty="0" smtClean="0"/>
              <a:t>Malignancy (treatment in last 6 months)		1</a:t>
            </a:r>
          </a:p>
          <a:p>
            <a:pPr algn="ctr">
              <a:lnSpc>
                <a:spcPct val="150000"/>
              </a:lnSpc>
            </a:pPr>
            <a:r>
              <a:rPr lang="en-US" sz="2400" b="1" dirty="0" smtClean="0"/>
              <a:t>Interpretation of the score</a:t>
            </a:r>
          </a:p>
          <a:p>
            <a:pPr>
              <a:lnSpc>
                <a:spcPct val="150000"/>
              </a:lnSpc>
            </a:pPr>
            <a:r>
              <a:rPr lang="en-US" sz="2400" dirty="0" smtClean="0"/>
              <a:t>≤ 4 	PE less likely			&gt; 4 	PE likely</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981200"/>
            <a:ext cx="6705600" cy="215443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5400" dirty="0" smtClean="0"/>
              <a:t>Risk  of  DVT in  Surgical Patients</a:t>
            </a:r>
            <a:r>
              <a:rPr lang="en-US" sz="8000" dirty="0" smtClean="0"/>
              <a:t> </a:t>
            </a:r>
            <a:endParaRPr lang="en-US" sz="8000" dirty="0"/>
          </a:p>
        </p:txBody>
      </p:sp>
      <p:pic>
        <p:nvPicPr>
          <p:cNvPr id="3" name="Picture 2" descr="p2.jpg"/>
          <p:cNvPicPr>
            <a:picLocks noChangeAspect="1"/>
          </p:cNvPicPr>
          <p:nvPr/>
        </p:nvPicPr>
        <p:blipFill>
          <a:blip r:embed="rId3" cstate="print"/>
          <a:stretch>
            <a:fillRect/>
          </a:stretch>
        </p:blipFill>
        <p:spPr>
          <a:xfrm>
            <a:off x="6858000" y="4876800"/>
            <a:ext cx="1591056" cy="15910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Formerly:</a:t>
            </a:r>
            <a:endParaRPr lang="en-US" dirty="0"/>
          </a:p>
        </p:txBody>
      </p:sp>
      <p:sp>
        <p:nvSpPr>
          <p:cNvPr id="4" name="Rectangle 3"/>
          <p:cNvSpPr/>
          <p:nvPr/>
        </p:nvSpPr>
        <p:spPr>
          <a:xfrm>
            <a:off x="457200" y="2674948"/>
            <a:ext cx="8077200" cy="2308324"/>
          </a:xfrm>
          <a:prstGeom prst="rect">
            <a:avLst/>
          </a:prstGeom>
        </p:spPr>
        <p:txBody>
          <a:bodyPr wrap="square">
            <a:spAutoFit/>
          </a:bodyPr>
          <a:lstStyle/>
          <a:p>
            <a:pPr algn="ctr">
              <a:buNone/>
            </a:pPr>
            <a:r>
              <a:rPr lang="en-US" sz="3200" dirty="0" smtClean="0">
                <a:latin typeface="Algerian" pitchFamily="82" charset="0"/>
              </a:rPr>
              <a:t>Professor  </a:t>
            </a:r>
          </a:p>
          <a:p>
            <a:pPr algn="ctr">
              <a:buNone/>
            </a:pPr>
            <a:r>
              <a:rPr lang="en-US" sz="2800" dirty="0" smtClean="0">
                <a:solidFill>
                  <a:srgbClr val="000099"/>
                </a:solidFill>
                <a:latin typeface="Algerian" pitchFamily="82" charset="0"/>
              </a:rPr>
              <a:t>Department of </a:t>
            </a:r>
            <a:r>
              <a:rPr lang="en-US" sz="2800" dirty="0" err="1" smtClean="0">
                <a:solidFill>
                  <a:srgbClr val="000099"/>
                </a:solidFill>
                <a:latin typeface="Algerian" pitchFamily="82" charset="0"/>
              </a:rPr>
              <a:t>Anaesthesiology</a:t>
            </a:r>
            <a:r>
              <a:rPr lang="en-US" sz="2800" dirty="0" smtClean="0">
                <a:solidFill>
                  <a:srgbClr val="000099"/>
                </a:solidFill>
                <a:latin typeface="Algerian" pitchFamily="82" charset="0"/>
              </a:rPr>
              <a:t> </a:t>
            </a:r>
          </a:p>
          <a:p>
            <a:pPr algn="ctr">
              <a:buNone/>
            </a:pPr>
            <a:r>
              <a:rPr lang="en-US" sz="2800" dirty="0" smtClean="0">
                <a:solidFill>
                  <a:srgbClr val="000099"/>
                </a:solidFill>
                <a:latin typeface="Algerian" pitchFamily="82" charset="0"/>
              </a:rPr>
              <a:t>&amp; Critical Care</a:t>
            </a:r>
          </a:p>
          <a:p>
            <a:pPr algn="ctr">
              <a:buNone/>
            </a:pPr>
            <a:r>
              <a:rPr lang="en-US" sz="2800" dirty="0" smtClean="0">
                <a:solidFill>
                  <a:srgbClr val="000099"/>
                </a:solidFill>
                <a:latin typeface="Algerian" pitchFamily="82" charset="0"/>
              </a:rPr>
              <a:t>Dr. D Y </a:t>
            </a:r>
            <a:r>
              <a:rPr lang="en-US" sz="2800" dirty="0" err="1" smtClean="0">
                <a:solidFill>
                  <a:srgbClr val="000099"/>
                </a:solidFill>
                <a:latin typeface="Algerian" pitchFamily="82" charset="0"/>
              </a:rPr>
              <a:t>Patil</a:t>
            </a:r>
            <a:r>
              <a:rPr lang="en-US" sz="2800" dirty="0" smtClean="0">
                <a:solidFill>
                  <a:srgbClr val="000099"/>
                </a:solidFill>
                <a:latin typeface="Algerian" pitchFamily="82" charset="0"/>
              </a:rPr>
              <a:t> Medical College</a:t>
            </a:r>
          </a:p>
          <a:p>
            <a:pPr algn="ctr">
              <a:buNone/>
            </a:pPr>
            <a:r>
              <a:rPr lang="en-US" sz="2800" dirty="0" err="1" smtClean="0">
                <a:solidFill>
                  <a:srgbClr val="000099"/>
                </a:solidFill>
                <a:latin typeface="Algerian" pitchFamily="82" charset="0"/>
              </a:rPr>
              <a:t>Pimpri</a:t>
            </a:r>
            <a:r>
              <a:rPr lang="en-US" sz="2800" dirty="0" smtClean="0">
                <a:solidFill>
                  <a:srgbClr val="000099"/>
                </a:solidFill>
                <a:latin typeface="Algerian" pitchFamily="82" charset="0"/>
              </a:rPr>
              <a:t>, </a:t>
            </a:r>
            <a:r>
              <a:rPr lang="en-US" sz="2800" dirty="0" err="1" smtClean="0">
                <a:solidFill>
                  <a:srgbClr val="000099"/>
                </a:solidFill>
                <a:latin typeface="Algerian" pitchFamily="82" charset="0"/>
              </a:rPr>
              <a:t>Pune</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p:oleObj spid="_x0000_s2050"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0"/>
          <a:ext cx="9144000" cy="6858000"/>
        </p:xfrm>
        <a:graphic>
          <a:graphicData uri="http://schemas.openxmlformats.org/presentationml/2006/ole">
            <p:oleObj spid="_x0000_s9218"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228600"/>
            <a:ext cx="7772400" cy="9144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Absolute Risk </a:t>
            </a:r>
            <a:r>
              <a:rPr lang="en-US" sz="4400" dirty="0" smtClean="0">
                <a:latin typeface="Calibri" pitchFamily="34" charset="0"/>
              </a:rPr>
              <a:t>Prevalence</a:t>
            </a:r>
            <a:endParaRPr lang="en-US" sz="4400" dirty="0">
              <a:latin typeface="+mj-lt"/>
              <a:ea typeface="+mj-ea"/>
              <a:cs typeface="+mj-cs"/>
            </a:endParaRPr>
          </a:p>
        </p:txBody>
      </p:sp>
      <p:sp>
        <p:nvSpPr>
          <p:cNvPr id="38915" name="Rectangle 3"/>
          <p:cNvSpPr txBox="1">
            <a:spLocks noChangeArrowheads="1"/>
          </p:cNvSpPr>
          <p:nvPr/>
        </p:nvSpPr>
        <p:spPr bwMode="auto">
          <a:xfrm>
            <a:off x="685800" y="1371600"/>
            <a:ext cx="3810000" cy="4648200"/>
          </a:xfrm>
          <a:prstGeom prst="rect">
            <a:avLst/>
          </a:prstGeom>
          <a:noFill/>
          <a:ln w="9525">
            <a:noFill/>
            <a:miter lim="800000"/>
            <a:headEnd/>
            <a:tailEnd/>
          </a:ln>
        </p:spPr>
        <p:txBody>
          <a:bodyPr/>
          <a:lstStyle/>
          <a:p>
            <a:pPr marL="342900" indent="-342900" algn="ctr">
              <a:lnSpc>
                <a:spcPct val="90000"/>
              </a:lnSpc>
              <a:spcBef>
                <a:spcPct val="20000"/>
              </a:spcBef>
              <a:buFont typeface="Wingdings" pitchFamily="2" charset="2"/>
              <a:buNone/>
            </a:pPr>
            <a:r>
              <a:rPr lang="en-US" sz="2000" u="sng" dirty="0">
                <a:latin typeface="Calibri" pitchFamily="34" charset="0"/>
              </a:rPr>
              <a:t>Patient Group</a:t>
            </a:r>
          </a:p>
          <a:p>
            <a:pPr marL="342900" indent="-342900">
              <a:lnSpc>
                <a:spcPct val="90000"/>
              </a:lnSpc>
              <a:spcBef>
                <a:spcPct val="20000"/>
              </a:spcBef>
              <a:buFont typeface="Wingdings" pitchFamily="2" charset="2"/>
              <a:buNone/>
            </a:pPr>
            <a:endParaRPr lang="en-US" sz="2000" dirty="0">
              <a:latin typeface="Calibri" pitchFamily="34" charset="0"/>
            </a:endParaRPr>
          </a:p>
          <a:p>
            <a:pPr marL="342900" indent="-342900">
              <a:lnSpc>
                <a:spcPct val="90000"/>
              </a:lnSpc>
              <a:spcBef>
                <a:spcPct val="20000"/>
              </a:spcBef>
              <a:buFont typeface="Wingdings" pitchFamily="2" charset="2"/>
              <a:buNone/>
            </a:pPr>
            <a:r>
              <a:rPr lang="en-US" sz="2000" dirty="0">
                <a:latin typeface="Calibri" pitchFamily="34" charset="0"/>
              </a:rPr>
              <a:t>Medical patients</a:t>
            </a:r>
          </a:p>
          <a:p>
            <a:pPr marL="342900" indent="-342900">
              <a:lnSpc>
                <a:spcPct val="90000"/>
              </a:lnSpc>
              <a:spcBef>
                <a:spcPct val="20000"/>
              </a:spcBef>
              <a:buFont typeface="Wingdings" pitchFamily="2" charset="2"/>
              <a:buNone/>
            </a:pPr>
            <a:r>
              <a:rPr lang="en-US" sz="2000" dirty="0">
                <a:latin typeface="Calibri" pitchFamily="34" charset="0"/>
              </a:rPr>
              <a:t>General surgery</a:t>
            </a:r>
          </a:p>
          <a:p>
            <a:pPr marL="342900" indent="-342900">
              <a:lnSpc>
                <a:spcPct val="90000"/>
              </a:lnSpc>
              <a:spcBef>
                <a:spcPct val="20000"/>
              </a:spcBef>
              <a:buFont typeface="Wingdings" pitchFamily="2" charset="2"/>
              <a:buNone/>
            </a:pPr>
            <a:r>
              <a:rPr lang="en-US" sz="2000" dirty="0">
                <a:latin typeface="Calibri" pitchFamily="34" charset="0"/>
              </a:rPr>
              <a:t>Major gynecologic surgery</a:t>
            </a:r>
          </a:p>
          <a:p>
            <a:pPr marL="342900" indent="-342900">
              <a:lnSpc>
                <a:spcPct val="90000"/>
              </a:lnSpc>
              <a:spcBef>
                <a:spcPct val="20000"/>
              </a:spcBef>
              <a:buFont typeface="Wingdings" pitchFamily="2" charset="2"/>
              <a:buNone/>
            </a:pPr>
            <a:r>
              <a:rPr lang="en-US" sz="2000" dirty="0">
                <a:latin typeface="Calibri" pitchFamily="34" charset="0"/>
              </a:rPr>
              <a:t>Major urologic surgery</a:t>
            </a:r>
          </a:p>
          <a:p>
            <a:pPr marL="342900" indent="-342900">
              <a:lnSpc>
                <a:spcPct val="90000"/>
              </a:lnSpc>
              <a:spcBef>
                <a:spcPct val="20000"/>
              </a:spcBef>
              <a:buFont typeface="Wingdings" pitchFamily="2" charset="2"/>
              <a:buNone/>
            </a:pPr>
            <a:r>
              <a:rPr lang="en-US" sz="2000" dirty="0">
                <a:latin typeface="Calibri" pitchFamily="34" charset="0"/>
              </a:rPr>
              <a:t>Neurosurgery</a:t>
            </a:r>
          </a:p>
          <a:p>
            <a:pPr marL="342900" indent="-342900">
              <a:lnSpc>
                <a:spcPct val="90000"/>
              </a:lnSpc>
              <a:spcBef>
                <a:spcPct val="20000"/>
              </a:spcBef>
              <a:buFont typeface="Wingdings" pitchFamily="2" charset="2"/>
              <a:buNone/>
            </a:pPr>
            <a:r>
              <a:rPr lang="en-US" sz="2000" dirty="0">
                <a:latin typeface="Calibri" pitchFamily="34" charset="0"/>
              </a:rPr>
              <a:t>Stroke</a:t>
            </a:r>
          </a:p>
          <a:p>
            <a:pPr marL="342900" indent="-342900">
              <a:lnSpc>
                <a:spcPct val="90000"/>
              </a:lnSpc>
              <a:spcBef>
                <a:spcPct val="20000"/>
              </a:spcBef>
              <a:buFont typeface="Wingdings" pitchFamily="2" charset="2"/>
              <a:buNone/>
            </a:pPr>
            <a:r>
              <a:rPr lang="en-US" sz="2000" dirty="0">
                <a:latin typeface="Calibri" pitchFamily="34" charset="0"/>
              </a:rPr>
              <a:t>Hip or knee arthroplasty, hip fracture surgery</a:t>
            </a:r>
          </a:p>
          <a:p>
            <a:pPr marL="342900" indent="-342900">
              <a:lnSpc>
                <a:spcPct val="90000"/>
              </a:lnSpc>
              <a:spcBef>
                <a:spcPct val="20000"/>
              </a:spcBef>
              <a:buFont typeface="Wingdings" pitchFamily="2" charset="2"/>
              <a:buNone/>
            </a:pPr>
            <a:r>
              <a:rPr lang="en-US" sz="2000" dirty="0">
                <a:latin typeface="Calibri" pitchFamily="34" charset="0"/>
              </a:rPr>
              <a:t>Major trauma</a:t>
            </a:r>
          </a:p>
          <a:p>
            <a:pPr marL="342900" indent="-342900">
              <a:lnSpc>
                <a:spcPct val="90000"/>
              </a:lnSpc>
              <a:spcBef>
                <a:spcPct val="20000"/>
              </a:spcBef>
              <a:buFont typeface="Wingdings" pitchFamily="2" charset="2"/>
              <a:buNone/>
            </a:pPr>
            <a:r>
              <a:rPr lang="en-US" sz="2000" dirty="0">
                <a:latin typeface="Calibri" pitchFamily="34" charset="0"/>
              </a:rPr>
              <a:t>Spinal cord injury</a:t>
            </a:r>
          </a:p>
          <a:p>
            <a:pPr marL="342900" indent="-342900">
              <a:lnSpc>
                <a:spcPct val="90000"/>
              </a:lnSpc>
              <a:spcBef>
                <a:spcPct val="20000"/>
              </a:spcBef>
              <a:buFont typeface="Wingdings" pitchFamily="2" charset="2"/>
              <a:buNone/>
            </a:pPr>
            <a:r>
              <a:rPr lang="en-US" sz="2000" dirty="0">
                <a:latin typeface="Calibri" pitchFamily="34" charset="0"/>
              </a:rPr>
              <a:t>Critical care patients</a:t>
            </a:r>
          </a:p>
        </p:txBody>
      </p:sp>
      <p:sp>
        <p:nvSpPr>
          <p:cNvPr id="38916" name="Rectangle 4"/>
          <p:cNvSpPr txBox="1">
            <a:spLocks noChangeArrowheads="1"/>
          </p:cNvSpPr>
          <p:nvPr/>
        </p:nvSpPr>
        <p:spPr bwMode="auto">
          <a:xfrm>
            <a:off x="4648200" y="1371600"/>
            <a:ext cx="3810000" cy="46482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2000" dirty="0">
                <a:latin typeface="Calibri" pitchFamily="34" charset="0"/>
              </a:rPr>
              <a:t>DVT Prevalence, %</a:t>
            </a:r>
          </a:p>
          <a:p>
            <a:pPr marL="342900" indent="-342900" algn="ctr">
              <a:spcBef>
                <a:spcPct val="20000"/>
              </a:spcBef>
              <a:buFont typeface="Wingdings" pitchFamily="2" charset="2"/>
              <a:buNone/>
            </a:pPr>
            <a:endParaRPr lang="en-US" sz="2000" dirty="0">
              <a:latin typeface="Calibri" pitchFamily="34" charset="0"/>
            </a:endParaRPr>
          </a:p>
          <a:p>
            <a:pPr marL="342900" indent="-342900" algn="ctr">
              <a:spcBef>
                <a:spcPct val="20000"/>
              </a:spcBef>
              <a:buFont typeface="Wingdings" pitchFamily="2" charset="2"/>
              <a:buNone/>
            </a:pPr>
            <a:r>
              <a:rPr lang="en-US" sz="2000" dirty="0">
                <a:latin typeface="Calibri" pitchFamily="34" charset="0"/>
              </a:rPr>
              <a:t>10 – 20</a:t>
            </a:r>
          </a:p>
          <a:p>
            <a:pPr marL="342900" indent="-342900" algn="ctr">
              <a:spcBef>
                <a:spcPct val="20000"/>
              </a:spcBef>
              <a:buFont typeface="Wingdings" pitchFamily="2" charset="2"/>
              <a:buNone/>
            </a:pPr>
            <a:r>
              <a:rPr lang="en-US" sz="2000" dirty="0">
                <a:latin typeface="Calibri" pitchFamily="34" charset="0"/>
              </a:rPr>
              <a:t>15 – 40</a:t>
            </a:r>
          </a:p>
          <a:p>
            <a:pPr marL="342900" indent="-342900" algn="ctr">
              <a:spcBef>
                <a:spcPct val="20000"/>
              </a:spcBef>
              <a:buFont typeface="Wingdings" pitchFamily="2" charset="2"/>
              <a:buNone/>
            </a:pPr>
            <a:r>
              <a:rPr lang="en-US" sz="2000" dirty="0">
                <a:latin typeface="Calibri" pitchFamily="34" charset="0"/>
              </a:rPr>
              <a:t>15 – 40</a:t>
            </a:r>
          </a:p>
          <a:p>
            <a:pPr marL="342900" indent="-342900" algn="ctr">
              <a:spcBef>
                <a:spcPct val="20000"/>
              </a:spcBef>
              <a:buFont typeface="Wingdings" pitchFamily="2" charset="2"/>
              <a:buNone/>
            </a:pPr>
            <a:r>
              <a:rPr lang="en-US" sz="2000" dirty="0">
                <a:latin typeface="Calibri" pitchFamily="34" charset="0"/>
              </a:rPr>
              <a:t>15 – 40</a:t>
            </a:r>
          </a:p>
          <a:p>
            <a:pPr marL="342900" indent="-342900" algn="ctr">
              <a:spcBef>
                <a:spcPct val="20000"/>
              </a:spcBef>
              <a:buFont typeface="Wingdings" pitchFamily="2" charset="2"/>
              <a:buNone/>
            </a:pPr>
            <a:r>
              <a:rPr lang="en-US" sz="2000" dirty="0">
                <a:latin typeface="Calibri" pitchFamily="34" charset="0"/>
              </a:rPr>
              <a:t>15 – 40</a:t>
            </a:r>
          </a:p>
          <a:p>
            <a:pPr marL="342900" indent="-342900" algn="ctr">
              <a:spcBef>
                <a:spcPct val="20000"/>
              </a:spcBef>
              <a:buFont typeface="Wingdings" pitchFamily="2" charset="2"/>
              <a:buNone/>
            </a:pPr>
            <a:r>
              <a:rPr lang="en-US" sz="2000" dirty="0">
                <a:latin typeface="Calibri" pitchFamily="34" charset="0"/>
              </a:rPr>
              <a:t>20 – 50</a:t>
            </a:r>
          </a:p>
          <a:p>
            <a:pPr marL="342900" indent="-342900" algn="ctr">
              <a:spcBef>
                <a:spcPct val="20000"/>
              </a:spcBef>
              <a:buFont typeface="Wingdings" pitchFamily="2" charset="2"/>
              <a:buNone/>
            </a:pPr>
            <a:r>
              <a:rPr lang="en-US" sz="2000" dirty="0">
                <a:latin typeface="Calibri" pitchFamily="34" charset="0"/>
              </a:rPr>
              <a:t>40 – 60</a:t>
            </a:r>
          </a:p>
          <a:p>
            <a:pPr marL="342900" indent="-342900" algn="ctr">
              <a:spcBef>
                <a:spcPct val="20000"/>
              </a:spcBef>
              <a:buFont typeface="Wingdings" pitchFamily="2" charset="2"/>
              <a:buNone/>
            </a:pPr>
            <a:r>
              <a:rPr lang="en-US" sz="2000" dirty="0">
                <a:latin typeface="Calibri" pitchFamily="34" charset="0"/>
              </a:rPr>
              <a:t>40 – 80</a:t>
            </a:r>
          </a:p>
          <a:p>
            <a:pPr marL="342900" indent="-342900" algn="ctr">
              <a:spcBef>
                <a:spcPct val="20000"/>
              </a:spcBef>
              <a:buFont typeface="Wingdings" pitchFamily="2" charset="2"/>
              <a:buNone/>
            </a:pPr>
            <a:r>
              <a:rPr lang="en-US" sz="2000" dirty="0">
                <a:latin typeface="Calibri" pitchFamily="34" charset="0"/>
              </a:rPr>
              <a:t>60 – 80</a:t>
            </a:r>
          </a:p>
          <a:p>
            <a:pPr marL="342900" indent="-342900" algn="ctr">
              <a:spcBef>
                <a:spcPct val="20000"/>
              </a:spcBef>
              <a:buFont typeface="Wingdings" pitchFamily="2" charset="2"/>
              <a:buNone/>
            </a:pPr>
            <a:r>
              <a:rPr lang="en-US" sz="2000" dirty="0">
                <a:latin typeface="Calibri" pitchFamily="34" charset="0"/>
              </a:rPr>
              <a:t>10 – 80</a:t>
            </a:r>
          </a:p>
          <a:p>
            <a:pPr marL="342900" indent="-342900" algn="ctr">
              <a:spcBef>
                <a:spcPct val="20000"/>
              </a:spcBef>
              <a:buFont typeface="Wingdings" pitchFamily="2" charset="2"/>
              <a:buNone/>
            </a:pP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ICU Venous Thromboembolism</a:t>
            </a:r>
          </a:p>
        </p:txBody>
      </p:sp>
      <p:sp>
        <p:nvSpPr>
          <p:cNvPr id="3" name="Text Box 58"/>
          <p:cNvSpPr txBox="1">
            <a:spLocks noChangeArrowheads="1"/>
          </p:cNvSpPr>
          <p:nvPr/>
        </p:nvSpPr>
        <p:spPr bwMode="auto">
          <a:xfrm>
            <a:off x="1981200" y="5638800"/>
            <a:ext cx="4114800" cy="304800"/>
          </a:xfrm>
          <a:prstGeom prst="rect">
            <a:avLst/>
          </a:prstGeom>
          <a:noFill/>
          <a:ln w="12699">
            <a:noFill/>
            <a:miter lim="800000"/>
            <a:headEnd/>
            <a:tailEnd/>
          </a:ln>
          <a:effectLst/>
        </p:spPr>
        <p:txBody>
          <a:bodyPr>
            <a:spAutoFit/>
          </a:bodyPr>
          <a:lstStyle/>
          <a:p>
            <a:pPr eaLnBrk="0" fontAlgn="auto" hangingPunct="0">
              <a:spcBef>
                <a:spcPct val="50000"/>
              </a:spcBef>
              <a:spcAft>
                <a:spcPts val="0"/>
              </a:spcAft>
              <a:defRPr/>
            </a:pPr>
            <a:r>
              <a:rPr lang="en-US" sz="1400">
                <a:effectLst>
                  <a:outerShdw blurRad="38100" dist="38100" dir="2700000" algn="tl">
                    <a:srgbClr val="C0C0C0"/>
                  </a:outerShdw>
                </a:effectLst>
                <a:latin typeface="+mn-lt"/>
              </a:rPr>
              <a:t>Adopted from Dalen </a:t>
            </a:r>
            <a:r>
              <a:rPr lang="en-US" sz="1400" i="1">
                <a:effectLst>
                  <a:outerShdw blurRad="38100" dist="38100" dir="2700000" algn="tl">
                    <a:srgbClr val="C0C0C0"/>
                  </a:outerShdw>
                </a:effectLst>
                <a:latin typeface="+mn-lt"/>
              </a:rPr>
              <a:t>CHEST</a:t>
            </a:r>
            <a:r>
              <a:rPr lang="en-US" sz="1400">
                <a:effectLst>
                  <a:outerShdw blurRad="38100" dist="38100" dir="2700000" algn="tl">
                    <a:srgbClr val="C0C0C0"/>
                  </a:outerShdw>
                </a:effectLst>
                <a:latin typeface="+mn-lt"/>
              </a:rPr>
              <a:t> 2002; 122:1440-56</a:t>
            </a:r>
          </a:p>
        </p:txBody>
      </p:sp>
      <p:graphicFrame>
        <p:nvGraphicFramePr>
          <p:cNvPr id="4" name="Group 139"/>
          <p:cNvGraphicFramePr>
            <a:graphicFrameLocks/>
          </p:cNvGraphicFramePr>
          <p:nvPr/>
        </p:nvGraphicFramePr>
        <p:xfrm>
          <a:off x="685800" y="1447800"/>
          <a:ext cx="7848600" cy="4064000"/>
        </p:xfrm>
        <a:graphic>
          <a:graphicData uri="http://schemas.openxmlformats.org/drawingml/2006/table">
            <a:tbl>
              <a:tblPr/>
              <a:tblGrid>
                <a:gridCol w="2971800"/>
                <a:gridCol w="2057400"/>
                <a:gridCol w="1295400"/>
                <a:gridCol w="1524000"/>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FFFFFF"/>
                            </a:outerShdw>
                          </a:effectLst>
                          <a:latin typeface="Arial" charset="0"/>
                        </a:rPr>
                        <a:t>ICU Risk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Arial" charset="0"/>
                        </a:rPr>
                        <a:t>Hypercoag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Arial" charset="0"/>
                        </a:rPr>
                        <a:t>Stasis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Arial" charset="0"/>
                        </a:rPr>
                        <a:t>Vessel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Major 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Trauma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MI/CHF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Stroke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Burns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Sepsis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Catheter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752600"/>
            <a:ext cx="6172200" cy="2743200"/>
          </a:xfrm>
        </p:spPr>
        <p:txBody>
          <a:bodyPr/>
          <a:lstStyle/>
          <a:p>
            <a:r>
              <a:rPr lang="en-US" sz="5400" dirty="0" smtClean="0"/>
              <a:t>DIAGNOSIS  </a:t>
            </a:r>
            <a:br>
              <a:rPr lang="en-US" sz="5400" dirty="0" smtClean="0"/>
            </a:br>
            <a:r>
              <a:rPr lang="en-US" sz="5400" dirty="0" smtClean="0"/>
              <a:t>OF</a:t>
            </a:r>
            <a:br>
              <a:rPr lang="en-US" sz="5400" dirty="0" smtClean="0"/>
            </a:br>
            <a:r>
              <a:rPr lang="en-US" sz="5400" dirty="0" smtClean="0"/>
              <a:t>DVT/ PE</a:t>
            </a:r>
            <a:br>
              <a:rPr lang="en-US" sz="5400" dirty="0" smtClean="0"/>
            </a:br>
            <a:r>
              <a:rPr lang="en-US" sz="5400" dirty="0" smtClean="0"/>
              <a:t> </a:t>
            </a:r>
            <a:endParaRPr lang="en-US" sz="5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552271"/>
            <a:ext cx="3657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Clinical suspicion of DVT</a:t>
            </a:r>
            <a:endParaRPr lang="en-US" b="1" dirty="0"/>
          </a:p>
        </p:txBody>
      </p:sp>
      <p:sp>
        <p:nvSpPr>
          <p:cNvPr id="4" name="Rectangle 3"/>
          <p:cNvSpPr/>
          <p:nvPr/>
        </p:nvSpPr>
        <p:spPr>
          <a:xfrm>
            <a:off x="3352800" y="1390471"/>
            <a:ext cx="2438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probability</a:t>
            </a:r>
            <a:endParaRPr lang="en-US" dirty="0"/>
          </a:p>
        </p:txBody>
      </p:sp>
      <p:sp>
        <p:nvSpPr>
          <p:cNvPr id="5" name="Rectangle 4"/>
          <p:cNvSpPr/>
          <p:nvPr/>
        </p:nvSpPr>
        <p:spPr>
          <a:xfrm>
            <a:off x="1600200" y="2076271"/>
            <a:ext cx="9144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a:t>
            </a:r>
            <a:endParaRPr lang="en-US" dirty="0"/>
          </a:p>
        </p:txBody>
      </p:sp>
      <p:sp>
        <p:nvSpPr>
          <p:cNvPr id="6" name="Rectangle 5"/>
          <p:cNvSpPr/>
          <p:nvPr/>
        </p:nvSpPr>
        <p:spPr>
          <a:xfrm>
            <a:off x="5943600" y="2335351"/>
            <a:ext cx="18288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Moderate/high</a:t>
            </a:r>
            <a:endParaRPr lang="en-US" dirty="0"/>
          </a:p>
        </p:txBody>
      </p:sp>
      <p:sp>
        <p:nvSpPr>
          <p:cNvPr id="7" name="Rectangle 6"/>
          <p:cNvSpPr/>
          <p:nvPr/>
        </p:nvSpPr>
        <p:spPr>
          <a:xfrm>
            <a:off x="1447800" y="2914471"/>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r>
              <a:rPr lang="en-US" dirty="0" err="1" smtClean="0"/>
              <a:t>dimer</a:t>
            </a:r>
            <a:r>
              <a:rPr lang="en-US" dirty="0" smtClean="0"/>
              <a:t> test</a:t>
            </a:r>
            <a:endParaRPr lang="en-US" dirty="0"/>
          </a:p>
        </p:txBody>
      </p:sp>
      <p:sp>
        <p:nvSpPr>
          <p:cNvPr id="8" name="Rounded Rectangle 7"/>
          <p:cNvSpPr/>
          <p:nvPr/>
        </p:nvSpPr>
        <p:spPr>
          <a:xfrm>
            <a:off x="609600" y="3752671"/>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 of </a:t>
            </a:r>
            <a:r>
              <a:rPr lang="en-US" dirty="0" err="1" smtClean="0"/>
              <a:t>guidline</a:t>
            </a:r>
            <a:endParaRPr lang="en-US" dirty="0"/>
          </a:p>
        </p:txBody>
      </p:sp>
      <p:sp>
        <p:nvSpPr>
          <p:cNvPr id="9" name="Rectangle 8"/>
          <p:cNvSpPr/>
          <p:nvPr/>
        </p:nvSpPr>
        <p:spPr>
          <a:xfrm>
            <a:off x="5791200" y="3066871"/>
            <a:ext cx="2133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Duplex ultra sound (with compression)</a:t>
            </a:r>
            <a:endParaRPr lang="en-US" dirty="0"/>
          </a:p>
        </p:txBody>
      </p:sp>
      <p:sp>
        <p:nvSpPr>
          <p:cNvPr id="10" name="Rectangle 9"/>
          <p:cNvSpPr/>
          <p:nvPr/>
        </p:nvSpPr>
        <p:spPr>
          <a:xfrm>
            <a:off x="2133600" y="4743271"/>
            <a:ext cx="320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r>
              <a:rPr lang="en-US" dirty="0" err="1" smtClean="0"/>
              <a:t>dimer</a:t>
            </a:r>
            <a:r>
              <a:rPr lang="en-US" dirty="0" smtClean="0"/>
              <a:t> test Moderate/high</a:t>
            </a:r>
          </a:p>
          <a:p>
            <a:pPr algn="ctr"/>
            <a:r>
              <a:rPr lang="en-US" dirty="0" smtClean="0"/>
              <a:t>probability</a:t>
            </a:r>
            <a:endParaRPr lang="en-US" dirty="0"/>
          </a:p>
        </p:txBody>
      </p:sp>
      <p:sp>
        <p:nvSpPr>
          <p:cNvPr id="11" name="Rounded Rectangle 10"/>
          <p:cNvSpPr/>
          <p:nvPr/>
        </p:nvSpPr>
        <p:spPr>
          <a:xfrm>
            <a:off x="7010400" y="4514671"/>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DVT confirmed Treatment</a:t>
            </a:r>
            <a:endParaRPr lang="en-US" dirty="0"/>
          </a:p>
        </p:txBody>
      </p:sp>
      <p:sp>
        <p:nvSpPr>
          <p:cNvPr id="12" name="Rounded Rectangle 11"/>
          <p:cNvSpPr/>
          <p:nvPr/>
        </p:nvSpPr>
        <p:spPr>
          <a:xfrm>
            <a:off x="2209800" y="5886271"/>
            <a:ext cx="4495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Follow-up studies / repeat duplex ultrasound (3-7 days) or </a:t>
            </a:r>
            <a:r>
              <a:rPr lang="en-US" dirty="0" err="1" smtClean="0"/>
              <a:t>venography</a:t>
            </a:r>
            <a:endParaRPr lang="en-US" dirty="0"/>
          </a:p>
        </p:txBody>
      </p:sp>
      <p:sp>
        <p:nvSpPr>
          <p:cNvPr id="13" name="Down Arrow 12"/>
          <p:cNvSpPr/>
          <p:nvPr/>
        </p:nvSpPr>
        <p:spPr>
          <a:xfrm>
            <a:off x="4419600" y="1085671"/>
            <a:ext cx="228600" cy="304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3900000">
            <a:off x="2831238" y="1563074"/>
            <a:ext cx="274320" cy="8885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7800000" flipH="1" flipV="1">
            <a:off x="5919138" y="1622055"/>
            <a:ext cx="274320" cy="7961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flipH="1">
            <a:off x="1948398" y="2304872"/>
            <a:ext cx="27432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flipH="1">
            <a:off x="6781800" y="2609672"/>
            <a:ext cx="18288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3240000">
            <a:off x="1434218" y="3345429"/>
            <a:ext cx="16808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Up Arrow 18"/>
          <p:cNvSpPr/>
          <p:nvPr/>
        </p:nvSpPr>
        <p:spPr>
          <a:xfrm flipH="1">
            <a:off x="990600" y="4514671"/>
            <a:ext cx="1143000" cy="716280"/>
          </a:xfrm>
          <a:prstGeom prst="bentUpArrow">
            <a:avLst>
              <a:gd name="adj1" fmla="val 14987"/>
              <a:gd name="adj2" fmla="val 19994"/>
              <a:gd name="adj3" fmla="val 27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flipH="1">
            <a:off x="3505200" y="5505271"/>
            <a:ext cx="22860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7800000" flipH="1" flipV="1">
            <a:off x="6533090" y="3668114"/>
            <a:ext cx="254965" cy="1097280"/>
          </a:xfrm>
          <a:prstGeom prst="downArrow">
            <a:avLst>
              <a:gd name="adj1" fmla="val 50000"/>
              <a:gd name="adj2" fmla="val 477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5940000" flipH="1" flipV="1">
            <a:off x="4318053" y="2012355"/>
            <a:ext cx="274320" cy="265176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2940000">
            <a:off x="5728205" y="3620312"/>
            <a:ext cx="274320" cy="1371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91000" y="2914471"/>
            <a:ext cx="838200" cy="369332"/>
          </a:xfrm>
          <a:prstGeom prst="rect">
            <a:avLst/>
          </a:prstGeom>
          <a:noFill/>
        </p:spPr>
        <p:txBody>
          <a:bodyPr wrap="square" rtlCol="0">
            <a:spAutoFit/>
          </a:bodyPr>
          <a:lstStyle/>
          <a:p>
            <a:r>
              <a:rPr lang="en-US" dirty="0" smtClean="0"/>
              <a:t>+  </a:t>
            </a:r>
            <a:r>
              <a:rPr lang="en-US" dirty="0" err="1" smtClean="0"/>
              <a:t>ive</a:t>
            </a:r>
            <a:endParaRPr lang="en-US" dirty="0"/>
          </a:p>
        </p:txBody>
      </p:sp>
      <p:sp>
        <p:nvSpPr>
          <p:cNvPr id="25" name="TextBox 24"/>
          <p:cNvSpPr txBox="1"/>
          <p:nvPr/>
        </p:nvSpPr>
        <p:spPr>
          <a:xfrm>
            <a:off x="6781800" y="3981271"/>
            <a:ext cx="838200" cy="369332"/>
          </a:xfrm>
          <a:prstGeom prst="rect">
            <a:avLst/>
          </a:prstGeom>
          <a:noFill/>
        </p:spPr>
        <p:txBody>
          <a:bodyPr wrap="square" rtlCol="0">
            <a:spAutoFit/>
          </a:bodyPr>
          <a:lstStyle/>
          <a:p>
            <a:r>
              <a:rPr lang="en-US" dirty="0" smtClean="0"/>
              <a:t>+  </a:t>
            </a:r>
            <a:r>
              <a:rPr lang="en-US" dirty="0" err="1" smtClean="0"/>
              <a:t>ive</a:t>
            </a:r>
            <a:endParaRPr lang="en-US" dirty="0"/>
          </a:p>
        </p:txBody>
      </p:sp>
      <p:sp>
        <p:nvSpPr>
          <p:cNvPr id="26" name="TextBox 25"/>
          <p:cNvSpPr txBox="1"/>
          <p:nvPr/>
        </p:nvSpPr>
        <p:spPr>
          <a:xfrm>
            <a:off x="3733800" y="5505271"/>
            <a:ext cx="838200" cy="369332"/>
          </a:xfrm>
          <a:prstGeom prst="rect">
            <a:avLst/>
          </a:prstGeom>
          <a:noFill/>
        </p:spPr>
        <p:txBody>
          <a:bodyPr wrap="square" rtlCol="0">
            <a:spAutoFit/>
          </a:bodyPr>
          <a:lstStyle/>
          <a:p>
            <a:r>
              <a:rPr lang="en-US" dirty="0" smtClean="0"/>
              <a:t>+  </a:t>
            </a:r>
            <a:r>
              <a:rPr lang="en-US" dirty="0" err="1" smtClean="0"/>
              <a:t>ive</a:t>
            </a:r>
            <a:endParaRPr lang="en-US" dirty="0"/>
          </a:p>
        </p:txBody>
      </p:sp>
      <p:sp>
        <p:nvSpPr>
          <p:cNvPr id="27" name="TextBox 26"/>
          <p:cNvSpPr txBox="1"/>
          <p:nvPr/>
        </p:nvSpPr>
        <p:spPr>
          <a:xfrm>
            <a:off x="1600200" y="3447871"/>
            <a:ext cx="838200" cy="369332"/>
          </a:xfrm>
          <a:prstGeom prst="rect">
            <a:avLst/>
          </a:prstGeom>
          <a:noFill/>
        </p:spPr>
        <p:txBody>
          <a:bodyPr wrap="square" rtlCol="0">
            <a:spAutoFit/>
          </a:bodyPr>
          <a:lstStyle/>
          <a:p>
            <a:r>
              <a:rPr lang="en-US" dirty="0" smtClean="0"/>
              <a:t>-  </a:t>
            </a:r>
            <a:r>
              <a:rPr lang="en-US" dirty="0" err="1" smtClean="0"/>
              <a:t>ive</a:t>
            </a:r>
            <a:endParaRPr lang="en-US" dirty="0"/>
          </a:p>
        </p:txBody>
      </p:sp>
      <p:sp>
        <p:nvSpPr>
          <p:cNvPr id="28" name="TextBox 27"/>
          <p:cNvSpPr txBox="1"/>
          <p:nvPr/>
        </p:nvSpPr>
        <p:spPr>
          <a:xfrm>
            <a:off x="1219200" y="4743271"/>
            <a:ext cx="838200" cy="369332"/>
          </a:xfrm>
          <a:prstGeom prst="rect">
            <a:avLst/>
          </a:prstGeom>
          <a:noFill/>
        </p:spPr>
        <p:txBody>
          <a:bodyPr wrap="square" rtlCol="0">
            <a:spAutoFit/>
          </a:bodyPr>
          <a:lstStyle/>
          <a:p>
            <a:r>
              <a:rPr lang="en-US" dirty="0" smtClean="0"/>
              <a:t>-  </a:t>
            </a:r>
            <a:r>
              <a:rPr lang="en-US" dirty="0" err="1" smtClean="0"/>
              <a:t>ive</a:t>
            </a:r>
            <a:endParaRPr lang="en-US" dirty="0"/>
          </a:p>
        </p:txBody>
      </p:sp>
      <p:sp>
        <p:nvSpPr>
          <p:cNvPr id="29" name="TextBox 28"/>
          <p:cNvSpPr txBox="1"/>
          <p:nvPr/>
        </p:nvSpPr>
        <p:spPr>
          <a:xfrm>
            <a:off x="5105400" y="4057471"/>
            <a:ext cx="838200" cy="369332"/>
          </a:xfrm>
          <a:prstGeom prst="rect">
            <a:avLst/>
          </a:prstGeom>
          <a:noFill/>
        </p:spPr>
        <p:txBody>
          <a:bodyPr wrap="square" rtlCol="0">
            <a:spAutoFit/>
          </a:bodyPr>
          <a:lstStyle/>
          <a:p>
            <a:r>
              <a:rPr lang="en-US" dirty="0" smtClean="0"/>
              <a:t>-  </a:t>
            </a:r>
            <a:r>
              <a:rPr lang="en-US" dirty="0" err="1" smtClean="0"/>
              <a:t>ive</a:t>
            </a:r>
            <a:endParaRPr lang="en-US" dirty="0"/>
          </a:p>
        </p:txBody>
      </p:sp>
      <p:sp>
        <p:nvSpPr>
          <p:cNvPr id="31" name="Rectangle 30"/>
          <p:cNvSpPr/>
          <p:nvPr/>
        </p:nvSpPr>
        <p:spPr>
          <a:xfrm>
            <a:off x="2057400" y="92838"/>
            <a:ext cx="4724400" cy="461665"/>
          </a:xfrm>
          <a:prstGeom prst="rect">
            <a:avLst/>
          </a:prstGeom>
        </p:spPr>
        <p:txBody>
          <a:bodyPr wrap="square">
            <a:spAutoFit/>
          </a:bodyPr>
          <a:lstStyle/>
          <a:p>
            <a:pPr lvl="0" algn="ctr"/>
            <a:r>
              <a:rPr lang="en-US" sz="2400" b="1" dirty="0" smtClean="0">
                <a:solidFill>
                  <a:prstClr val="black"/>
                </a:solidFill>
              </a:rPr>
              <a:t>Algorithm for Diagnosis of DVT</a:t>
            </a:r>
            <a:endParaRPr lang="en-US" sz="2400" b="1" dirty="0">
              <a:solidFill>
                <a:prstClr val="black"/>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685800"/>
            <a:ext cx="3200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Clinical sign  &amp; symptoms of PE</a:t>
            </a:r>
            <a:endParaRPr lang="en-US" dirty="0"/>
          </a:p>
        </p:txBody>
      </p:sp>
      <p:sp>
        <p:nvSpPr>
          <p:cNvPr id="3" name="TextBox 2"/>
          <p:cNvSpPr txBox="1"/>
          <p:nvPr/>
        </p:nvSpPr>
        <p:spPr>
          <a:xfrm>
            <a:off x="1828800" y="228600"/>
            <a:ext cx="5410200" cy="369332"/>
          </a:xfrm>
          <a:prstGeom prst="rect">
            <a:avLst/>
          </a:prstGeom>
          <a:noFill/>
        </p:spPr>
        <p:txBody>
          <a:bodyPr wrap="square" rtlCol="0">
            <a:spAutoFit/>
          </a:bodyPr>
          <a:lstStyle/>
          <a:p>
            <a:pPr algn="ctr"/>
            <a:r>
              <a:rPr lang="en-US" dirty="0" smtClean="0"/>
              <a:t>Algorithm for Diagnosis of Pulmonary Embolism </a:t>
            </a:r>
            <a:endParaRPr lang="en-US" dirty="0"/>
          </a:p>
        </p:txBody>
      </p:sp>
      <p:sp>
        <p:nvSpPr>
          <p:cNvPr id="4" name="Rectangle 3"/>
          <p:cNvSpPr/>
          <p:nvPr/>
        </p:nvSpPr>
        <p:spPr>
          <a:xfrm>
            <a:off x="2286000" y="1295400"/>
            <a:ext cx="4495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Wells Score</a:t>
            </a:r>
          </a:p>
          <a:p>
            <a:r>
              <a:rPr lang="en-US" dirty="0" smtClean="0"/>
              <a:t>Start heparin  if &gt;6, Perform D-</a:t>
            </a:r>
            <a:r>
              <a:rPr lang="en-US" dirty="0" err="1" smtClean="0"/>
              <a:t>dimer</a:t>
            </a:r>
            <a:r>
              <a:rPr lang="en-US" dirty="0" smtClean="0"/>
              <a:t> test</a:t>
            </a:r>
            <a:endParaRPr lang="en-US" dirty="0"/>
          </a:p>
        </p:txBody>
      </p:sp>
      <p:sp>
        <p:nvSpPr>
          <p:cNvPr id="5" name="Rectangle 4"/>
          <p:cNvSpPr/>
          <p:nvPr/>
        </p:nvSpPr>
        <p:spPr>
          <a:xfrm>
            <a:off x="1905000" y="19812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 less likely </a:t>
            </a:r>
            <a:endParaRPr lang="en-US" dirty="0"/>
          </a:p>
        </p:txBody>
      </p:sp>
      <p:sp>
        <p:nvSpPr>
          <p:cNvPr id="6" name="Rectangle 5"/>
          <p:cNvSpPr/>
          <p:nvPr/>
        </p:nvSpPr>
        <p:spPr>
          <a:xfrm>
            <a:off x="5486400" y="2057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 likely </a:t>
            </a:r>
            <a:endParaRPr lang="en-US" dirty="0"/>
          </a:p>
        </p:txBody>
      </p:sp>
      <p:sp>
        <p:nvSpPr>
          <p:cNvPr id="7" name="Diamond 6"/>
          <p:cNvSpPr/>
          <p:nvPr/>
        </p:nvSpPr>
        <p:spPr>
          <a:xfrm>
            <a:off x="609600" y="2667000"/>
            <a:ext cx="2362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r>
              <a:rPr lang="en-US" dirty="0" err="1" smtClean="0"/>
              <a:t>dimer</a:t>
            </a:r>
            <a:endParaRPr lang="en-US" dirty="0"/>
          </a:p>
        </p:txBody>
      </p:sp>
      <p:sp>
        <p:nvSpPr>
          <p:cNvPr id="8" name="Rectangle 7"/>
          <p:cNvSpPr/>
          <p:nvPr/>
        </p:nvSpPr>
        <p:spPr>
          <a:xfrm>
            <a:off x="5486400" y="26670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CTPA</a:t>
            </a:r>
            <a:endParaRPr lang="en-US" dirty="0"/>
          </a:p>
        </p:txBody>
      </p:sp>
      <p:sp>
        <p:nvSpPr>
          <p:cNvPr id="9" name="Rectangle 8"/>
          <p:cNvSpPr/>
          <p:nvPr/>
        </p:nvSpPr>
        <p:spPr>
          <a:xfrm>
            <a:off x="1524000" y="3276600"/>
            <a:ext cx="449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R/w clinical probability &amp; D </a:t>
            </a:r>
            <a:r>
              <a:rPr lang="en-US" dirty="0" err="1" smtClean="0"/>
              <a:t>dimer</a:t>
            </a:r>
            <a:r>
              <a:rPr lang="en-US" dirty="0" smtClean="0"/>
              <a:t> results</a:t>
            </a:r>
            <a:endParaRPr lang="en-US" dirty="0"/>
          </a:p>
        </p:txBody>
      </p:sp>
      <p:sp>
        <p:nvSpPr>
          <p:cNvPr id="10" name="Rectangle 9"/>
          <p:cNvSpPr/>
          <p:nvPr/>
        </p:nvSpPr>
        <p:spPr>
          <a:xfrm>
            <a:off x="6781800" y="32766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Diagnosis  of PE</a:t>
            </a:r>
            <a:endParaRPr lang="en-US" dirty="0"/>
          </a:p>
        </p:txBody>
      </p:sp>
      <p:sp>
        <p:nvSpPr>
          <p:cNvPr id="11" name="Rectangle 10"/>
          <p:cNvSpPr/>
          <p:nvPr/>
        </p:nvSpPr>
        <p:spPr>
          <a:xfrm>
            <a:off x="6934200" y="3962400"/>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VTE Treatment algorithm</a:t>
            </a:r>
            <a:endParaRPr lang="en-US" dirty="0"/>
          </a:p>
        </p:txBody>
      </p:sp>
      <p:sp>
        <p:nvSpPr>
          <p:cNvPr id="12" name="Rectangle 11"/>
          <p:cNvSpPr/>
          <p:nvPr/>
        </p:nvSpPr>
        <p:spPr>
          <a:xfrm>
            <a:off x="457200" y="44196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  less likely &amp; ‘+’ D </a:t>
            </a:r>
            <a:r>
              <a:rPr lang="en-US" dirty="0" err="1" smtClean="0"/>
              <a:t>dimer</a:t>
            </a:r>
            <a:r>
              <a:rPr lang="en-US" dirty="0" smtClean="0"/>
              <a:t> results </a:t>
            </a:r>
            <a:endParaRPr lang="en-US" dirty="0"/>
          </a:p>
        </p:txBody>
      </p:sp>
      <p:sp>
        <p:nvSpPr>
          <p:cNvPr id="13" name="Rectangle 12"/>
          <p:cNvSpPr/>
          <p:nvPr/>
        </p:nvSpPr>
        <p:spPr>
          <a:xfrm>
            <a:off x="2895600" y="44196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  likely &amp; ‘-’ D </a:t>
            </a:r>
            <a:r>
              <a:rPr lang="en-US" dirty="0" err="1" smtClean="0"/>
              <a:t>dimer</a:t>
            </a:r>
            <a:r>
              <a:rPr lang="en-US" dirty="0" smtClean="0"/>
              <a:t> results </a:t>
            </a:r>
            <a:endParaRPr lang="en-US" dirty="0"/>
          </a:p>
        </p:txBody>
      </p:sp>
      <p:sp>
        <p:nvSpPr>
          <p:cNvPr id="14" name="Rectangle 13"/>
          <p:cNvSpPr/>
          <p:nvPr/>
        </p:nvSpPr>
        <p:spPr>
          <a:xfrm>
            <a:off x="4953000" y="44196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  likely  with ‘+’ D </a:t>
            </a:r>
            <a:r>
              <a:rPr lang="en-US" dirty="0" err="1" smtClean="0"/>
              <a:t>dimer</a:t>
            </a:r>
            <a:r>
              <a:rPr lang="en-US" dirty="0" smtClean="0"/>
              <a:t> results </a:t>
            </a:r>
            <a:endParaRPr lang="en-US" dirty="0"/>
          </a:p>
        </p:txBody>
      </p:sp>
      <p:sp>
        <p:nvSpPr>
          <p:cNvPr id="15" name="Rectangle 14"/>
          <p:cNvSpPr/>
          <p:nvPr/>
        </p:nvSpPr>
        <p:spPr>
          <a:xfrm>
            <a:off x="4114800" y="55626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 duplex ultrasound of the leg</a:t>
            </a:r>
            <a:endParaRPr lang="en-US" dirty="0"/>
          </a:p>
        </p:txBody>
      </p:sp>
      <p:sp>
        <p:nvSpPr>
          <p:cNvPr id="16" name="Flowchart: Decision 15"/>
          <p:cNvSpPr/>
          <p:nvPr/>
        </p:nvSpPr>
        <p:spPr>
          <a:xfrm>
            <a:off x="6477000" y="5559552"/>
            <a:ext cx="2514600" cy="7650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Ultrasound results?</a:t>
            </a:r>
            <a:endParaRPr lang="en-US" dirty="0"/>
          </a:p>
        </p:txBody>
      </p:sp>
      <p:sp>
        <p:nvSpPr>
          <p:cNvPr id="17" name="Rounded Rectangle 16"/>
          <p:cNvSpPr/>
          <p:nvPr/>
        </p:nvSpPr>
        <p:spPr>
          <a:xfrm>
            <a:off x="457200" y="5562600"/>
            <a:ext cx="2438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Risk of PE is low. Consider other diagnosis</a:t>
            </a:r>
            <a:endParaRPr lang="en-US" dirty="0"/>
          </a:p>
        </p:txBody>
      </p:sp>
      <p:sp>
        <p:nvSpPr>
          <p:cNvPr id="18" name="Down Arrow 17"/>
          <p:cNvSpPr/>
          <p:nvPr/>
        </p:nvSpPr>
        <p:spPr>
          <a:xfrm>
            <a:off x="4495800" y="1066800"/>
            <a:ext cx="152400" cy="228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3657600" y="2133600"/>
            <a:ext cx="1828800" cy="2286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800" y="1905000"/>
            <a:ext cx="9144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p:cNvSpPr/>
          <p:nvPr/>
        </p:nvSpPr>
        <p:spPr>
          <a:xfrm rot="5400000" flipV="1">
            <a:off x="1356360" y="2133600"/>
            <a:ext cx="548640" cy="548640"/>
          </a:xfrm>
          <a:prstGeom prst="bentArrow">
            <a:avLst>
              <a:gd name="adj1" fmla="val 18464"/>
              <a:gd name="adj2" fmla="val 3088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U-Turn Arrow 22"/>
          <p:cNvSpPr/>
          <p:nvPr/>
        </p:nvSpPr>
        <p:spPr>
          <a:xfrm rot="5400000" flipV="1">
            <a:off x="-1333500" y="4229100"/>
            <a:ext cx="3352800" cy="533400"/>
          </a:xfrm>
          <a:prstGeom prst="utur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wn Arrow 23"/>
          <p:cNvSpPr/>
          <p:nvPr/>
        </p:nvSpPr>
        <p:spPr>
          <a:xfrm>
            <a:off x="1295400" y="5029200"/>
            <a:ext cx="182880" cy="5486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3733800" y="3657600"/>
            <a:ext cx="228600" cy="7315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620000">
            <a:off x="5405992" y="3573082"/>
            <a:ext cx="182880" cy="914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620000">
            <a:off x="2102599" y="3573082"/>
            <a:ext cx="182880" cy="914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620000">
            <a:off x="5690822" y="5002346"/>
            <a:ext cx="182880" cy="5486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620000">
            <a:off x="4381774" y="5002346"/>
            <a:ext cx="182880" cy="5486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7543800" y="3581400"/>
            <a:ext cx="182880" cy="36576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Notched Right Arrow 34"/>
          <p:cNvSpPr/>
          <p:nvPr/>
        </p:nvSpPr>
        <p:spPr>
          <a:xfrm>
            <a:off x="5791200" y="5821680"/>
            <a:ext cx="640080" cy="27432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Turn Arrow 35"/>
          <p:cNvSpPr/>
          <p:nvPr/>
        </p:nvSpPr>
        <p:spPr>
          <a:xfrm rot="10800000">
            <a:off x="1600201" y="6324600"/>
            <a:ext cx="6096000" cy="457196"/>
          </a:xfrm>
          <a:prstGeom prst="uturnArrow">
            <a:avLst>
              <a:gd name="adj1" fmla="val 25000"/>
              <a:gd name="adj2" fmla="val 25000"/>
              <a:gd name="adj3" fmla="val 25000"/>
              <a:gd name="adj4" fmla="val 43750"/>
              <a:gd name="adj5"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Left-Right Arrow 36"/>
          <p:cNvSpPr/>
          <p:nvPr/>
        </p:nvSpPr>
        <p:spPr>
          <a:xfrm>
            <a:off x="6019800" y="3352800"/>
            <a:ext cx="731520" cy="2286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2971800" y="2773680"/>
            <a:ext cx="2468880" cy="2743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6324600" y="3048000"/>
            <a:ext cx="182880"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 Arrow 39"/>
          <p:cNvSpPr/>
          <p:nvPr/>
        </p:nvSpPr>
        <p:spPr>
          <a:xfrm>
            <a:off x="7665720" y="4495800"/>
            <a:ext cx="182880" cy="10668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6217920" y="2438400"/>
            <a:ext cx="182880" cy="27432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28600"/>
            <a:ext cx="5053819" cy="369332"/>
          </a:xfrm>
          <a:prstGeom prst="rect">
            <a:avLst/>
          </a:prstGeom>
          <a:noFill/>
        </p:spPr>
        <p:txBody>
          <a:bodyPr wrap="none" rtlCol="0">
            <a:spAutoFit/>
          </a:bodyPr>
          <a:lstStyle/>
          <a:p>
            <a:r>
              <a:rPr lang="en-US" dirty="0" smtClean="0">
                <a:solidFill>
                  <a:schemeClr val="accent6">
                    <a:lumMod val="75000"/>
                  </a:schemeClr>
                </a:solidFill>
              </a:rPr>
              <a:t>Venous Thromboembolism Treatment Algorithm</a:t>
            </a:r>
            <a:endParaRPr lang="en-US" dirty="0">
              <a:solidFill>
                <a:schemeClr val="accent6">
                  <a:lumMod val="75000"/>
                </a:schemeClr>
              </a:solidFill>
            </a:endParaRPr>
          </a:p>
        </p:txBody>
      </p:sp>
      <p:sp>
        <p:nvSpPr>
          <p:cNvPr id="3" name="Rectangle 2"/>
          <p:cNvSpPr/>
          <p:nvPr/>
        </p:nvSpPr>
        <p:spPr>
          <a:xfrm>
            <a:off x="3048000" y="6858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Diagnosis of DVT/PE</a:t>
            </a:r>
            <a:endParaRPr lang="en-US" dirty="0"/>
          </a:p>
        </p:txBody>
      </p:sp>
      <p:sp>
        <p:nvSpPr>
          <p:cNvPr id="4" name="Rectangle 3"/>
          <p:cNvSpPr/>
          <p:nvPr/>
        </p:nvSpPr>
        <p:spPr>
          <a:xfrm>
            <a:off x="3124200" y="2362200"/>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LMWH , UFH/ </a:t>
            </a:r>
            <a:r>
              <a:rPr lang="en-US" dirty="0" err="1" smtClean="0"/>
              <a:t>Fondaparinex</a:t>
            </a:r>
            <a:endParaRPr lang="en-US" dirty="0"/>
          </a:p>
        </p:txBody>
      </p:sp>
      <p:sp>
        <p:nvSpPr>
          <p:cNvPr id="5" name="Rectangle 4"/>
          <p:cNvSpPr/>
          <p:nvPr/>
        </p:nvSpPr>
        <p:spPr>
          <a:xfrm>
            <a:off x="3962400" y="3124200"/>
            <a:ext cx="1371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Warfarin</a:t>
            </a:r>
            <a:endParaRPr lang="en-US" dirty="0"/>
          </a:p>
        </p:txBody>
      </p:sp>
      <p:sp>
        <p:nvSpPr>
          <p:cNvPr id="6" name="Rounded Rectangle 5"/>
          <p:cNvSpPr/>
          <p:nvPr/>
        </p:nvSpPr>
        <p:spPr>
          <a:xfrm>
            <a:off x="3505200" y="4495800"/>
            <a:ext cx="2209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Inpatient treatment</a:t>
            </a:r>
            <a:endParaRPr lang="en-US" dirty="0"/>
          </a:p>
        </p:txBody>
      </p:sp>
      <p:sp>
        <p:nvSpPr>
          <p:cNvPr id="7" name="Rectangle 6"/>
          <p:cNvSpPr/>
          <p:nvPr/>
        </p:nvSpPr>
        <p:spPr>
          <a:xfrm>
            <a:off x="6781800" y="3657600"/>
            <a:ext cx="2057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Outpatient protocol</a:t>
            </a:r>
            <a:endParaRPr lang="en-US" dirty="0"/>
          </a:p>
        </p:txBody>
      </p:sp>
      <p:sp>
        <p:nvSpPr>
          <p:cNvPr id="8" name="Rectangle 7"/>
          <p:cNvSpPr/>
          <p:nvPr/>
        </p:nvSpPr>
        <p:spPr>
          <a:xfrm>
            <a:off x="6858000" y="4343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Patient education</a:t>
            </a:r>
            <a:endParaRPr lang="en-US" dirty="0"/>
          </a:p>
        </p:txBody>
      </p:sp>
      <p:sp>
        <p:nvSpPr>
          <p:cNvPr id="9" name="Rounded Rectangle 8"/>
          <p:cNvSpPr/>
          <p:nvPr/>
        </p:nvSpPr>
        <p:spPr>
          <a:xfrm>
            <a:off x="228600" y="5257800"/>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Therapies</a:t>
            </a:r>
            <a:endParaRPr lang="en-US" dirty="0"/>
          </a:p>
        </p:txBody>
      </p:sp>
      <p:sp>
        <p:nvSpPr>
          <p:cNvPr id="10" name="Rounded Rectangle 9"/>
          <p:cNvSpPr/>
          <p:nvPr/>
        </p:nvSpPr>
        <p:spPr>
          <a:xfrm>
            <a:off x="2514600" y="6324600"/>
            <a:ext cx="3581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Cnt</a:t>
            </a:r>
            <a:r>
              <a:rPr lang="en-US" dirty="0" smtClean="0"/>
              <a:t>. Anticoagulation with </a:t>
            </a:r>
            <a:r>
              <a:rPr lang="en-US" dirty="0" err="1" smtClean="0"/>
              <a:t>followup</a:t>
            </a:r>
            <a:r>
              <a:rPr lang="en-US" dirty="0" smtClean="0"/>
              <a:t> &amp;  secondary prevention</a:t>
            </a:r>
            <a:endParaRPr lang="en-US" dirty="0"/>
          </a:p>
        </p:txBody>
      </p:sp>
      <p:sp>
        <p:nvSpPr>
          <p:cNvPr id="11" name="Flowchart: Terminator 10"/>
          <p:cNvSpPr/>
          <p:nvPr/>
        </p:nvSpPr>
        <p:spPr>
          <a:xfrm>
            <a:off x="1828800" y="1600200"/>
            <a:ext cx="5486400" cy="381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Complicated thromboembolism of </a:t>
            </a:r>
            <a:r>
              <a:rPr lang="en-US" dirty="0" err="1" smtClean="0"/>
              <a:t>comorbidities</a:t>
            </a:r>
            <a:r>
              <a:rPr lang="en-US" dirty="0" smtClean="0"/>
              <a:t>?</a:t>
            </a:r>
            <a:endParaRPr lang="en-US" dirty="0"/>
          </a:p>
        </p:txBody>
      </p:sp>
      <p:sp>
        <p:nvSpPr>
          <p:cNvPr id="12" name="Flowchart: Terminator 11"/>
          <p:cNvSpPr/>
          <p:nvPr/>
        </p:nvSpPr>
        <p:spPr>
          <a:xfrm>
            <a:off x="2590800" y="3810000"/>
            <a:ext cx="3733800"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 treatment appropriate?</a:t>
            </a:r>
            <a:endParaRPr lang="en-US" dirty="0"/>
          </a:p>
        </p:txBody>
      </p:sp>
      <p:sp>
        <p:nvSpPr>
          <p:cNvPr id="13" name="Flowchart: Terminator 12"/>
          <p:cNvSpPr/>
          <p:nvPr/>
        </p:nvSpPr>
        <p:spPr>
          <a:xfrm>
            <a:off x="6553200" y="5257800"/>
            <a:ext cx="2438400" cy="6096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Complication during therapies</a:t>
            </a:r>
            <a:endParaRPr lang="en-US" dirty="0"/>
          </a:p>
        </p:txBody>
      </p:sp>
      <p:sp>
        <p:nvSpPr>
          <p:cNvPr id="14" name="Flowchart: Terminator 13"/>
          <p:cNvSpPr/>
          <p:nvPr/>
        </p:nvSpPr>
        <p:spPr>
          <a:xfrm>
            <a:off x="6172200" y="6096000"/>
            <a:ext cx="2819400"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Anticoagulation Failure?</a:t>
            </a:r>
            <a:endParaRPr lang="en-US" dirty="0"/>
          </a:p>
        </p:txBody>
      </p:sp>
      <p:sp>
        <p:nvSpPr>
          <p:cNvPr id="15" name="Down Arrow 14"/>
          <p:cNvSpPr/>
          <p:nvPr/>
        </p:nvSpPr>
        <p:spPr>
          <a:xfrm>
            <a:off x="4419600" y="1295400"/>
            <a:ext cx="484632" cy="21640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953000" y="1143000"/>
            <a:ext cx="579005" cy="461665"/>
          </a:xfrm>
          <a:prstGeom prst="rect">
            <a:avLst/>
          </a:prstGeom>
          <a:noFill/>
        </p:spPr>
        <p:txBody>
          <a:bodyPr wrap="none" rtlCol="0">
            <a:spAutoFit/>
          </a:bodyPr>
          <a:lstStyle/>
          <a:p>
            <a:r>
              <a:rPr lang="en-US" sz="2400" dirty="0" smtClean="0">
                <a:solidFill>
                  <a:schemeClr val="accent6">
                    <a:lumMod val="75000"/>
                  </a:schemeClr>
                </a:solidFill>
              </a:rPr>
              <a:t>No</a:t>
            </a:r>
            <a:endParaRPr lang="en-US" sz="2400" dirty="0">
              <a:solidFill>
                <a:schemeClr val="accent6">
                  <a:lumMod val="75000"/>
                </a:schemeClr>
              </a:solidFill>
            </a:endParaRPr>
          </a:p>
        </p:txBody>
      </p:sp>
      <p:sp>
        <p:nvSpPr>
          <p:cNvPr id="17" name="Down Arrow 16"/>
          <p:cNvSpPr/>
          <p:nvPr/>
        </p:nvSpPr>
        <p:spPr>
          <a:xfrm>
            <a:off x="4419600" y="2057400"/>
            <a:ext cx="484632" cy="228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4419600" y="2819400"/>
            <a:ext cx="484632" cy="228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a:off x="4419600" y="3505200"/>
            <a:ext cx="484632" cy="228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a:off x="4419600" y="4191000"/>
            <a:ext cx="484632" cy="228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a:off x="7543800" y="4114800"/>
            <a:ext cx="484632" cy="1524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a:off x="7543800" y="4876800"/>
            <a:ext cx="484632" cy="228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7543800" y="5867400"/>
            <a:ext cx="484632" cy="2286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Bent-Up Arrow 23"/>
          <p:cNvSpPr/>
          <p:nvPr/>
        </p:nvSpPr>
        <p:spPr>
          <a:xfrm rot="10800000">
            <a:off x="609600" y="1828800"/>
            <a:ext cx="990600" cy="3276600"/>
          </a:xfrm>
          <a:prstGeom prst="bentUpArrow">
            <a:avLst>
              <a:gd name="adj1" fmla="val 7240"/>
              <a:gd name="adj2" fmla="val 25000"/>
              <a:gd name="adj3" fmla="val 25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 Arrow 24"/>
          <p:cNvSpPr/>
          <p:nvPr/>
        </p:nvSpPr>
        <p:spPr>
          <a:xfrm rot="10800000">
            <a:off x="6248400" y="6476999"/>
            <a:ext cx="685802" cy="381000"/>
          </a:xfrm>
          <a:prstGeom prst="bentArrow">
            <a:avLst>
              <a:gd name="adj1" fmla="val 25000"/>
              <a:gd name="adj2" fmla="val 23039"/>
              <a:gd name="adj3" fmla="val 25000"/>
              <a:gd name="adj4" fmla="val 4375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wn Arrow 25"/>
          <p:cNvSpPr/>
          <p:nvPr/>
        </p:nvSpPr>
        <p:spPr>
          <a:xfrm rot="18163762">
            <a:off x="5915230" y="4838212"/>
            <a:ext cx="315904" cy="74658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26"/>
          <p:cNvSpPr/>
          <p:nvPr/>
        </p:nvSpPr>
        <p:spPr>
          <a:xfrm rot="16200000">
            <a:off x="6412992" y="3797809"/>
            <a:ext cx="280416" cy="3048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style>
          <a:lnRef idx="0">
            <a:schemeClr val="accent5"/>
          </a:lnRef>
          <a:fillRef idx="3">
            <a:schemeClr val="accent5"/>
          </a:fillRef>
          <a:effectRef idx="3">
            <a:schemeClr val="accent5"/>
          </a:effectRef>
          <a:fontRef idx="minor">
            <a:schemeClr val="lt1"/>
          </a:fontRef>
        </p:style>
        <p:txBody>
          <a:bodyPr rtlCol="0">
            <a:norm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en-US" sz="5400" b="1" dirty="0" smtClean="0">
                <a:ln w="11430"/>
                <a:solidFill>
                  <a:schemeClr val="bg1"/>
                </a:solidFill>
                <a:effectLst>
                  <a:outerShdw blurRad="80000" dist="40000" dir="5040000" algn="tl">
                    <a:srgbClr val="000000">
                      <a:alpha val="30000"/>
                    </a:srgbClr>
                  </a:outerShdw>
                </a:effectLst>
              </a:rPr>
              <a:t>Prophylaxis of DVT</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381000"/>
            <a:ext cx="7065963" cy="1371600"/>
          </a:xfrm>
          <a:prstGeom prst="rect">
            <a:avLst/>
          </a:prstGeom>
          <a:ln/>
        </p:spPr>
        <p:style>
          <a:lnRef idx="0">
            <a:schemeClr val="accent5"/>
          </a:lnRef>
          <a:fillRef idx="3">
            <a:schemeClr val="accent5"/>
          </a:fillRef>
          <a:effectRef idx="3">
            <a:schemeClr val="accent5"/>
          </a:effectRef>
          <a:fontRef idx="minor">
            <a:schemeClr val="lt1"/>
          </a:fontRef>
        </p:style>
        <p:txBody>
          <a:bodyPr lIns="90488" tIns="44450" rIns="90488" bIns="44450"/>
          <a:lstStyle/>
          <a:p>
            <a:pPr algn="ctr" fontAlgn="auto">
              <a:spcAft>
                <a:spcPts val="0"/>
              </a:spcAft>
              <a:defRPr/>
            </a:pPr>
            <a:r>
              <a:rPr lang="en-US" sz="4400" dirty="0">
                <a:latin typeface="+mj-lt"/>
                <a:ea typeface="+mj-ea"/>
                <a:cs typeface="+mj-cs"/>
              </a:rPr>
              <a:t>Importance of DVT Prophylaxis</a:t>
            </a:r>
          </a:p>
        </p:txBody>
      </p:sp>
      <p:sp>
        <p:nvSpPr>
          <p:cNvPr id="43011" name="Rectangle 3"/>
          <p:cNvSpPr txBox="1">
            <a:spLocks noChangeArrowheads="1"/>
          </p:cNvSpPr>
          <p:nvPr/>
        </p:nvSpPr>
        <p:spPr bwMode="auto">
          <a:xfrm>
            <a:off x="457200" y="2133600"/>
            <a:ext cx="7772400" cy="4343400"/>
          </a:xfrm>
          <a:prstGeom prst="rect">
            <a:avLst/>
          </a:prstGeom>
          <a:noFill/>
          <a:ln w="9525">
            <a:noFill/>
            <a:miter lim="800000"/>
            <a:headEnd/>
            <a:tailEnd/>
          </a:ln>
        </p:spPr>
        <p:txBody>
          <a:bodyPr lIns="90488" tIns="44450" rIns="90488" bIns="44450"/>
          <a:lstStyle/>
          <a:p>
            <a:pPr marL="342900" indent="-342900">
              <a:spcBef>
                <a:spcPct val="20000"/>
              </a:spcBef>
              <a:buFontTx/>
              <a:buBlip>
                <a:blip r:embed="rId3"/>
              </a:buBlip>
            </a:pPr>
            <a:r>
              <a:rPr lang="en-US" sz="2400" dirty="0" smtClean="0">
                <a:latin typeface="Calibri" pitchFamily="34" charset="0"/>
              </a:rPr>
              <a:t>Acute DVT/PE </a:t>
            </a:r>
            <a:endParaRPr lang="en-US" sz="2400" dirty="0">
              <a:latin typeface="Calibri" pitchFamily="34" charset="0"/>
            </a:endParaRPr>
          </a:p>
          <a:p>
            <a:pPr marL="342900" indent="-342900">
              <a:spcBef>
                <a:spcPct val="20000"/>
              </a:spcBef>
            </a:pPr>
            <a:endParaRPr lang="en-US" sz="2400" dirty="0" smtClean="0">
              <a:latin typeface="Calibri" pitchFamily="34" charset="0"/>
            </a:endParaRPr>
          </a:p>
          <a:p>
            <a:pPr marL="342900" indent="-342900">
              <a:spcBef>
                <a:spcPct val="20000"/>
              </a:spcBef>
            </a:pPr>
            <a:endParaRPr lang="en-US" sz="2400" dirty="0" smtClean="0">
              <a:latin typeface="Calibri" pitchFamily="34" charset="0"/>
            </a:endParaRPr>
          </a:p>
          <a:p>
            <a:pPr marL="342900" indent="-342900">
              <a:lnSpc>
                <a:spcPct val="150000"/>
              </a:lnSpc>
              <a:spcBef>
                <a:spcPct val="20000"/>
              </a:spcBef>
              <a:buFontTx/>
              <a:buBlip>
                <a:blip r:embed="rId3"/>
              </a:buBlip>
            </a:pPr>
            <a:r>
              <a:rPr lang="en-US" sz="2400" dirty="0" smtClean="0">
                <a:latin typeface="Calibri" pitchFamily="34" charset="0"/>
              </a:rPr>
              <a:t>Valvular </a:t>
            </a:r>
            <a:r>
              <a:rPr lang="en-US" sz="2400" dirty="0">
                <a:latin typeface="Calibri" pitchFamily="34" charset="0"/>
              </a:rPr>
              <a:t>Damage</a:t>
            </a:r>
          </a:p>
          <a:p>
            <a:pPr marL="342900" indent="-342900">
              <a:spcBef>
                <a:spcPct val="20000"/>
              </a:spcBef>
              <a:buFontTx/>
              <a:buBlip>
                <a:blip r:embed="rId3"/>
              </a:buBlip>
            </a:pPr>
            <a:r>
              <a:rPr lang="en-US" sz="2400" dirty="0" smtClean="0">
                <a:latin typeface="Calibri" pitchFamily="34" charset="0"/>
              </a:rPr>
              <a:t>Symptomatic </a:t>
            </a:r>
            <a:r>
              <a:rPr lang="en-US" sz="2400" dirty="0">
                <a:latin typeface="Calibri" pitchFamily="34" charset="0"/>
              </a:rPr>
              <a:t>proximal DVT can be an extension of distal DVT that was previously asymptomatic</a:t>
            </a:r>
          </a:p>
          <a:p>
            <a:pPr marL="342900" indent="-342900">
              <a:spcBef>
                <a:spcPct val="20000"/>
              </a:spcBef>
              <a:buFontTx/>
              <a:buBlip>
                <a:blip r:embed="rId3"/>
              </a:buBlip>
            </a:pPr>
            <a:r>
              <a:rPr lang="en-US" sz="2400" dirty="0">
                <a:latin typeface="Calibri" pitchFamily="34" charset="0"/>
              </a:rPr>
              <a:t>Significant number of fatal PE’s </a:t>
            </a:r>
            <a:r>
              <a:rPr lang="en-US" sz="2400" u="sng" dirty="0">
                <a:latin typeface="Calibri" pitchFamily="34" charset="0"/>
              </a:rPr>
              <a:t>NOT</a:t>
            </a:r>
            <a:r>
              <a:rPr lang="en-US" sz="2400" dirty="0">
                <a:latin typeface="Calibri" pitchFamily="34" charset="0"/>
              </a:rPr>
              <a:t> preceded by symptomatic DVT</a:t>
            </a:r>
          </a:p>
          <a:p>
            <a:pPr marL="342900" indent="-342900">
              <a:spcBef>
                <a:spcPct val="20000"/>
              </a:spcBef>
              <a:buFontTx/>
              <a:buBlip>
                <a:blip r:embed="rId3"/>
              </a:buBlip>
            </a:pPr>
            <a:r>
              <a:rPr lang="en-US" sz="2400" dirty="0">
                <a:solidFill>
                  <a:schemeClr val="tx2"/>
                </a:solidFill>
                <a:latin typeface="Calibri" pitchFamily="34" charset="0"/>
              </a:rPr>
              <a:t>Most preventable cause of hospital associated death in </a:t>
            </a:r>
            <a:r>
              <a:rPr lang="en-US" sz="2400" dirty="0" smtClean="0">
                <a:solidFill>
                  <a:schemeClr val="tx2"/>
                </a:solidFill>
                <a:latin typeface="Calibri" pitchFamily="34" charset="0"/>
              </a:rPr>
              <a:t>medical or surgical  patients </a:t>
            </a:r>
            <a:r>
              <a:rPr lang="en-US" sz="2400" dirty="0" smtClean="0">
                <a:solidFill>
                  <a:schemeClr val="tx2"/>
                </a:solidFill>
                <a:latin typeface="Calibri" pitchFamily="34" charset="0"/>
                <a:sym typeface="Symbol" pitchFamily="18" charset="2"/>
              </a:rPr>
              <a:t> PE</a:t>
            </a:r>
            <a:endParaRPr lang="en-US" sz="2400" dirty="0">
              <a:solidFill>
                <a:schemeClr val="tx2"/>
              </a:solidFill>
              <a:latin typeface="Calibri" pitchFamily="34" charset="0"/>
              <a:sym typeface="Symbol" pitchFamily="18" charset="2"/>
            </a:endParaRPr>
          </a:p>
        </p:txBody>
      </p:sp>
      <p:grpSp>
        <p:nvGrpSpPr>
          <p:cNvPr id="43012" name="Group 14"/>
          <p:cNvGrpSpPr>
            <a:grpSpLocks/>
          </p:cNvGrpSpPr>
          <p:nvPr/>
        </p:nvGrpSpPr>
        <p:grpSpPr bwMode="auto">
          <a:xfrm>
            <a:off x="2667000" y="1828800"/>
            <a:ext cx="3886200" cy="1079545"/>
            <a:chOff x="2352" y="1206"/>
            <a:chExt cx="2448" cy="825"/>
          </a:xfrm>
        </p:grpSpPr>
        <p:sp>
          <p:nvSpPr>
            <p:cNvPr id="43013" name="Rectangle 5"/>
            <p:cNvSpPr>
              <a:spLocks noChangeArrowheads="1"/>
            </p:cNvSpPr>
            <p:nvPr/>
          </p:nvSpPr>
          <p:spPr bwMode="auto">
            <a:xfrm>
              <a:off x="2592" y="1359"/>
              <a:ext cx="1152" cy="26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dirty="0">
                  <a:latin typeface="Calibri" pitchFamily="34" charset="0"/>
                </a:rPr>
                <a:t>Recurrence</a:t>
              </a:r>
            </a:p>
          </p:txBody>
        </p:sp>
        <p:sp>
          <p:nvSpPr>
            <p:cNvPr id="43014" name="Rectangle 6"/>
            <p:cNvSpPr>
              <a:spLocks noChangeArrowheads="1"/>
            </p:cNvSpPr>
            <p:nvPr/>
          </p:nvSpPr>
          <p:spPr bwMode="auto">
            <a:xfrm>
              <a:off x="2352" y="1767"/>
              <a:ext cx="2448" cy="26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dirty="0">
                  <a:latin typeface="Calibri" pitchFamily="34" charset="0"/>
                </a:rPr>
                <a:t>Post-</a:t>
              </a:r>
              <a:r>
                <a:rPr lang="en-US" sz="2000" dirty="0" err="1">
                  <a:latin typeface="Calibri" pitchFamily="34" charset="0"/>
                </a:rPr>
                <a:t>phlebitic</a:t>
              </a:r>
              <a:r>
                <a:rPr lang="en-US" sz="2000" dirty="0">
                  <a:latin typeface="Calibri" pitchFamily="34" charset="0"/>
                </a:rPr>
                <a:t> syndrome</a:t>
              </a:r>
            </a:p>
          </p:txBody>
        </p:sp>
        <p:sp>
          <p:nvSpPr>
            <p:cNvPr id="43015" name="Rectangle 7"/>
            <p:cNvSpPr>
              <a:spLocks noChangeArrowheads="1"/>
            </p:cNvSpPr>
            <p:nvPr/>
          </p:nvSpPr>
          <p:spPr bwMode="auto">
            <a:xfrm>
              <a:off x="3696" y="1206"/>
              <a:ext cx="480" cy="2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dirty="0">
                  <a:latin typeface="Calibri" pitchFamily="34" charset="0"/>
                </a:rPr>
                <a:t>DVT</a:t>
              </a:r>
            </a:p>
          </p:txBody>
        </p:sp>
        <p:sp>
          <p:nvSpPr>
            <p:cNvPr id="43016" name="Rectangle 8"/>
            <p:cNvSpPr>
              <a:spLocks noChangeArrowheads="1"/>
            </p:cNvSpPr>
            <p:nvPr/>
          </p:nvSpPr>
          <p:spPr bwMode="auto">
            <a:xfrm>
              <a:off x="3648" y="1461"/>
              <a:ext cx="432" cy="2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dirty="0">
                  <a:latin typeface="Calibri" pitchFamily="34" charset="0"/>
                </a:rPr>
                <a:t>PE</a:t>
              </a:r>
            </a:p>
          </p:txBody>
        </p:sp>
        <p:sp>
          <p:nvSpPr>
            <p:cNvPr id="43017" name="Line 9"/>
            <p:cNvSpPr>
              <a:spLocks noChangeShapeType="1"/>
            </p:cNvSpPr>
            <p:nvPr/>
          </p:nvSpPr>
          <p:spPr bwMode="auto">
            <a:xfrm flipV="1">
              <a:off x="2448" y="1512"/>
              <a:ext cx="240" cy="94"/>
            </a:xfrm>
            <a:prstGeom prst="line">
              <a:avLst/>
            </a:prstGeom>
            <a:noFill/>
            <a:ln w="25400">
              <a:solidFill>
                <a:schemeClr val="tx1"/>
              </a:solidFill>
              <a:round/>
              <a:headEnd/>
              <a:tailEnd/>
            </a:ln>
          </p:spPr>
          <p:txBody>
            <a:bodyPr/>
            <a:lstStyle/>
            <a:p>
              <a:endParaRPr lang="en-US"/>
            </a:p>
          </p:txBody>
        </p:sp>
        <p:sp>
          <p:nvSpPr>
            <p:cNvPr id="43018" name="Line 10"/>
            <p:cNvSpPr>
              <a:spLocks noChangeShapeType="1"/>
            </p:cNvSpPr>
            <p:nvPr/>
          </p:nvSpPr>
          <p:spPr bwMode="auto">
            <a:xfrm>
              <a:off x="2448" y="1680"/>
              <a:ext cx="240" cy="189"/>
            </a:xfrm>
            <a:prstGeom prst="line">
              <a:avLst/>
            </a:prstGeom>
            <a:noFill/>
            <a:ln w="25400">
              <a:solidFill>
                <a:schemeClr val="tx1"/>
              </a:solidFill>
              <a:round/>
              <a:headEnd/>
              <a:tailEnd/>
            </a:ln>
          </p:spPr>
          <p:txBody>
            <a:bodyPr/>
            <a:lstStyle/>
            <a:p>
              <a:endParaRPr lang="en-US"/>
            </a:p>
          </p:txBody>
        </p:sp>
        <p:sp>
          <p:nvSpPr>
            <p:cNvPr id="43019" name="Line 11"/>
            <p:cNvSpPr>
              <a:spLocks noChangeShapeType="1"/>
            </p:cNvSpPr>
            <p:nvPr/>
          </p:nvSpPr>
          <p:spPr bwMode="auto">
            <a:xfrm flipV="1">
              <a:off x="3552" y="1359"/>
              <a:ext cx="165" cy="139"/>
            </a:xfrm>
            <a:prstGeom prst="line">
              <a:avLst/>
            </a:prstGeom>
            <a:noFill/>
            <a:ln w="25400">
              <a:solidFill>
                <a:schemeClr val="tx1"/>
              </a:solidFill>
              <a:round/>
              <a:headEnd/>
              <a:tailEnd/>
            </a:ln>
          </p:spPr>
          <p:txBody>
            <a:bodyPr/>
            <a:lstStyle/>
            <a:p>
              <a:endParaRPr lang="en-US"/>
            </a:p>
          </p:txBody>
        </p:sp>
        <p:sp>
          <p:nvSpPr>
            <p:cNvPr id="43020" name="Line 12"/>
            <p:cNvSpPr>
              <a:spLocks noChangeShapeType="1"/>
            </p:cNvSpPr>
            <p:nvPr/>
          </p:nvSpPr>
          <p:spPr bwMode="auto">
            <a:xfrm>
              <a:off x="3552" y="1512"/>
              <a:ext cx="165" cy="96"/>
            </a:xfrm>
            <a:prstGeom prst="line">
              <a:avLst/>
            </a:prstGeom>
            <a:noFill/>
            <a:ln w="25400">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04800"/>
            <a:ext cx="8229600" cy="1143000"/>
          </a:xfrm>
          <a:prstGeom prst="rect">
            <a:avLst/>
          </a:prstGeom>
          <a:gradFill>
            <a:gsLst>
              <a:gs pos="0">
                <a:schemeClr val="accent5">
                  <a:shade val="51000"/>
                  <a:satMod val="130000"/>
                  <a:alpha val="38000"/>
                </a:schemeClr>
              </a:gs>
              <a:gs pos="0">
                <a:schemeClr val="accent5">
                  <a:shade val="51000"/>
                  <a:satMod val="130000"/>
                  <a:alpha val="38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Case - 1</a:t>
            </a:r>
          </a:p>
        </p:txBody>
      </p:sp>
      <p:sp>
        <p:nvSpPr>
          <p:cNvPr id="5" name="Rectangle 3"/>
          <p:cNvSpPr txBox="1">
            <a:spLocks noChangeArrowheads="1"/>
          </p:cNvSpPr>
          <p:nvPr/>
        </p:nvSpPr>
        <p:spPr bwMode="auto">
          <a:xfrm>
            <a:off x="457200" y="1752600"/>
            <a:ext cx="8229600" cy="4648200"/>
          </a:xfrm>
          <a:prstGeom prst="rect">
            <a:avLst/>
          </a:prstGeom>
          <a:noFill/>
          <a:ln w="9525">
            <a:noFill/>
            <a:miter lim="800000"/>
            <a:headEnd/>
            <a:tailEnd/>
          </a:ln>
        </p:spPr>
        <p:txBody>
          <a:bodyPr/>
          <a:lstStyle/>
          <a:p>
            <a:pPr marL="342900" indent="-342900">
              <a:lnSpc>
                <a:spcPct val="90000"/>
              </a:lnSpc>
              <a:spcBef>
                <a:spcPct val="20000"/>
              </a:spcBef>
              <a:buBlip>
                <a:blip r:embed="rId3"/>
              </a:buBlip>
            </a:pPr>
            <a:r>
              <a:rPr lang="en-US" sz="3200" dirty="0">
                <a:latin typeface="Calibri" pitchFamily="34" charset="0"/>
              </a:rPr>
              <a:t>Mr. Patil- 71 y/o man admitted to general medicine ward service.</a:t>
            </a:r>
          </a:p>
          <a:p>
            <a:pPr marL="742950" lvl="1" indent="-285750">
              <a:lnSpc>
                <a:spcPct val="90000"/>
              </a:lnSpc>
              <a:spcBef>
                <a:spcPct val="20000"/>
              </a:spcBef>
              <a:buFont typeface="Arial" pitchFamily="34" charset="0"/>
              <a:buChar char="–"/>
            </a:pPr>
            <a:r>
              <a:rPr lang="en-US" sz="2600" dirty="0">
                <a:latin typeface="Calibri" pitchFamily="34" charset="0"/>
              </a:rPr>
              <a:t>HPI: gradually increased S.O.B. over </a:t>
            </a:r>
            <a:r>
              <a:rPr lang="en-US" sz="2600" dirty="0" smtClean="0">
                <a:latin typeface="Calibri" pitchFamily="34" charset="0"/>
              </a:rPr>
              <a:t>8 </a:t>
            </a:r>
            <a:r>
              <a:rPr lang="en-US" sz="2600" dirty="0">
                <a:latin typeface="Calibri" pitchFamily="34" charset="0"/>
              </a:rPr>
              <a:t>days assoc. with new productive cough, rhinorrhea and fatigue.</a:t>
            </a:r>
          </a:p>
          <a:p>
            <a:pPr marL="742950" lvl="1" indent="-285750">
              <a:lnSpc>
                <a:spcPct val="90000"/>
              </a:lnSpc>
              <a:spcBef>
                <a:spcPct val="20000"/>
              </a:spcBef>
              <a:buFont typeface="Arial" pitchFamily="34" charset="0"/>
              <a:buChar char="–"/>
            </a:pPr>
            <a:r>
              <a:rPr lang="en-US" sz="2600" dirty="0">
                <a:latin typeface="Calibri" pitchFamily="34" charset="0"/>
              </a:rPr>
              <a:t>PMH: COPD, CHF (LVEF 35%), </a:t>
            </a:r>
            <a:r>
              <a:rPr lang="en-US" sz="2600" dirty="0" smtClean="0">
                <a:latin typeface="Calibri" pitchFamily="34" charset="0"/>
              </a:rPr>
              <a:t>RFTs(S</a:t>
            </a:r>
            <a:r>
              <a:rPr lang="en-US" sz="2600" dirty="0">
                <a:latin typeface="Calibri" pitchFamily="34" charset="0"/>
              </a:rPr>
              <a:t>. creatinine 2.5)</a:t>
            </a:r>
          </a:p>
          <a:p>
            <a:pPr marL="742950" lvl="1" indent="-285750">
              <a:lnSpc>
                <a:spcPct val="90000"/>
              </a:lnSpc>
              <a:spcBef>
                <a:spcPct val="20000"/>
              </a:spcBef>
              <a:buFont typeface="Arial" pitchFamily="34" charset="0"/>
              <a:buChar char="–"/>
            </a:pPr>
            <a:r>
              <a:rPr lang="en-US" sz="2600" dirty="0">
                <a:latin typeface="Calibri" pitchFamily="34" charset="0"/>
              </a:rPr>
              <a:t>Clinically: </a:t>
            </a:r>
            <a:r>
              <a:rPr lang="en-US" sz="2600" dirty="0" smtClean="0">
                <a:latin typeface="Calibri" pitchFamily="34" charset="0"/>
              </a:rPr>
              <a:t>obvious </a:t>
            </a:r>
            <a:r>
              <a:rPr lang="en-US" sz="2600" dirty="0">
                <a:latin typeface="Calibri" pitchFamily="34" charset="0"/>
              </a:rPr>
              <a:t>Resp. Distress with SPO</a:t>
            </a:r>
            <a:r>
              <a:rPr lang="en-US" sz="2600" baseline="-25000" dirty="0">
                <a:latin typeface="Calibri" pitchFamily="34" charset="0"/>
              </a:rPr>
              <a:t>2 </a:t>
            </a:r>
            <a:r>
              <a:rPr lang="en-US" sz="2600" dirty="0">
                <a:latin typeface="Calibri" pitchFamily="34" charset="0"/>
              </a:rPr>
              <a:t>93% on RA</a:t>
            </a:r>
          </a:p>
          <a:p>
            <a:pPr marL="1143000" lvl="2" indent="-228600">
              <a:lnSpc>
                <a:spcPct val="90000"/>
              </a:lnSpc>
              <a:spcBef>
                <a:spcPct val="20000"/>
              </a:spcBef>
              <a:buFont typeface="Arial" pitchFamily="34" charset="0"/>
              <a:buChar char="•"/>
            </a:pPr>
            <a:r>
              <a:rPr lang="en-US" sz="2200" dirty="0">
                <a:latin typeface="Calibri" pitchFamily="34" charset="0"/>
              </a:rPr>
              <a:t>Barrel chested, b/l expiratory wheezes, prolonged expiratory phase,</a:t>
            </a:r>
          </a:p>
          <a:p>
            <a:pPr marL="1143000" lvl="2" indent="-228600">
              <a:lnSpc>
                <a:spcPct val="90000"/>
              </a:lnSpc>
              <a:spcBef>
                <a:spcPct val="20000"/>
              </a:spcBef>
              <a:buFont typeface="Arial" pitchFamily="34" charset="0"/>
              <a:buChar char="•"/>
            </a:pPr>
            <a:r>
              <a:rPr lang="en-US" sz="2200" dirty="0">
                <a:latin typeface="Calibri" pitchFamily="34" charset="0"/>
              </a:rPr>
              <a:t>CXR: hyperexpanded, no infiltrate, consolidation or edema. </a:t>
            </a:r>
          </a:p>
          <a:p>
            <a:pPr marL="742950" lvl="1" indent="-285750">
              <a:lnSpc>
                <a:spcPct val="90000"/>
              </a:lnSpc>
              <a:spcBef>
                <a:spcPct val="20000"/>
              </a:spcBef>
              <a:buFont typeface="Arial" pitchFamily="34" charset="0"/>
              <a:buChar char="–"/>
            </a:pPr>
            <a:r>
              <a:rPr lang="en-US" sz="2600" dirty="0">
                <a:latin typeface="Calibri" pitchFamily="34" charset="0"/>
              </a:rPr>
              <a:t>DX: COPD </a:t>
            </a:r>
            <a:r>
              <a:rPr lang="en-US" sz="2600" dirty="0" smtClean="0">
                <a:latin typeface="Calibri" pitchFamily="34" charset="0"/>
              </a:rPr>
              <a:t>Exacerbation</a:t>
            </a:r>
            <a:endParaRPr lang="en-US" sz="2000" dirty="0">
              <a:latin typeface="Calibri" pitchFamily="34" charset="0"/>
            </a:endParaRPr>
          </a:p>
          <a:p>
            <a:pPr marL="1143000" lvl="2" indent="-228600">
              <a:lnSpc>
                <a:spcPct val="90000"/>
              </a:lnSpc>
              <a:spcBef>
                <a:spcPct val="20000"/>
              </a:spcBef>
              <a:buFont typeface="Arial" pitchFamily="34" charset="0"/>
              <a:buChar char="•"/>
            </a:pPr>
            <a:endParaRPr lang="en-US" sz="2000" dirty="0">
              <a:latin typeface="Calibri" pitchFamily="34" charset="0"/>
            </a:endParaRPr>
          </a:p>
          <a:p>
            <a:pPr marL="742950" lvl="1" indent="-285750">
              <a:lnSpc>
                <a:spcPct val="90000"/>
              </a:lnSpc>
              <a:spcBef>
                <a:spcPct val="20000"/>
              </a:spcBef>
              <a:buFont typeface="Arial" pitchFamily="34" charset="0"/>
              <a:buChar char="–"/>
            </a:pPr>
            <a:endParaRPr lang="en-US" sz="2400" dirty="0">
              <a:latin typeface="Calibri" pitchFamily="34" charset="0"/>
            </a:endParaRPr>
          </a:p>
        </p:txBody>
      </p:sp>
      <p:pic>
        <p:nvPicPr>
          <p:cNvPr id="6" name="Picture 5" descr="p2.jpg"/>
          <p:cNvPicPr>
            <a:picLocks noChangeAspect="1"/>
          </p:cNvPicPr>
          <p:nvPr/>
        </p:nvPicPr>
        <p:blipFill>
          <a:blip r:embed="rId4" cstate="print"/>
          <a:stretch>
            <a:fillRect/>
          </a:stretch>
        </p:blipFill>
        <p:spPr>
          <a:xfrm>
            <a:off x="7924800" y="5715000"/>
            <a:ext cx="905256" cy="90525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08074" y="304800"/>
            <a:ext cx="7121525" cy="8382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Natural History of DVT</a:t>
            </a:r>
          </a:p>
        </p:txBody>
      </p:sp>
      <p:sp>
        <p:nvSpPr>
          <p:cNvPr id="49155" name="Text Box 3"/>
          <p:cNvSpPr txBox="1">
            <a:spLocks noChangeArrowheads="1"/>
          </p:cNvSpPr>
          <p:nvPr/>
        </p:nvSpPr>
        <p:spPr bwMode="auto">
          <a:xfrm>
            <a:off x="1143000" y="1447800"/>
            <a:ext cx="6100763" cy="396875"/>
          </a:xfrm>
          <a:prstGeom prst="rect">
            <a:avLst/>
          </a:prstGeom>
          <a:noFill/>
          <a:ln w="9525">
            <a:noFill/>
            <a:miter lim="800000"/>
            <a:headEnd/>
            <a:tailEnd/>
          </a:ln>
        </p:spPr>
        <p:txBody>
          <a:bodyPr>
            <a:spAutoFit/>
          </a:bodyPr>
          <a:lstStyle/>
          <a:p>
            <a:pPr algn="ctr" eaLnBrk="0" hangingPunct="0">
              <a:spcBef>
                <a:spcPct val="50000"/>
              </a:spcBef>
            </a:pPr>
            <a:r>
              <a:rPr lang="en-US" sz="2000" b="1" dirty="0">
                <a:latin typeface="Calibri" pitchFamily="34" charset="0"/>
              </a:rPr>
              <a:t>132 Surgical patients no prophylaxis</a:t>
            </a:r>
          </a:p>
        </p:txBody>
      </p:sp>
      <p:sp>
        <p:nvSpPr>
          <p:cNvPr id="49156" name="Text Box 4"/>
          <p:cNvSpPr txBox="1">
            <a:spLocks noChangeArrowheads="1"/>
          </p:cNvSpPr>
          <p:nvPr/>
        </p:nvSpPr>
        <p:spPr bwMode="auto">
          <a:xfrm>
            <a:off x="4800600" y="4953000"/>
            <a:ext cx="1454150" cy="854075"/>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56%</a:t>
            </a:r>
          </a:p>
          <a:p>
            <a:pPr algn="ctr" eaLnBrk="0" hangingPunct="0">
              <a:spcBef>
                <a:spcPct val="50000"/>
              </a:spcBef>
            </a:pPr>
            <a:r>
              <a:rPr lang="en-US" sz="2000" b="1">
                <a:latin typeface="Calibri" pitchFamily="34" charset="0"/>
              </a:rPr>
              <a:t>No PE (5)</a:t>
            </a:r>
          </a:p>
        </p:txBody>
      </p:sp>
      <p:sp>
        <p:nvSpPr>
          <p:cNvPr id="49157" name="Text Box 5"/>
          <p:cNvSpPr txBox="1">
            <a:spLocks noChangeArrowheads="1"/>
          </p:cNvSpPr>
          <p:nvPr/>
        </p:nvSpPr>
        <p:spPr bwMode="auto">
          <a:xfrm>
            <a:off x="6858000" y="4953000"/>
            <a:ext cx="1177925" cy="854075"/>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44%</a:t>
            </a:r>
          </a:p>
          <a:p>
            <a:pPr algn="ctr" eaLnBrk="0" hangingPunct="0">
              <a:spcBef>
                <a:spcPct val="50000"/>
              </a:spcBef>
            </a:pPr>
            <a:r>
              <a:rPr lang="en-US" sz="2000" b="1">
                <a:latin typeface="Calibri" pitchFamily="34" charset="0"/>
              </a:rPr>
              <a:t>PE (4)</a:t>
            </a:r>
          </a:p>
        </p:txBody>
      </p:sp>
      <p:sp>
        <p:nvSpPr>
          <p:cNvPr id="49158" name="Text Box 6"/>
          <p:cNvSpPr txBox="1">
            <a:spLocks noChangeArrowheads="1"/>
          </p:cNvSpPr>
          <p:nvPr/>
        </p:nvSpPr>
        <p:spPr bwMode="auto">
          <a:xfrm>
            <a:off x="4038600" y="3810000"/>
            <a:ext cx="1447800" cy="701675"/>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42% Calf      only (17)</a:t>
            </a:r>
          </a:p>
        </p:txBody>
      </p:sp>
      <p:sp>
        <p:nvSpPr>
          <p:cNvPr id="49159" name="Text Box 7"/>
          <p:cNvSpPr txBox="1">
            <a:spLocks noChangeArrowheads="1"/>
          </p:cNvSpPr>
          <p:nvPr/>
        </p:nvSpPr>
        <p:spPr bwMode="auto">
          <a:xfrm>
            <a:off x="5715000" y="3810000"/>
            <a:ext cx="2771775" cy="701675"/>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23% propagation Popliteal/femoral (9)</a:t>
            </a:r>
          </a:p>
        </p:txBody>
      </p:sp>
      <p:sp>
        <p:nvSpPr>
          <p:cNvPr id="49160" name="Text Box 8"/>
          <p:cNvSpPr txBox="1">
            <a:spLocks noChangeArrowheads="1"/>
          </p:cNvSpPr>
          <p:nvPr/>
        </p:nvSpPr>
        <p:spPr bwMode="auto">
          <a:xfrm>
            <a:off x="1828800" y="3733800"/>
            <a:ext cx="1981200" cy="1006475"/>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35% Calf with spontaneous lysis (14)</a:t>
            </a:r>
          </a:p>
        </p:txBody>
      </p:sp>
      <p:sp>
        <p:nvSpPr>
          <p:cNvPr id="49161" name="Text Box 9"/>
          <p:cNvSpPr txBox="1">
            <a:spLocks noChangeArrowheads="1"/>
          </p:cNvSpPr>
          <p:nvPr/>
        </p:nvSpPr>
        <p:spPr bwMode="auto">
          <a:xfrm>
            <a:off x="4495800" y="2286000"/>
            <a:ext cx="1593850" cy="854075"/>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30% </a:t>
            </a:r>
          </a:p>
          <a:p>
            <a:pPr algn="ctr" eaLnBrk="0" hangingPunct="0">
              <a:spcBef>
                <a:spcPct val="50000"/>
              </a:spcBef>
            </a:pPr>
            <a:r>
              <a:rPr lang="en-US" sz="2000" b="1">
                <a:latin typeface="Calibri" pitchFamily="34" charset="0"/>
              </a:rPr>
              <a:t>DVT (40)</a:t>
            </a:r>
          </a:p>
        </p:txBody>
      </p:sp>
      <p:sp>
        <p:nvSpPr>
          <p:cNvPr id="49162" name="Text Box 10"/>
          <p:cNvSpPr txBox="1">
            <a:spLocks noChangeArrowheads="1"/>
          </p:cNvSpPr>
          <p:nvPr/>
        </p:nvSpPr>
        <p:spPr bwMode="auto">
          <a:xfrm>
            <a:off x="1295400" y="2209800"/>
            <a:ext cx="1939925" cy="944563"/>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2000" b="1">
                <a:latin typeface="Calibri" pitchFamily="34" charset="0"/>
              </a:rPr>
              <a:t>70% </a:t>
            </a:r>
          </a:p>
          <a:p>
            <a:pPr algn="ctr" eaLnBrk="0" hangingPunct="0">
              <a:spcBef>
                <a:spcPct val="50000"/>
              </a:spcBef>
            </a:pPr>
            <a:r>
              <a:rPr lang="en-US" sz="2000" b="1">
                <a:latin typeface="Calibri" pitchFamily="34" charset="0"/>
              </a:rPr>
              <a:t>No DVT (92)</a:t>
            </a:r>
            <a:r>
              <a:rPr lang="en-US" sz="2400" b="1">
                <a:latin typeface="Calibri" pitchFamily="34" charset="0"/>
              </a:rPr>
              <a:t> </a:t>
            </a:r>
          </a:p>
        </p:txBody>
      </p:sp>
      <p:sp>
        <p:nvSpPr>
          <p:cNvPr id="11" name="Text Box 11"/>
          <p:cNvSpPr txBox="1">
            <a:spLocks noChangeArrowheads="1"/>
          </p:cNvSpPr>
          <p:nvPr/>
        </p:nvSpPr>
        <p:spPr bwMode="auto">
          <a:xfrm>
            <a:off x="381000" y="5486400"/>
            <a:ext cx="2971800" cy="304800"/>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1400">
                <a:effectLst>
                  <a:outerShdw blurRad="38100" dist="38100" dir="2700000" algn="tl">
                    <a:srgbClr val="C0C0C0"/>
                  </a:outerShdw>
                </a:effectLst>
                <a:latin typeface="+mn-lt"/>
              </a:rPr>
              <a:t>Kakkar </a:t>
            </a:r>
            <a:r>
              <a:rPr lang="en-US" sz="1400" i="1">
                <a:effectLst>
                  <a:outerShdw blurRad="38100" dist="38100" dir="2700000" algn="tl">
                    <a:srgbClr val="C0C0C0"/>
                  </a:outerShdw>
                </a:effectLst>
                <a:latin typeface="+mn-lt"/>
              </a:rPr>
              <a:t>Lancet</a:t>
            </a:r>
            <a:r>
              <a:rPr lang="en-US" sz="1400">
                <a:effectLst>
                  <a:outerShdw blurRad="38100" dist="38100" dir="2700000" algn="tl">
                    <a:srgbClr val="C0C0C0"/>
                  </a:outerShdw>
                </a:effectLst>
                <a:latin typeface="+mn-lt"/>
              </a:rPr>
              <a:t> 1969; 6:230-32</a:t>
            </a:r>
          </a:p>
        </p:txBody>
      </p:sp>
      <p:sp>
        <p:nvSpPr>
          <p:cNvPr id="49164" name="Line 12"/>
          <p:cNvSpPr>
            <a:spLocks noChangeShapeType="1"/>
          </p:cNvSpPr>
          <p:nvPr/>
        </p:nvSpPr>
        <p:spPr bwMode="auto">
          <a:xfrm flipH="1">
            <a:off x="2209800" y="1828800"/>
            <a:ext cx="457200" cy="304800"/>
          </a:xfrm>
          <a:prstGeom prst="line">
            <a:avLst/>
          </a:prstGeom>
          <a:noFill/>
          <a:ln w="38100">
            <a:solidFill>
              <a:schemeClr val="tx1"/>
            </a:solidFill>
            <a:round/>
            <a:headEnd/>
            <a:tailEnd type="triangle" w="med" len="med"/>
          </a:ln>
        </p:spPr>
        <p:txBody>
          <a:bodyPr/>
          <a:lstStyle/>
          <a:p>
            <a:endParaRPr lang="en-US"/>
          </a:p>
        </p:txBody>
      </p:sp>
      <p:sp>
        <p:nvSpPr>
          <p:cNvPr id="49165" name="Line 13"/>
          <p:cNvSpPr>
            <a:spLocks noChangeShapeType="1"/>
          </p:cNvSpPr>
          <p:nvPr/>
        </p:nvSpPr>
        <p:spPr bwMode="auto">
          <a:xfrm>
            <a:off x="4876800" y="1828800"/>
            <a:ext cx="401638" cy="381000"/>
          </a:xfrm>
          <a:prstGeom prst="line">
            <a:avLst/>
          </a:prstGeom>
          <a:noFill/>
          <a:ln w="38100">
            <a:solidFill>
              <a:schemeClr val="tx1"/>
            </a:solidFill>
            <a:round/>
            <a:headEnd/>
            <a:tailEnd type="triangle" w="med" len="med"/>
          </a:ln>
        </p:spPr>
        <p:txBody>
          <a:bodyPr/>
          <a:lstStyle/>
          <a:p>
            <a:endParaRPr lang="en-US"/>
          </a:p>
        </p:txBody>
      </p:sp>
      <p:sp>
        <p:nvSpPr>
          <p:cNvPr id="49166" name="Line 14"/>
          <p:cNvSpPr>
            <a:spLocks noChangeShapeType="1"/>
          </p:cNvSpPr>
          <p:nvPr/>
        </p:nvSpPr>
        <p:spPr bwMode="auto">
          <a:xfrm flipH="1">
            <a:off x="3048000" y="3124200"/>
            <a:ext cx="1385888" cy="533400"/>
          </a:xfrm>
          <a:prstGeom prst="line">
            <a:avLst/>
          </a:prstGeom>
          <a:noFill/>
          <a:ln w="38100">
            <a:solidFill>
              <a:schemeClr val="tx1"/>
            </a:solidFill>
            <a:round/>
            <a:headEnd/>
            <a:tailEnd type="triangle" w="med" len="med"/>
          </a:ln>
        </p:spPr>
        <p:txBody>
          <a:bodyPr/>
          <a:lstStyle/>
          <a:p>
            <a:endParaRPr lang="en-US"/>
          </a:p>
        </p:txBody>
      </p:sp>
      <p:sp>
        <p:nvSpPr>
          <p:cNvPr id="49167" name="Line 15"/>
          <p:cNvSpPr>
            <a:spLocks noChangeShapeType="1"/>
          </p:cNvSpPr>
          <p:nvPr/>
        </p:nvSpPr>
        <p:spPr bwMode="auto">
          <a:xfrm flipH="1">
            <a:off x="4800600" y="3200400"/>
            <a:ext cx="228600" cy="533400"/>
          </a:xfrm>
          <a:prstGeom prst="line">
            <a:avLst/>
          </a:prstGeom>
          <a:noFill/>
          <a:ln w="38100">
            <a:solidFill>
              <a:schemeClr val="tx1"/>
            </a:solidFill>
            <a:round/>
            <a:headEnd/>
            <a:tailEnd type="triangle" w="med" len="med"/>
          </a:ln>
        </p:spPr>
        <p:txBody>
          <a:bodyPr/>
          <a:lstStyle/>
          <a:p>
            <a:endParaRPr lang="en-US"/>
          </a:p>
        </p:txBody>
      </p:sp>
      <p:sp>
        <p:nvSpPr>
          <p:cNvPr id="49168" name="Line 16"/>
          <p:cNvSpPr>
            <a:spLocks noChangeShapeType="1"/>
          </p:cNvSpPr>
          <p:nvPr/>
        </p:nvSpPr>
        <p:spPr bwMode="auto">
          <a:xfrm>
            <a:off x="6019800" y="3200400"/>
            <a:ext cx="762000" cy="533400"/>
          </a:xfrm>
          <a:prstGeom prst="line">
            <a:avLst/>
          </a:prstGeom>
          <a:noFill/>
          <a:ln w="38100">
            <a:solidFill>
              <a:schemeClr val="tx1"/>
            </a:solidFill>
            <a:round/>
            <a:headEnd/>
            <a:tailEnd type="triangle" w="med" len="med"/>
          </a:ln>
        </p:spPr>
        <p:txBody>
          <a:bodyPr/>
          <a:lstStyle/>
          <a:p>
            <a:endParaRPr lang="en-US"/>
          </a:p>
        </p:txBody>
      </p:sp>
      <p:sp>
        <p:nvSpPr>
          <p:cNvPr id="49169" name="Line 17"/>
          <p:cNvSpPr>
            <a:spLocks noChangeShapeType="1"/>
          </p:cNvSpPr>
          <p:nvPr/>
        </p:nvSpPr>
        <p:spPr bwMode="auto">
          <a:xfrm>
            <a:off x="7162800" y="4572000"/>
            <a:ext cx="255588" cy="304800"/>
          </a:xfrm>
          <a:prstGeom prst="line">
            <a:avLst/>
          </a:prstGeom>
          <a:noFill/>
          <a:ln w="38100">
            <a:solidFill>
              <a:schemeClr val="tx1"/>
            </a:solidFill>
            <a:round/>
            <a:headEnd/>
            <a:tailEnd type="triangle" w="med" len="med"/>
          </a:ln>
        </p:spPr>
        <p:txBody>
          <a:bodyPr/>
          <a:lstStyle/>
          <a:p>
            <a:endParaRPr lang="en-US"/>
          </a:p>
        </p:txBody>
      </p:sp>
      <p:sp>
        <p:nvSpPr>
          <p:cNvPr id="49170" name="Line 18"/>
          <p:cNvSpPr>
            <a:spLocks noChangeShapeType="1"/>
          </p:cNvSpPr>
          <p:nvPr/>
        </p:nvSpPr>
        <p:spPr bwMode="auto">
          <a:xfrm flipH="1">
            <a:off x="5638800" y="4572000"/>
            <a:ext cx="3810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39813" y="304800"/>
            <a:ext cx="7342187" cy="9144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VTE Prophylaxis</a:t>
            </a:r>
          </a:p>
        </p:txBody>
      </p:sp>
      <p:sp>
        <p:nvSpPr>
          <p:cNvPr id="50179" name="Text Box 3"/>
          <p:cNvSpPr txBox="1">
            <a:spLocks noChangeArrowheads="1"/>
          </p:cNvSpPr>
          <p:nvPr/>
        </p:nvSpPr>
        <p:spPr bwMode="auto">
          <a:xfrm>
            <a:off x="3429000" y="1676400"/>
            <a:ext cx="2216150" cy="396875"/>
          </a:xfrm>
          <a:prstGeom prst="rect">
            <a:avLst/>
          </a:prstGeom>
          <a:solidFill>
            <a:schemeClr val="accent1"/>
          </a:solidFill>
          <a:ln w="12700">
            <a:noFill/>
            <a:miter lim="800000"/>
            <a:headEnd/>
            <a:tailEnd/>
          </a:ln>
        </p:spPr>
        <p:txBody>
          <a:bodyPr>
            <a:spAutoFit/>
          </a:bodyPr>
          <a:lstStyle/>
          <a:p>
            <a:pPr algn="ctr" eaLnBrk="0" hangingPunct="0">
              <a:spcBef>
                <a:spcPct val="50000"/>
              </a:spcBef>
            </a:pPr>
            <a:r>
              <a:rPr lang="en-US" sz="2000" b="1">
                <a:latin typeface="Calibri" pitchFamily="34" charset="0"/>
              </a:rPr>
              <a:t>Pharmacologic</a:t>
            </a:r>
          </a:p>
        </p:txBody>
      </p:sp>
      <p:sp>
        <p:nvSpPr>
          <p:cNvPr id="50180" name="Line 4"/>
          <p:cNvSpPr>
            <a:spLocks noChangeShapeType="1"/>
          </p:cNvSpPr>
          <p:nvPr/>
        </p:nvSpPr>
        <p:spPr bwMode="auto">
          <a:xfrm>
            <a:off x="4572000" y="2133600"/>
            <a:ext cx="0" cy="533400"/>
          </a:xfrm>
          <a:prstGeom prst="line">
            <a:avLst/>
          </a:prstGeom>
          <a:noFill/>
          <a:ln w="38100">
            <a:solidFill>
              <a:schemeClr val="tx1"/>
            </a:solidFill>
            <a:round/>
            <a:headEnd/>
            <a:tailEnd type="triangle" w="med" len="med"/>
          </a:ln>
        </p:spPr>
        <p:txBody>
          <a:bodyPr/>
          <a:lstStyle/>
          <a:p>
            <a:endParaRPr lang="en-US"/>
          </a:p>
        </p:txBody>
      </p:sp>
      <p:sp>
        <p:nvSpPr>
          <p:cNvPr id="50181" name="Text Box 5"/>
          <p:cNvSpPr txBox="1">
            <a:spLocks noChangeArrowheads="1"/>
          </p:cNvSpPr>
          <p:nvPr/>
        </p:nvSpPr>
        <p:spPr bwMode="auto">
          <a:xfrm>
            <a:off x="1143000" y="2743200"/>
            <a:ext cx="2133600" cy="701675"/>
          </a:xfrm>
          <a:prstGeom prst="rect">
            <a:avLst/>
          </a:prstGeom>
          <a:solidFill>
            <a:srgbClr val="FF6600"/>
          </a:solidFill>
          <a:ln w="12700">
            <a:noFill/>
            <a:miter lim="800000"/>
            <a:headEnd/>
            <a:tailEnd/>
          </a:ln>
        </p:spPr>
        <p:txBody>
          <a:bodyPr>
            <a:spAutoFit/>
          </a:bodyPr>
          <a:lstStyle/>
          <a:p>
            <a:pPr eaLnBrk="0" hangingPunct="0">
              <a:spcBef>
                <a:spcPct val="50000"/>
              </a:spcBef>
            </a:pPr>
            <a:r>
              <a:rPr lang="en-US" sz="2000" b="1">
                <a:latin typeface="Calibri" pitchFamily="34" charset="0"/>
              </a:rPr>
              <a:t>Unfractionated heparin</a:t>
            </a:r>
          </a:p>
        </p:txBody>
      </p:sp>
      <p:sp>
        <p:nvSpPr>
          <p:cNvPr id="50182" name="Text Box 6"/>
          <p:cNvSpPr txBox="1">
            <a:spLocks noChangeArrowheads="1"/>
          </p:cNvSpPr>
          <p:nvPr/>
        </p:nvSpPr>
        <p:spPr bwMode="auto">
          <a:xfrm>
            <a:off x="3429000" y="2743200"/>
            <a:ext cx="2216150" cy="701675"/>
          </a:xfrm>
          <a:prstGeom prst="rect">
            <a:avLst/>
          </a:prstGeom>
          <a:solidFill>
            <a:srgbClr val="FF6600"/>
          </a:solidFill>
          <a:ln w="12700">
            <a:noFill/>
            <a:miter lim="800000"/>
            <a:headEnd/>
            <a:tailEnd/>
          </a:ln>
        </p:spPr>
        <p:txBody>
          <a:bodyPr>
            <a:spAutoFit/>
          </a:bodyPr>
          <a:lstStyle/>
          <a:p>
            <a:pPr eaLnBrk="0" hangingPunct="0">
              <a:spcBef>
                <a:spcPct val="50000"/>
              </a:spcBef>
            </a:pPr>
            <a:r>
              <a:rPr lang="en-US" sz="2000" b="1" dirty="0">
                <a:latin typeface="Calibri" pitchFamily="34" charset="0"/>
              </a:rPr>
              <a:t>Low molecular weight heparin</a:t>
            </a:r>
          </a:p>
        </p:txBody>
      </p:sp>
      <p:sp>
        <p:nvSpPr>
          <p:cNvPr id="50183" name="Text Box 7"/>
          <p:cNvSpPr txBox="1">
            <a:spLocks noChangeArrowheads="1"/>
          </p:cNvSpPr>
          <p:nvPr/>
        </p:nvSpPr>
        <p:spPr bwMode="auto">
          <a:xfrm>
            <a:off x="5791200" y="2743200"/>
            <a:ext cx="1752600" cy="701675"/>
          </a:xfrm>
          <a:prstGeom prst="rect">
            <a:avLst/>
          </a:prstGeom>
          <a:solidFill>
            <a:srgbClr val="FF6600"/>
          </a:solidFill>
          <a:ln w="12700">
            <a:noFill/>
            <a:miter lim="800000"/>
            <a:headEnd/>
            <a:tailEnd/>
          </a:ln>
        </p:spPr>
        <p:txBody>
          <a:bodyPr>
            <a:spAutoFit/>
          </a:bodyPr>
          <a:lstStyle/>
          <a:p>
            <a:pPr eaLnBrk="0" hangingPunct="0">
              <a:spcBef>
                <a:spcPct val="50000"/>
              </a:spcBef>
            </a:pPr>
            <a:r>
              <a:rPr lang="en-US" sz="2000" b="1">
                <a:latin typeface="Calibri" pitchFamily="34" charset="0"/>
              </a:rPr>
              <a:t>Vit K Antagonists</a:t>
            </a:r>
          </a:p>
        </p:txBody>
      </p:sp>
      <p:sp>
        <p:nvSpPr>
          <p:cNvPr id="50184" name="Text Box 8"/>
          <p:cNvSpPr txBox="1">
            <a:spLocks noChangeArrowheads="1"/>
          </p:cNvSpPr>
          <p:nvPr/>
        </p:nvSpPr>
        <p:spPr bwMode="auto">
          <a:xfrm>
            <a:off x="3505200" y="3810000"/>
            <a:ext cx="2217738" cy="396875"/>
          </a:xfrm>
          <a:prstGeom prst="rect">
            <a:avLst/>
          </a:prstGeom>
          <a:solidFill>
            <a:srgbClr val="FF33CC"/>
          </a:solidFill>
          <a:ln w="12700">
            <a:noFill/>
            <a:miter lim="800000"/>
            <a:headEnd/>
            <a:tailEnd/>
          </a:ln>
        </p:spPr>
        <p:txBody>
          <a:bodyPr>
            <a:spAutoFit/>
          </a:bodyPr>
          <a:lstStyle/>
          <a:p>
            <a:pPr algn="ctr" eaLnBrk="0" hangingPunct="0">
              <a:spcBef>
                <a:spcPct val="50000"/>
              </a:spcBef>
            </a:pPr>
            <a:r>
              <a:rPr lang="en-US" sz="2000" b="1">
                <a:latin typeface="Calibri" pitchFamily="34" charset="0"/>
              </a:rPr>
              <a:t>Mechanical</a:t>
            </a:r>
          </a:p>
        </p:txBody>
      </p:sp>
      <p:sp>
        <p:nvSpPr>
          <p:cNvPr id="50185" name="Line 9"/>
          <p:cNvSpPr>
            <a:spLocks noChangeShapeType="1"/>
          </p:cNvSpPr>
          <p:nvPr/>
        </p:nvSpPr>
        <p:spPr bwMode="auto">
          <a:xfrm>
            <a:off x="4572000" y="4191000"/>
            <a:ext cx="0" cy="533400"/>
          </a:xfrm>
          <a:prstGeom prst="line">
            <a:avLst/>
          </a:prstGeom>
          <a:noFill/>
          <a:ln w="38100">
            <a:solidFill>
              <a:schemeClr val="tx1"/>
            </a:solidFill>
            <a:round/>
            <a:headEnd/>
            <a:tailEnd type="triangle" w="med" len="med"/>
          </a:ln>
        </p:spPr>
        <p:txBody>
          <a:bodyPr/>
          <a:lstStyle/>
          <a:p>
            <a:endParaRPr lang="en-US"/>
          </a:p>
        </p:txBody>
      </p:sp>
      <p:sp>
        <p:nvSpPr>
          <p:cNvPr id="50186" name="Line 10"/>
          <p:cNvSpPr>
            <a:spLocks noChangeShapeType="1"/>
          </p:cNvSpPr>
          <p:nvPr/>
        </p:nvSpPr>
        <p:spPr bwMode="auto">
          <a:xfrm>
            <a:off x="5715000" y="4191000"/>
            <a:ext cx="484188" cy="533400"/>
          </a:xfrm>
          <a:prstGeom prst="line">
            <a:avLst/>
          </a:prstGeom>
          <a:noFill/>
          <a:ln w="38100">
            <a:solidFill>
              <a:schemeClr val="tx1"/>
            </a:solidFill>
            <a:round/>
            <a:headEnd/>
            <a:tailEnd type="triangle" w="med" len="med"/>
          </a:ln>
        </p:spPr>
        <p:txBody>
          <a:bodyPr/>
          <a:lstStyle/>
          <a:p>
            <a:endParaRPr lang="en-US"/>
          </a:p>
        </p:txBody>
      </p:sp>
      <p:sp>
        <p:nvSpPr>
          <p:cNvPr id="50187" name="Text Box 11"/>
          <p:cNvSpPr txBox="1">
            <a:spLocks noChangeArrowheads="1"/>
          </p:cNvSpPr>
          <p:nvPr/>
        </p:nvSpPr>
        <p:spPr bwMode="auto">
          <a:xfrm>
            <a:off x="1676400" y="4800600"/>
            <a:ext cx="1600199" cy="461665"/>
          </a:xfrm>
          <a:prstGeom prst="rect">
            <a:avLst/>
          </a:prstGeom>
          <a:solidFill>
            <a:srgbClr val="FF00FF"/>
          </a:solidFill>
          <a:ln w="12700">
            <a:noFill/>
            <a:miter lim="800000"/>
            <a:headEnd/>
            <a:tailEnd/>
          </a:ln>
        </p:spPr>
        <p:txBody>
          <a:bodyPr wrap="square">
            <a:spAutoFit/>
          </a:bodyPr>
          <a:lstStyle/>
          <a:p>
            <a:pPr algn="ctr" eaLnBrk="0" hangingPunct="0">
              <a:spcBef>
                <a:spcPct val="50000"/>
              </a:spcBef>
            </a:pPr>
            <a:r>
              <a:rPr lang="en-US" sz="2000" b="1" dirty="0" smtClean="0">
                <a:latin typeface="Calibri" pitchFamily="34" charset="0"/>
              </a:rPr>
              <a:t>IVC</a:t>
            </a:r>
            <a:r>
              <a:rPr lang="en-US" sz="2400" b="1" dirty="0" smtClean="0">
                <a:latin typeface="Calibri" pitchFamily="34" charset="0"/>
              </a:rPr>
              <a:t> </a:t>
            </a:r>
            <a:r>
              <a:rPr lang="en-US" sz="2000" b="1" dirty="0" smtClean="0">
                <a:latin typeface="Calibri" pitchFamily="34" charset="0"/>
              </a:rPr>
              <a:t>filters</a:t>
            </a:r>
            <a:endParaRPr lang="en-US" sz="2000" b="1" dirty="0">
              <a:latin typeface="Calibri" pitchFamily="34" charset="0"/>
            </a:endParaRPr>
          </a:p>
        </p:txBody>
      </p:sp>
      <p:sp>
        <p:nvSpPr>
          <p:cNvPr id="50188" name="Text Box 12"/>
          <p:cNvSpPr txBox="1">
            <a:spLocks noChangeArrowheads="1"/>
          </p:cNvSpPr>
          <p:nvPr/>
        </p:nvSpPr>
        <p:spPr bwMode="auto">
          <a:xfrm>
            <a:off x="3505200" y="4800600"/>
            <a:ext cx="2133600" cy="1446550"/>
          </a:xfrm>
          <a:prstGeom prst="rect">
            <a:avLst/>
          </a:prstGeom>
          <a:solidFill>
            <a:schemeClr val="accent3">
              <a:alpha val="6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eaLnBrk="0" hangingPunct="0">
              <a:spcBef>
                <a:spcPct val="50000"/>
              </a:spcBef>
            </a:pPr>
            <a:r>
              <a:rPr lang="en-US" sz="2000" b="1" dirty="0">
                <a:solidFill>
                  <a:schemeClr val="tx1"/>
                </a:solidFill>
                <a:latin typeface="Calibri" pitchFamily="34" charset="0"/>
              </a:rPr>
              <a:t>Intermittent </a:t>
            </a:r>
            <a:r>
              <a:rPr lang="en-US" sz="2400" b="1" dirty="0">
                <a:solidFill>
                  <a:schemeClr val="accent2">
                    <a:lumMod val="75000"/>
                  </a:schemeClr>
                </a:solidFill>
                <a:latin typeface="Calibri" pitchFamily="34" charset="0"/>
              </a:rPr>
              <a:t>Pneumatic Compression </a:t>
            </a:r>
            <a:r>
              <a:rPr lang="en-US" sz="2000" b="1" dirty="0">
                <a:solidFill>
                  <a:schemeClr val="tx1"/>
                </a:solidFill>
                <a:latin typeface="Calibri" pitchFamily="34" charset="0"/>
              </a:rPr>
              <a:t>Devices</a:t>
            </a:r>
          </a:p>
        </p:txBody>
      </p:sp>
      <p:sp>
        <p:nvSpPr>
          <p:cNvPr id="50189" name="Text Box 13"/>
          <p:cNvSpPr txBox="1">
            <a:spLocks noChangeArrowheads="1"/>
          </p:cNvSpPr>
          <p:nvPr/>
        </p:nvSpPr>
        <p:spPr bwMode="auto">
          <a:xfrm>
            <a:off x="5943600" y="4800600"/>
            <a:ext cx="1746250" cy="1169551"/>
          </a:xfrm>
          <a:prstGeom prst="rect">
            <a:avLst/>
          </a:prstGeom>
          <a:solidFill>
            <a:srgbClr val="FF00FF"/>
          </a:solidFill>
          <a:ln w="12700">
            <a:noFill/>
            <a:miter lim="800000"/>
            <a:headEnd/>
            <a:tailEnd/>
          </a:ln>
        </p:spPr>
        <p:txBody>
          <a:bodyPr wrap="square">
            <a:spAutoFit/>
          </a:bodyPr>
          <a:lstStyle/>
          <a:p>
            <a:pPr algn="ctr" eaLnBrk="0" hangingPunct="0">
              <a:spcBef>
                <a:spcPts val="600"/>
              </a:spcBef>
            </a:pPr>
            <a:r>
              <a:rPr lang="en-US" sz="2000" b="1" dirty="0" smtClean="0">
                <a:latin typeface="Calibri" pitchFamily="34" charset="0"/>
              </a:rPr>
              <a:t>Graduated </a:t>
            </a:r>
          </a:p>
          <a:p>
            <a:pPr algn="ctr" eaLnBrk="0" hangingPunct="0">
              <a:spcBef>
                <a:spcPts val="600"/>
              </a:spcBef>
            </a:pPr>
            <a:r>
              <a:rPr lang="en-US" sz="2000" b="1" dirty="0" smtClean="0">
                <a:latin typeface="Calibri" pitchFamily="34" charset="0"/>
              </a:rPr>
              <a:t>Compression</a:t>
            </a:r>
          </a:p>
          <a:p>
            <a:pPr algn="ctr" eaLnBrk="0" hangingPunct="0">
              <a:spcBef>
                <a:spcPts val="600"/>
              </a:spcBef>
            </a:pPr>
            <a:r>
              <a:rPr lang="en-US" sz="2000" b="1" dirty="0" smtClean="0">
                <a:latin typeface="Calibri" pitchFamily="34" charset="0"/>
              </a:rPr>
              <a:t>stockings</a:t>
            </a:r>
            <a:endParaRPr lang="en-US" sz="2000" b="1" dirty="0">
              <a:latin typeface="Calibri" pitchFamily="34" charset="0"/>
            </a:endParaRPr>
          </a:p>
        </p:txBody>
      </p:sp>
      <p:sp>
        <p:nvSpPr>
          <p:cNvPr id="50190" name="Line 14"/>
          <p:cNvSpPr>
            <a:spLocks noChangeShapeType="1"/>
          </p:cNvSpPr>
          <p:nvPr/>
        </p:nvSpPr>
        <p:spPr bwMode="auto">
          <a:xfrm flipH="1">
            <a:off x="3124200" y="4191000"/>
            <a:ext cx="374650" cy="488950"/>
          </a:xfrm>
          <a:prstGeom prst="line">
            <a:avLst/>
          </a:prstGeom>
          <a:noFill/>
          <a:ln w="38100">
            <a:solidFill>
              <a:schemeClr val="tx1"/>
            </a:solidFill>
            <a:round/>
            <a:headEnd/>
            <a:tailEnd type="triangle" w="med" len="med"/>
          </a:ln>
        </p:spPr>
        <p:txBody>
          <a:bodyPr/>
          <a:lstStyle/>
          <a:p>
            <a:endParaRPr lang="en-US"/>
          </a:p>
        </p:txBody>
      </p:sp>
      <p:sp>
        <p:nvSpPr>
          <p:cNvPr id="50191" name="Line 15"/>
          <p:cNvSpPr>
            <a:spLocks noChangeShapeType="1"/>
          </p:cNvSpPr>
          <p:nvPr/>
        </p:nvSpPr>
        <p:spPr bwMode="auto">
          <a:xfrm>
            <a:off x="5638800" y="2057400"/>
            <a:ext cx="838200" cy="533400"/>
          </a:xfrm>
          <a:prstGeom prst="line">
            <a:avLst/>
          </a:prstGeom>
          <a:noFill/>
          <a:ln w="38100">
            <a:solidFill>
              <a:schemeClr val="tx1"/>
            </a:solidFill>
            <a:round/>
            <a:headEnd/>
            <a:tailEnd type="triangle" w="med" len="med"/>
          </a:ln>
        </p:spPr>
        <p:txBody>
          <a:bodyPr/>
          <a:lstStyle/>
          <a:p>
            <a:endParaRPr lang="en-US"/>
          </a:p>
        </p:txBody>
      </p:sp>
      <p:sp>
        <p:nvSpPr>
          <p:cNvPr id="50192" name="Line 16"/>
          <p:cNvSpPr>
            <a:spLocks noChangeShapeType="1"/>
          </p:cNvSpPr>
          <p:nvPr/>
        </p:nvSpPr>
        <p:spPr bwMode="auto">
          <a:xfrm flipH="1">
            <a:off x="2819400" y="2057400"/>
            <a:ext cx="554038" cy="609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8000"/>
        </p:xfrm>
        <a:graphic>
          <a:graphicData uri="http://schemas.openxmlformats.org/presentationml/2006/ole">
            <p:oleObj spid="_x0000_s3074"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p:oleObj spid="_x0000_s4098"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3999" cy="6858000"/>
        </p:xfrm>
        <a:graphic>
          <a:graphicData uri="http://schemas.openxmlformats.org/presentationml/2006/ole">
            <p:oleObj spid="_x0000_s5122"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0" y="0"/>
          <a:ext cx="9143999" cy="6857999"/>
        </p:xfrm>
        <a:graphic>
          <a:graphicData uri="http://schemas.openxmlformats.org/presentationml/2006/ole">
            <p:oleObj spid="_x0000_s6146"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0"/>
          <a:ext cx="9143999" cy="6858000"/>
        </p:xfrm>
        <a:graphic>
          <a:graphicData uri="http://schemas.openxmlformats.org/presentationml/2006/ole">
            <p:oleObj spid="_x0000_s7170"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0" y="0"/>
          <a:ext cx="9143999" cy="6858000"/>
        </p:xfrm>
        <a:graphic>
          <a:graphicData uri="http://schemas.openxmlformats.org/presentationml/2006/ole">
            <p:oleObj spid="_x0000_s8194"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0" y="0"/>
          <a:ext cx="9143999" cy="6858000"/>
        </p:xfrm>
        <a:graphic>
          <a:graphicData uri="http://schemas.openxmlformats.org/presentationml/2006/ole">
            <p:oleObj spid="_x0000_s10242"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4419600" y="6477000"/>
            <a:ext cx="4191000" cy="228600"/>
          </a:xfrm>
        </p:spPr>
        <p:txBody>
          <a:bodyPr/>
          <a:lstStyle/>
          <a:p>
            <a:pPr>
              <a:defRPr/>
            </a:pPr>
            <a:fld id="{8119D6FF-EB48-40EA-A0B5-9FE0FA8E9EF2}" type="slidenum">
              <a:rPr lang="en-US"/>
              <a:pPr>
                <a:defRPr/>
              </a:pPr>
              <a:t>49</a:t>
            </a:fld>
            <a:endParaRPr lang="en-US" sz="1400">
              <a:latin typeface="Garamond Book" pitchFamily="1" charset="0"/>
            </a:endParaRPr>
          </a:p>
        </p:txBody>
      </p:sp>
      <p:sp>
        <p:nvSpPr>
          <p:cNvPr id="3" name="Rectangle 2"/>
          <p:cNvSpPr txBox="1">
            <a:spLocks noChangeArrowheads="1"/>
          </p:cNvSpPr>
          <p:nvPr/>
        </p:nvSpPr>
        <p:spPr>
          <a:xfrm>
            <a:off x="685800" y="228600"/>
            <a:ext cx="7772400" cy="9144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VTE Prophylaxis: </a:t>
            </a:r>
            <a:r>
              <a:rPr lang="en-US" sz="2400" i="1" dirty="0">
                <a:latin typeface="+mj-lt"/>
                <a:ea typeface="+mj-ea"/>
                <a:cs typeface="+mj-cs"/>
              </a:rPr>
              <a:t>Recommendations</a:t>
            </a:r>
          </a:p>
        </p:txBody>
      </p:sp>
      <p:graphicFrame>
        <p:nvGraphicFramePr>
          <p:cNvPr id="4" name="Group 24"/>
          <p:cNvGraphicFramePr>
            <a:graphicFrameLocks noGrp="1"/>
          </p:cNvGraphicFramePr>
          <p:nvPr/>
        </p:nvGraphicFramePr>
        <p:xfrm>
          <a:off x="685800" y="1371600"/>
          <a:ext cx="7772400" cy="4648201"/>
        </p:xfrm>
        <a:graphic>
          <a:graphicData uri="http://schemas.openxmlformats.org/drawingml/2006/table">
            <a:tbl>
              <a:tblPr/>
              <a:tblGrid>
                <a:gridCol w="3886200"/>
                <a:gridCol w="3886200"/>
              </a:tblGrid>
              <a:tr h="376238">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a:cs typeface="ＭＳ Ｐゴシック"/>
                        </a:rPr>
                        <a:t>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a:cs typeface="ＭＳ Ｐゴシック"/>
                        </a:rPr>
                        <a:t>Recommended Prophylaxis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25">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ＭＳ Ｐゴシック"/>
                          <a:cs typeface="Times New Roman" pitchFamily="18" charset="0"/>
                        </a:rPr>
                        <a:t>General surgery</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Any of the following:</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Low-dose </a:t>
                      </a:r>
                      <a:r>
                        <a:rPr kumimoji="0" lang="en-US" sz="1400" b="0" i="0" u="none" strike="noStrike" cap="none" normalizeH="0" baseline="0" dirty="0" err="1" smtClean="0">
                          <a:ln>
                            <a:noFill/>
                          </a:ln>
                          <a:solidFill>
                            <a:schemeClr val="tx1"/>
                          </a:solidFill>
                          <a:effectLst/>
                          <a:latin typeface="Arial" pitchFamily="34" charset="0"/>
                          <a:ea typeface="ＭＳ Ｐゴシック"/>
                          <a:cs typeface="Times New Roman" pitchFamily="18" charset="0"/>
                        </a:rPr>
                        <a:t>unfractionated</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 heparin (LDUH)</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 molecular weight heparin (LMWH)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LDUH or LMWH combined with IPC or GCS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ＭＳ Ｐゴシック"/>
                          <a:cs typeface="Times New Roman" pitchFamily="18" charset="0"/>
                        </a:rPr>
                        <a:t>General surgery with high risk for bleeding</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 (based on physician-documentation of bleeding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Any of the following:</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Graduated Compression stockings (GCS)</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Intermittent pneumatic compression (IPC)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5138">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ＭＳ Ｐゴシック"/>
                          <a:cs typeface="Times New Roman" pitchFamily="18" charset="0"/>
                        </a:rPr>
                        <a:t>Gynecologic 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Any of the following:</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Low-dose </a:t>
                      </a:r>
                      <a:r>
                        <a:rPr kumimoji="0" lang="en-US" sz="1400" b="0" i="0" u="none" strike="noStrike" cap="none" normalizeH="0" baseline="0" dirty="0" err="1" smtClean="0">
                          <a:ln>
                            <a:noFill/>
                          </a:ln>
                          <a:solidFill>
                            <a:schemeClr val="tx1"/>
                          </a:solidFill>
                          <a:effectLst/>
                          <a:latin typeface="Arial" pitchFamily="34" charset="0"/>
                          <a:ea typeface="ＭＳ Ｐゴシック"/>
                          <a:cs typeface="Times New Roman" pitchFamily="18" charset="0"/>
                        </a:rPr>
                        <a:t>unfractionated</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 heparin (LDUH)</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 molecular weight heparin (LMWH)</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Intermittent pneumatic compression devices (IPC)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LDUH or LMWH combined with IPC or GCS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gradFill>
            <a:gsLst>
              <a:gs pos="0">
                <a:schemeClr val="accent5">
                  <a:shade val="51000"/>
                  <a:satMod val="130000"/>
                  <a:alpha val="48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lstStyle/>
          <a:p>
            <a:pPr eaLnBrk="1" hangingPunct="1"/>
            <a:r>
              <a:rPr lang="en-US" dirty="0" smtClean="0"/>
              <a:t>Case - 2</a:t>
            </a:r>
          </a:p>
        </p:txBody>
      </p:sp>
      <p:sp>
        <p:nvSpPr>
          <p:cNvPr id="16387" name="Content Placeholder 2"/>
          <p:cNvSpPr>
            <a:spLocks noGrp="1"/>
          </p:cNvSpPr>
          <p:nvPr>
            <p:ph idx="1"/>
          </p:nvPr>
        </p:nvSpPr>
        <p:spPr/>
        <p:txBody>
          <a:bodyPr/>
          <a:lstStyle/>
          <a:p>
            <a:pPr eaLnBrk="1" hangingPunct="1">
              <a:lnSpc>
                <a:spcPct val="90000"/>
              </a:lnSpc>
              <a:buBlip>
                <a:blip r:embed="rId3"/>
              </a:buBlip>
            </a:pPr>
            <a:r>
              <a:rPr lang="en-US" dirty="0" smtClean="0"/>
              <a:t>Mr. More- 62 y/o man admitted to general Surgical ward service.</a:t>
            </a:r>
          </a:p>
          <a:p>
            <a:pPr lvl="1" eaLnBrk="1" hangingPunct="1">
              <a:lnSpc>
                <a:spcPct val="90000"/>
              </a:lnSpc>
            </a:pPr>
            <a:r>
              <a:rPr lang="en-US" sz="2600" dirty="0" smtClean="0"/>
              <a:t>HPI: Swelling in rt. Inguinal region over 3 Years, now assoc. with </a:t>
            </a:r>
            <a:r>
              <a:rPr lang="en-US" sz="2600" dirty="0" err="1" smtClean="0"/>
              <a:t>irreducibilty</a:t>
            </a:r>
            <a:r>
              <a:rPr lang="en-US" sz="2600" dirty="0" smtClean="0"/>
              <a:t>, pain and distention  of abdomen.</a:t>
            </a:r>
          </a:p>
          <a:p>
            <a:pPr lvl="1" eaLnBrk="1" hangingPunct="1">
              <a:lnSpc>
                <a:spcPct val="90000"/>
              </a:lnSpc>
            </a:pPr>
            <a:r>
              <a:rPr lang="en-US" sz="2600" dirty="0" smtClean="0"/>
              <a:t>PMH: COPD, hypertension and Ch. Smoker</a:t>
            </a:r>
          </a:p>
          <a:p>
            <a:pPr lvl="1" eaLnBrk="1" hangingPunct="1">
              <a:lnSpc>
                <a:spcPct val="90000"/>
              </a:lnSpc>
            </a:pPr>
            <a:r>
              <a:rPr lang="en-US" sz="2600" dirty="0" smtClean="0"/>
              <a:t>Clinically : No obvious respiratory distress</a:t>
            </a:r>
          </a:p>
          <a:p>
            <a:pPr lvl="2" eaLnBrk="1" hangingPunct="1">
              <a:lnSpc>
                <a:spcPct val="90000"/>
              </a:lnSpc>
            </a:pPr>
            <a:r>
              <a:rPr lang="en-US" sz="2200" dirty="0" smtClean="0"/>
              <a:t>Barrel chested, b/l expiratory wheezes, </a:t>
            </a:r>
          </a:p>
          <a:p>
            <a:pPr lvl="2" eaLnBrk="1" hangingPunct="1">
              <a:lnSpc>
                <a:spcPct val="90000"/>
              </a:lnSpc>
            </a:pPr>
            <a:r>
              <a:rPr lang="en-US" sz="2200" dirty="0" smtClean="0"/>
              <a:t>CXR: hyperexpanded, no infiltrate, consolidation or edema. </a:t>
            </a:r>
          </a:p>
          <a:p>
            <a:pPr lvl="1" eaLnBrk="1" hangingPunct="1">
              <a:lnSpc>
                <a:spcPct val="90000"/>
              </a:lnSpc>
            </a:pPr>
            <a:r>
              <a:rPr lang="en-US" sz="2600" dirty="0" smtClean="0"/>
              <a:t>DX:  rt. indirect Inguinal Hernia, COPD and Hypertension </a:t>
            </a:r>
          </a:p>
          <a:p>
            <a:pPr eaLnBrk="1" hangingPunct="1"/>
            <a:endParaRPr lang="en-US" sz="2600" dirty="0" smtClean="0"/>
          </a:p>
        </p:txBody>
      </p:sp>
      <p:pic>
        <p:nvPicPr>
          <p:cNvPr id="4" name="Picture 3" descr="p2.jpg"/>
          <p:cNvPicPr>
            <a:picLocks noChangeAspect="1"/>
          </p:cNvPicPr>
          <p:nvPr/>
        </p:nvPicPr>
        <p:blipFill>
          <a:blip r:embed="rId4" cstate="print"/>
          <a:stretch>
            <a:fillRect/>
          </a:stretch>
        </p:blipFill>
        <p:spPr>
          <a:xfrm>
            <a:off x="7848600" y="5791200"/>
            <a:ext cx="829056" cy="82905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4419600" y="6477000"/>
            <a:ext cx="4191000" cy="228600"/>
          </a:xfrm>
        </p:spPr>
        <p:txBody>
          <a:bodyPr/>
          <a:lstStyle/>
          <a:p>
            <a:pPr>
              <a:defRPr/>
            </a:pPr>
            <a:fld id="{A4D943EE-97AE-4630-B8C3-E758381C626C}" type="slidenum">
              <a:rPr lang="en-US"/>
              <a:pPr>
                <a:defRPr/>
              </a:pPr>
              <a:t>50</a:t>
            </a:fld>
            <a:endParaRPr lang="en-US" sz="1400">
              <a:latin typeface="Garamond Book" pitchFamily="1" charset="0"/>
            </a:endParaRPr>
          </a:p>
        </p:txBody>
      </p:sp>
      <p:sp>
        <p:nvSpPr>
          <p:cNvPr id="3" name="Rectangle 3074"/>
          <p:cNvSpPr txBox="1">
            <a:spLocks noChangeArrowheads="1"/>
          </p:cNvSpPr>
          <p:nvPr/>
        </p:nvSpPr>
        <p:spPr>
          <a:xfrm>
            <a:off x="609600" y="304800"/>
            <a:ext cx="7772400" cy="9144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VTE Prophylaxis: </a:t>
            </a:r>
            <a:r>
              <a:rPr lang="en-US" sz="2400" i="1" dirty="0">
                <a:latin typeface="+mj-lt"/>
                <a:ea typeface="+mj-ea"/>
                <a:cs typeface="+mj-cs"/>
              </a:rPr>
              <a:t>Recommendations</a:t>
            </a:r>
          </a:p>
        </p:txBody>
      </p:sp>
      <p:graphicFrame>
        <p:nvGraphicFramePr>
          <p:cNvPr id="4" name="Group 3097"/>
          <p:cNvGraphicFramePr>
            <a:graphicFrameLocks/>
          </p:cNvGraphicFramePr>
          <p:nvPr/>
        </p:nvGraphicFramePr>
        <p:xfrm>
          <a:off x="685800" y="1371600"/>
          <a:ext cx="7772400" cy="5131690"/>
        </p:xfrm>
        <a:graphic>
          <a:graphicData uri="http://schemas.openxmlformats.org/drawingml/2006/table">
            <a:tbl>
              <a:tblPr/>
              <a:tblGrid>
                <a:gridCol w="3886200"/>
                <a:gridCol w="3886200"/>
              </a:tblGrid>
              <a:tr h="360363">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Recommended Prophylaxis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8150">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Urologic 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Any of the following:</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Low-dose </a:t>
                      </a: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unfractionated</a:t>
                      </a: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 heparin (LDUH)</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Low molecular weight heparin (LMWH) </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Intermittent pneumatic compression devices (IPC) </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Graduated compression stockings (GCS)</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LDUH or LMWH combined with IPC or GCS</a:t>
                      </a:r>
                      <a:r>
                        <a:rPr kumimoji="0" lang="en-US" sz="1400" b="0" i="0" u="none" strike="noStrike" cap="none" normalizeH="0" baseline="0" dirty="0" smtClean="0">
                          <a:ln>
                            <a:noFill/>
                          </a:ln>
                          <a:solidFill>
                            <a:schemeClr val="tx1"/>
                          </a:solidFill>
                          <a:effectLst/>
                          <a:latin typeface="Arial" charset="0"/>
                          <a:ea typeface="ＭＳ Ｐゴシック" pitchFamily="1"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0938">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Elective total knee replacement</a:t>
                      </a:r>
                      <a:endPar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Any of the following:</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Low molecular weight heparin (LMWH)</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Fondaparinux</a:t>
                      </a: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 (Factor </a:t>
                      </a: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Xa</a:t>
                      </a: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 Inhibitor)</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Warfarin</a:t>
                      </a:r>
                      <a:endPar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Intermittent pneumatic compression devices (IPC)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1263">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Elective total hip replacement</a:t>
                      </a: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endParaRPr kumimoji="0" lang="en-US" sz="1200" b="0" i="1" u="none" strike="noStrike" cap="none" normalizeH="0" baseline="0" dirty="0" smtClean="0">
                        <a:ln>
                          <a:noFill/>
                        </a:ln>
                        <a:solidFill>
                          <a:srgbClr val="000000"/>
                        </a:solidFill>
                        <a:effectLst/>
                        <a:latin typeface="Arial" charset="0"/>
                        <a:ea typeface="ＭＳ Ｐゴシック" pitchFamily="1"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Any of the following:</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Low molecular weight heparin (LMWH)</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Fondaparinux</a:t>
                      </a: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 (Factor </a:t>
                      </a: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Xa</a:t>
                      </a:r>
                      <a:r>
                        <a:rPr kumimoji="0" lang="en-US" sz="1400" b="0" i="0"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 Inhibitor)</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err="1" smtClean="0">
                          <a:ln>
                            <a:noFill/>
                          </a:ln>
                          <a:solidFill>
                            <a:srgbClr val="000000"/>
                          </a:solidFill>
                          <a:effectLst/>
                          <a:latin typeface="Arial" charset="0"/>
                          <a:ea typeface="ＭＳ Ｐゴシック" pitchFamily="1" charset="-128"/>
                          <a:cs typeface="Times New Roman" pitchFamily="18" charset="0"/>
                        </a:rPr>
                        <a:t>Warfarin</a:t>
                      </a: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4419600" y="6477000"/>
            <a:ext cx="4191000" cy="228600"/>
          </a:xfrm>
        </p:spPr>
        <p:txBody>
          <a:bodyPr/>
          <a:lstStyle/>
          <a:p>
            <a:pPr>
              <a:defRPr/>
            </a:pPr>
            <a:fld id="{986DE8B2-F64C-4D18-B1E7-73AB6DECD9BA}" type="slidenum">
              <a:rPr lang="en-US" b="1"/>
              <a:pPr>
                <a:defRPr/>
              </a:pPr>
              <a:t>51</a:t>
            </a:fld>
            <a:endParaRPr lang="en-US" sz="1400" b="1">
              <a:latin typeface="Garamond Book" pitchFamily="1" charset="0"/>
            </a:endParaRPr>
          </a:p>
        </p:txBody>
      </p:sp>
      <p:sp>
        <p:nvSpPr>
          <p:cNvPr id="3" name="Rectangle 1026"/>
          <p:cNvSpPr txBox="1">
            <a:spLocks noChangeArrowheads="1"/>
          </p:cNvSpPr>
          <p:nvPr/>
        </p:nvSpPr>
        <p:spPr>
          <a:xfrm>
            <a:off x="685800" y="228600"/>
            <a:ext cx="7772400" cy="9144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VTE Prophylaxis: </a:t>
            </a:r>
            <a:r>
              <a:rPr lang="en-US" sz="2400" i="1" dirty="0">
                <a:latin typeface="+mj-lt"/>
                <a:ea typeface="+mj-ea"/>
                <a:cs typeface="+mj-cs"/>
              </a:rPr>
              <a:t>Recommendations</a:t>
            </a:r>
          </a:p>
        </p:txBody>
      </p:sp>
      <p:graphicFrame>
        <p:nvGraphicFramePr>
          <p:cNvPr id="4" name="Group 1050"/>
          <p:cNvGraphicFramePr>
            <a:graphicFrameLocks noGrp="1"/>
          </p:cNvGraphicFramePr>
          <p:nvPr/>
        </p:nvGraphicFramePr>
        <p:xfrm>
          <a:off x="685800" y="1371600"/>
          <a:ext cx="7772400" cy="4916805"/>
        </p:xfrm>
        <a:graphic>
          <a:graphicData uri="http://schemas.openxmlformats.org/drawingml/2006/table">
            <a:tbl>
              <a:tblPr/>
              <a:tblGrid>
                <a:gridCol w="3886200"/>
                <a:gridCol w="3886200"/>
              </a:tblGrid>
              <a:tr h="381000">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a:cs typeface="ＭＳ Ｐゴシック"/>
                        </a:rPr>
                        <a:t>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a:cs typeface="ＭＳ Ｐゴシック"/>
                        </a:rPr>
                        <a:t>Recommended Prophylaxis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3975">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rgbClr val="000000"/>
                          </a:solidFill>
                          <a:effectLst/>
                          <a:latin typeface="Arial" pitchFamily="34" charset="0"/>
                          <a:ea typeface="ＭＳ Ｐゴシック"/>
                          <a:cs typeface="Times New Roman" pitchFamily="18" charset="0"/>
                        </a:rPr>
                        <a:t>Hip fracture 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Any of the following:</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Low-dose </a:t>
                      </a:r>
                      <a:r>
                        <a:rPr kumimoji="0" lang="en-US" sz="1400" b="0" i="0" u="none" strike="noStrike" cap="none" normalizeH="0" baseline="0" dirty="0" err="1" smtClean="0">
                          <a:ln>
                            <a:noFill/>
                          </a:ln>
                          <a:solidFill>
                            <a:schemeClr val="tx1"/>
                          </a:solidFill>
                          <a:effectLst/>
                          <a:latin typeface="Arial" pitchFamily="34" charset="0"/>
                          <a:ea typeface="ＭＳ Ｐゴシック"/>
                          <a:cs typeface="Times New Roman" pitchFamily="18" charset="0"/>
                        </a:rPr>
                        <a:t>unfractionated</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 heparin (LDUH)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Low molecular weight heparin (LMWH)</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err="1" smtClean="0">
                          <a:ln>
                            <a:noFill/>
                          </a:ln>
                          <a:solidFill>
                            <a:srgbClr val="000000"/>
                          </a:solidFill>
                          <a:effectLst/>
                          <a:latin typeface="Arial" pitchFamily="34" charset="0"/>
                          <a:ea typeface="ＭＳ Ｐゴシック"/>
                          <a:cs typeface="Times New Roman" pitchFamily="18" charset="0"/>
                        </a:rPr>
                        <a:t>Fondaparinux</a:t>
                      </a: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 (Factor </a:t>
                      </a:r>
                      <a:r>
                        <a:rPr kumimoji="0" lang="en-US" sz="1400" b="0" i="0" u="none" strike="noStrike" cap="none" normalizeH="0" baseline="0" dirty="0" err="1" smtClean="0">
                          <a:ln>
                            <a:noFill/>
                          </a:ln>
                          <a:solidFill>
                            <a:srgbClr val="000000"/>
                          </a:solidFill>
                          <a:effectLst/>
                          <a:latin typeface="Arial" pitchFamily="34" charset="0"/>
                          <a:ea typeface="ＭＳ Ｐゴシック"/>
                          <a:cs typeface="Times New Roman" pitchFamily="18" charset="0"/>
                        </a:rPr>
                        <a:t>Xa</a:t>
                      </a: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 Inhibitor)</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err="1" smtClean="0">
                          <a:ln>
                            <a:noFill/>
                          </a:ln>
                          <a:solidFill>
                            <a:srgbClr val="000000"/>
                          </a:solidFill>
                          <a:effectLst/>
                          <a:latin typeface="Arial" pitchFamily="34" charset="0"/>
                          <a:ea typeface="ＭＳ Ｐゴシック"/>
                          <a:cs typeface="Times New Roman" pitchFamily="18" charset="0"/>
                        </a:rPr>
                        <a:t>Warfarin</a:t>
                      </a:r>
                      <a:endPar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rgbClr val="000000"/>
                          </a:solidFill>
                          <a:effectLst/>
                          <a:latin typeface="Arial" pitchFamily="34" charset="0"/>
                          <a:ea typeface="ＭＳ Ｐゴシック"/>
                          <a:cs typeface="Times New Roman" pitchFamily="18" charset="0"/>
                        </a:rPr>
                        <a:t>Hip fracture surgery or elective total hip replacement with high risk for bleeding</a:t>
                      </a: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 (based on physician-documented bleeding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Any of the following:</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Graduated Compression stockings (GCS)</a:t>
                      </a:r>
                      <a:endPar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Times New Roman" pitchFamily="18" charset="0"/>
                        </a:rPr>
                        <a:t>Intermittent pneumatic compression (IPC)</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0700">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chemeClr val="tx1"/>
                          </a:solidFill>
                          <a:effectLst/>
                          <a:latin typeface="Arial" pitchFamily="34" charset="0"/>
                          <a:ea typeface="ＭＳ Ｐゴシック"/>
                          <a:cs typeface="Times New Roman" pitchFamily="18" charset="0"/>
                        </a:rPr>
                        <a:t>Elective spinal 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Any of the following:</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Low-dose </a:t>
                      </a:r>
                      <a:r>
                        <a:rPr kumimoji="0" lang="en-US" sz="1400" b="0" i="0" u="none" strike="noStrike" cap="none" normalizeH="0" baseline="0" dirty="0" err="1" smtClean="0">
                          <a:ln>
                            <a:noFill/>
                          </a:ln>
                          <a:solidFill>
                            <a:schemeClr val="tx1"/>
                          </a:solidFill>
                          <a:effectLst/>
                          <a:latin typeface="Arial" pitchFamily="34" charset="0"/>
                          <a:ea typeface="ＭＳ Ｐゴシック"/>
                          <a:cs typeface="Times New Roman" pitchFamily="18" charset="0"/>
                        </a:rPr>
                        <a:t>unfractionated</a:t>
                      </a: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 heparin (LDUH)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Low molecular weight heparin (LMWH)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Intermittent pneumatic compression devices (IPC)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Graduated compression stockings (GCS)</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IPC combined with GCS</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a:cs typeface="Times New Roman" pitchFamily="18" charset="0"/>
                        </a:rPr>
                        <a:t>LDUH or LMWH combined with IPC or GCS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4419600" y="6477000"/>
            <a:ext cx="4191000" cy="228600"/>
          </a:xfrm>
        </p:spPr>
        <p:txBody>
          <a:bodyPr/>
          <a:lstStyle/>
          <a:p>
            <a:pPr>
              <a:defRPr/>
            </a:pPr>
            <a:fld id="{48ED0494-FCB0-4B5E-A434-CBE6974E2FD2}" type="slidenum">
              <a:rPr lang="en-US"/>
              <a:pPr>
                <a:defRPr/>
              </a:pPr>
              <a:t>52</a:t>
            </a:fld>
            <a:endParaRPr lang="en-US" sz="1400">
              <a:latin typeface="Garamond Book" pitchFamily="1" charset="0"/>
            </a:endParaRPr>
          </a:p>
        </p:txBody>
      </p:sp>
      <p:sp>
        <p:nvSpPr>
          <p:cNvPr id="3" name="Rectangle 1026"/>
          <p:cNvSpPr txBox="1">
            <a:spLocks noChangeArrowheads="1"/>
          </p:cNvSpPr>
          <p:nvPr/>
        </p:nvSpPr>
        <p:spPr>
          <a:xfrm>
            <a:off x="609600" y="304800"/>
            <a:ext cx="7772400" cy="9144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VTE Prophylaxis: </a:t>
            </a:r>
            <a:r>
              <a:rPr lang="en-US" sz="2400" i="1" dirty="0">
                <a:latin typeface="+mj-lt"/>
                <a:ea typeface="+mj-ea"/>
                <a:cs typeface="+mj-cs"/>
              </a:rPr>
              <a:t>Recommendations</a:t>
            </a:r>
          </a:p>
        </p:txBody>
      </p:sp>
      <p:graphicFrame>
        <p:nvGraphicFramePr>
          <p:cNvPr id="4" name="Group 1044"/>
          <p:cNvGraphicFramePr>
            <a:graphicFrameLocks/>
          </p:cNvGraphicFramePr>
          <p:nvPr/>
        </p:nvGraphicFramePr>
        <p:xfrm>
          <a:off x="685800" y="1447800"/>
          <a:ext cx="7772400" cy="4589463"/>
        </p:xfrm>
        <a:graphic>
          <a:graphicData uri="http://schemas.openxmlformats.org/drawingml/2006/table">
            <a:tbl>
              <a:tblPr/>
              <a:tblGrid>
                <a:gridCol w="3886200"/>
                <a:gridCol w="3886200"/>
              </a:tblGrid>
              <a:tr h="381000">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Surgery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1" charset="-128"/>
                        </a:rPr>
                        <a:t>Recommended Prophylaxis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8463">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1" u="none" strike="noStrike" cap="none" normalizeH="0" baseline="0" dirty="0" smtClean="0">
                          <a:ln>
                            <a:noFill/>
                          </a:ln>
                          <a:solidFill>
                            <a:srgbClr val="000000"/>
                          </a:solidFill>
                          <a:effectLst/>
                          <a:latin typeface="Arial" charset="0"/>
                          <a:ea typeface="ＭＳ Ｐゴシック" pitchFamily="1" charset="-128"/>
                          <a:cs typeface="Times New Roman" pitchFamily="18" charset="0"/>
                        </a:rPr>
                        <a:t>Intracranial neurosurgery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Any of the following:</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IPC with or without GCS</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Low-dose </a:t>
                      </a:r>
                      <a:r>
                        <a:rPr kumimoji="0" lang="en-US" sz="1400" b="0" i="0" u="none" strike="noStrike" cap="none" normalizeH="0" baseline="0" dirty="0" err="1" smtClean="0">
                          <a:ln>
                            <a:noFill/>
                          </a:ln>
                          <a:solidFill>
                            <a:schemeClr val="tx1"/>
                          </a:solidFill>
                          <a:effectLst/>
                          <a:latin typeface="Arial" charset="0"/>
                          <a:ea typeface="ＭＳ Ｐゴシック" pitchFamily="1" charset="-128"/>
                          <a:cs typeface="Times New Roman" pitchFamily="18" charset="0"/>
                        </a:rPr>
                        <a:t>unfractionated</a:t>
                      </a: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 heparin (LDUH)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Postoperative low molecular weight heparin (LMWH)</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LDUH or postoperative LMWH combined with IPC or GCS </a:t>
                      </a: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437E"/>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Current guidelines recommend </a:t>
                      </a:r>
                      <a:r>
                        <a:rPr kumimoji="0" lang="en-US" sz="1400" b="0" i="1"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postoperative</a:t>
                      </a:r>
                      <a:r>
                        <a:rPr kumimoji="0" lang="en-US" sz="1400" b="0" i="0" u="none" strike="noStrike" cap="none" normalizeH="0" baseline="0" dirty="0" smtClean="0">
                          <a:ln>
                            <a:noFill/>
                          </a:ln>
                          <a:solidFill>
                            <a:schemeClr val="tx1"/>
                          </a:solidFill>
                          <a:effectLst/>
                          <a:latin typeface="Arial" charset="0"/>
                          <a:ea typeface="ＭＳ Ｐゴシック" pitchFamily="1" charset="-128"/>
                          <a:cs typeface="Times New Roman" pitchFamily="18" charset="0"/>
                        </a:rPr>
                        <a:t> low molecular weight heparin for Intracranial Neurosurgery.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09800" y="5943600"/>
            <a:ext cx="3505200" cy="301625"/>
          </a:xfrm>
          <a:prstGeom prst="rect">
            <a:avLst/>
          </a:prstGeom>
          <a:noFill/>
          <a:ln w="12700">
            <a:noFill/>
            <a:miter lim="800000"/>
            <a:headEnd/>
            <a:tailEnd/>
          </a:ln>
          <a:effectLst/>
        </p:spPr>
        <p:txBody>
          <a:bodyPr lIns="90488" tIns="44450" rIns="90488" bIns="44450">
            <a:spAutoFit/>
          </a:bodyPr>
          <a:lstStyle/>
          <a:p>
            <a:pPr eaLnBrk="0" fontAlgn="auto" hangingPunct="0">
              <a:spcBef>
                <a:spcPct val="50000"/>
              </a:spcBef>
              <a:spcAft>
                <a:spcPts val="0"/>
              </a:spcAft>
              <a:defRPr/>
            </a:pPr>
            <a:r>
              <a:rPr lang="en-US" sz="1400">
                <a:effectLst>
                  <a:outerShdw blurRad="38100" dist="38100" dir="2700000" algn="tl">
                    <a:srgbClr val="C0C0C0"/>
                  </a:outerShdw>
                </a:effectLst>
                <a:latin typeface="+mn-lt"/>
              </a:rPr>
              <a:t>Knudson </a:t>
            </a:r>
            <a:r>
              <a:rPr lang="en-US" sz="1400" i="1">
                <a:effectLst>
                  <a:outerShdw blurRad="38100" dist="38100" dir="2700000" algn="tl">
                    <a:srgbClr val="C0C0C0"/>
                  </a:outerShdw>
                </a:effectLst>
                <a:latin typeface="+mn-lt"/>
              </a:rPr>
              <a:t>Ann Surg</a:t>
            </a:r>
            <a:r>
              <a:rPr lang="en-US" sz="1400">
                <a:effectLst>
                  <a:outerShdw blurRad="38100" dist="38100" dir="2700000" algn="tl">
                    <a:srgbClr val="C0C0C0"/>
                  </a:outerShdw>
                </a:effectLst>
                <a:latin typeface="+mn-lt"/>
              </a:rPr>
              <a:t> 2004; 240:490-498</a:t>
            </a:r>
          </a:p>
        </p:txBody>
      </p:sp>
      <p:sp>
        <p:nvSpPr>
          <p:cNvPr id="52227" name="Rectangle 3"/>
          <p:cNvSpPr>
            <a:spLocks noChangeArrowheads="1"/>
          </p:cNvSpPr>
          <p:nvPr/>
        </p:nvSpPr>
        <p:spPr bwMode="auto">
          <a:xfrm>
            <a:off x="3124200" y="381000"/>
            <a:ext cx="2698750" cy="363538"/>
          </a:xfrm>
          <a:prstGeom prst="rect">
            <a:avLst/>
          </a:prstGeom>
          <a:solidFill>
            <a:schemeClr val="accent1"/>
          </a:solidFill>
          <a:ln w="12700">
            <a:noFill/>
            <a:miter lim="800000"/>
            <a:headEnd/>
            <a:tailEnd/>
          </a:ln>
        </p:spPr>
        <p:txBody>
          <a:bodyPr lIns="90488" tIns="44450" rIns="90488" bIns="44450">
            <a:spAutoFit/>
          </a:bodyPr>
          <a:lstStyle/>
          <a:p>
            <a:pPr algn="ctr" eaLnBrk="0" hangingPunct="0">
              <a:spcBef>
                <a:spcPct val="50000"/>
              </a:spcBef>
            </a:pPr>
            <a:r>
              <a:rPr lang="en-US" b="1">
                <a:latin typeface="Calibri" pitchFamily="34" charset="0"/>
              </a:rPr>
              <a:t>INJURED PATIENT</a:t>
            </a:r>
          </a:p>
        </p:txBody>
      </p:sp>
      <p:sp>
        <p:nvSpPr>
          <p:cNvPr id="52228" name="Rectangle 4"/>
          <p:cNvSpPr>
            <a:spLocks noChangeArrowheads="1"/>
          </p:cNvSpPr>
          <p:nvPr/>
        </p:nvSpPr>
        <p:spPr bwMode="auto">
          <a:xfrm>
            <a:off x="381000" y="1309688"/>
            <a:ext cx="3357563" cy="2044700"/>
          </a:xfrm>
          <a:prstGeom prst="rect">
            <a:avLst/>
          </a:prstGeom>
          <a:solidFill>
            <a:srgbClr val="FF00FF"/>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High Risk Factors</a:t>
            </a:r>
          </a:p>
          <a:p>
            <a:pPr marL="49213" algn="ctr" eaLnBrk="0" hangingPunct="0"/>
            <a:r>
              <a:rPr lang="en-US" sz="1600" b="1">
                <a:latin typeface="Calibri" pitchFamily="34" charset="0"/>
              </a:rPr>
              <a:t>(Odds ratio for VTE = 2 – 3)</a:t>
            </a:r>
          </a:p>
          <a:p>
            <a:pPr marL="688975" lvl="1" indent="-228600" eaLnBrk="0" hangingPunct="0">
              <a:buFontTx/>
              <a:buChar char="•"/>
            </a:pPr>
            <a:r>
              <a:rPr lang="en-US" sz="1600" b="1">
                <a:latin typeface="Calibri" pitchFamily="34" charset="0"/>
              </a:rPr>
              <a:t> Age </a:t>
            </a:r>
            <a:r>
              <a:rPr lang="en-US" sz="1600" b="1">
                <a:latin typeface="Symbol" pitchFamily="18" charset="2"/>
              </a:rPr>
              <a:t>³</a:t>
            </a:r>
            <a:r>
              <a:rPr lang="en-US" sz="1600" b="1">
                <a:latin typeface="Calibri" pitchFamily="34" charset="0"/>
              </a:rPr>
              <a:t> 40</a:t>
            </a:r>
          </a:p>
          <a:p>
            <a:pPr marL="688975" lvl="1" indent="-228600" eaLnBrk="0" hangingPunct="0">
              <a:buFontTx/>
              <a:buChar char="•"/>
            </a:pPr>
            <a:r>
              <a:rPr lang="en-US" sz="1600" b="1">
                <a:latin typeface="Calibri" pitchFamily="34" charset="0"/>
              </a:rPr>
              <a:t> Pelvic fx</a:t>
            </a:r>
          </a:p>
          <a:p>
            <a:pPr marL="688975" lvl="1" indent="-228600" eaLnBrk="0" hangingPunct="0">
              <a:buFontTx/>
              <a:buChar char="•"/>
            </a:pPr>
            <a:r>
              <a:rPr lang="en-US" sz="1600" b="1">
                <a:latin typeface="Calibri" pitchFamily="34" charset="0"/>
              </a:rPr>
              <a:t> Lower extremity fx</a:t>
            </a:r>
          </a:p>
          <a:p>
            <a:pPr marL="688975" lvl="1" indent="-228600" eaLnBrk="0" hangingPunct="0">
              <a:buFontTx/>
              <a:buChar char="•"/>
            </a:pPr>
            <a:r>
              <a:rPr lang="en-US" sz="1600" b="1">
                <a:latin typeface="Calibri" pitchFamily="34" charset="0"/>
              </a:rPr>
              <a:t> Shock</a:t>
            </a:r>
          </a:p>
          <a:p>
            <a:pPr marL="688975" lvl="1" indent="-228600" eaLnBrk="0" hangingPunct="0">
              <a:buFontTx/>
              <a:buChar char="•"/>
            </a:pPr>
            <a:r>
              <a:rPr lang="en-US" sz="1600" b="1">
                <a:latin typeface="Calibri" pitchFamily="34" charset="0"/>
              </a:rPr>
              <a:t> Spinal cord injury</a:t>
            </a:r>
          </a:p>
          <a:p>
            <a:pPr marL="688975" lvl="1" indent="-228600" eaLnBrk="0" hangingPunct="0">
              <a:buFontTx/>
              <a:buChar char="•"/>
            </a:pPr>
            <a:r>
              <a:rPr lang="en-US" sz="1600" b="1">
                <a:latin typeface="Calibri" pitchFamily="34" charset="0"/>
              </a:rPr>
              <a:t> Head Injury (AIS </a:t>
            </a:r>
            <a:r>
              <a:rPr lang="en-US" sz="1600" b="1">
                <a:latin typeface="Symbol" pitchFamily="18" charset="2"/>
              </a:rPr>
              <a:t>³</a:t>
            </a:r>
            <a:r>
              <a:rPr lang="en-US" sz="1600" b="1">
                <a:latin typeface="Calibri" pitchFamily="34" charset="0"/>
              </a:rPr>
              <a:t> 3)</a:t>
            </a:r>
          </a:p>
        </p:txBody>
      </p:sp>
      <p:sp>
        <p:nvSpPr>
          <p:cNvPr id="52229" name="Rectangle 5"/>
          <p:cNvSpPr>
            <a:spLocks noChangeArrowheads="1"/>
          </p:cNvSpPr>
          <p:nvPr/>
        </p:nvSpPr>
        <p:spPr bwMode="auto">
          <a:xfrm>
            <a:off x="4343400" y="1371600"/>
            <a:ext cx="4383088" cy="1585913"/>
          </a:xfrm>
          <a:prstGeom prst="rect">
            <a:avLst/>
          </a:prstGeom>
          <a:solidFill>
            <a:srgbClr val="FF00FF"/>
          </a:solidFill>
          <a:ln w="12700">
            <a:noFill/>
            <a:miter lim="800000"/>
            <a:headEnd/>
            <a:tailEnd/>
          </a:ln>
        </p:spPr>
        <p:txBody>
          <a:bodyPr lIns="90488" tIns="44450" rIns="90488" bIns="44450">
            <a:spAutoFit/>
          </a:bodyPr>
          <a:lstStyle/>
          <a:p>
            <a:pPr marL="49213" algn="ctr" eaLnBrk="0" hangingPunct="0"/>
            <a:r>
              <a:rPr lang="en-US" b="1">
                <a:latin typeface="Calibri" pitchFamily="34" charset="0"/>
              </a:rPr>
              <a:t>Very High Risk Factors</a:t>
            </a:r>
          </a:p>
          <a:p>
            <a:pPr marL="49213" algn="ctr" eaLnBrk="0" hangingPunct="0"/>
            <a:r>
              <a:rPr lang="en-US" sz="1600" b="1">
                <a:latin typeface="Calibri" pitchFamily="34" charset="0"/>
              </a:rPr>
              <a:t>(Odds ratio for VTE = 4 - 10)</a:t>
            </a:r>
          </a:p>
          <a:p>
            <a:pPr marL="688975" lvl="1" indent="-228600" eaLnBrk="0" hangingPunct="0">
              <a:buFontTx/>
              <a:buChar char="•"/>
            </a:pPr>
            <a:r>
              <a:rPr lang="en-US" sz="1600" b="1">
                <a:latin typeface="Calibri" pitchFamily="34" charset="0"/>
              </a:rPr>
              <a:t> Major operative procedure</a:t>
            </a:r>
          </a:p>
          <a:p>
            <a:pPr marL="688975" lvl="1" indent="-228600" eaLnBrk="0" hangingPunct="0">
              <a:buFontTx/>
              <a:buChar char="•"/>
            </a:pPr>
            <a:r>
              <a:rPr lang="en-US" sz="1600" b="1">
                <a:latin typeface="Calibri" pitchFamily="34" charset="0"/>
              </a:rPr>
              <a:t> Venous injury</a:t>
            </a:r>
          </a:p>
          <a:p>
            <a:pPr marL="688975" lvl="1" indent="-228600" eaLnBrk="0" hangingPunct="0">
              <a:buFontTx/>
              <a:buChar char="•"/>
            </a:pPr>
            <a:r>
              <a:rPr lang="en-US" sz="1600" b="1">
                <a:latin typeface="Calibri" pitchFamily="34" charset="0"/>
              </a:rPr>
              <a:t> Ventilator days &gt; 3 </a:t>
            </a:r>
          </a:p>
          <a:p>
            <a:pPr marL="688975" lvl="1" indent="-228600" eaLnBrk="0" hangingPunct="0">
              <a:buFontTx/>
              <a:buChar char="•"/>
            </a:pPr>
            <a:r>
              <a:rPr lang="en-US" sz="1600" b="1">
                <a:latin typeface="Calibri" pitchFamily="34" charset="0"/>
              </a:rPr>
              <a:t> 2 or more high risk factors</a:t>
            </a:r>
          </a:p>
        </p:txBody>
      </p:sp>
      <p:sp>
        <p:nvSpPr>
          <p:cNvPr id="52230" name="Rectangle 6"/>
          <p:cNvSpPr>
            <a:spLocks noChangeArrowheads="1"/>
          </p:cNvSpPr>
          <p:nvPr/>
        </p:nvSpPr>
        <p:spPr bwMode="auto">
          <a:xfrm>
            <a:off x="304800" y="3657600"/>
            <a:ext cx="3581400" cy="577850"/>
          </a:xfrm>
          <a:prstGeom prst="rect">
            <a:avLst/>
          </a:prstGeom>
          <a:solidFill>
            <a:srgbClr val="CC99FF"/>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Does the patient have contraindication for Heparin?</a:t>
            </a:r>
          </a:p>
        </p:txBody>
      </p:sp>
      <p:sp>
        <p:nvSpPr>
          <p:cNvPr id="52231" name="Rectangle 7"/>
          <p:cNvSpPr>
            <a:spLocks noChangeArrowheads="1"/>
          </p:cNvSpPr>
          <p:nvPr/>
        </p:nvSpPr>
        <p:spPr bwMode="auto">
          <a:xfrm>
            <a:off x="4876800" y="3200400"/>
            <a:ext cx="3733800" cy="577850"/>
          </a:xfrm>
          <a:prstGeom prst="rect">
            <a:avLst/>
          </a:prstGeom>
          <a:solidFill>
            <a:srgbClr val="CC99FF"/>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Does the patient have contraindication for Heparin?</a:t>
            </a:r>
          </a:p>
        </p:txBody>
      </p:sp>
      <p:sp>
        <p:nvSpPr>
          <p:cNvPr id="52232" name="Rectangle 8"/>
          <p:cNvSpPr>
            <a:spLocks noChangeArrowheads="1"/>
          </p:cNvSpPr>
          <p:nvPr/>
        </p:nvSpPr>
        <p:spPr bwMode="auto">
          <a:xfrm>
            <a:off x="685800" y="4419600"/>
            <a:ext cx="685800" cy="333375"/>
          </a:xfrm>
          <a:prstGeom prst="rect">
            <a:avLst/>
          </a:prstGeom>
          <a:solidFill>
            <a:schemeClr val="accent1"/>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Yes</a:t>
            </a:r>
          </a:p>
        </p:txBody>
      </p:sp>
      <p:sp>
        <p:nvSpPr>
          <p:cNvPr id="52233" name="Rectangle 9"/>
          <p:cNvSpPr>
            <a:spLocks noChangeArrowheads="1"/>
          </p:cNvSpPr>
          <p:nvPr/>
        </p:nvSpPr>
        <p:spPr bwMode="auto">
          <a:xfrm>
            <a:off x="2286000" y="4419600"/>
            <a:ext cx="685800" cy="333375"/>
          </a:xfrm>
          <a:prstGeom prst="rect">
            <a:avLst/>
          </a:prstGeom>
          <a:solidFill>
            <a:schemeClr val="accent1"/>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No</a:t>
            </a:r>
          </a:p>
        </p:txBody>
      </p:sp>
      <p:sp>
        <p:nvSpPr>
          <p:cNvPr id="52234" name="Rectangle 10"/>
          <p:cNvSpPr>
            <a:spLocks noChangeArrowheads="1"/>
          </p:cNvSpPr>
          <p:nvPr/>
        </p:nvSpPr>
        <p:spPr bwMode="auto">
          <a:xfrm>
            <a:off x="7010400" y="3962400"/>
            <a:ext cx="685800" cy="333375"/>
          </a:xfrm>
          <a:prstGeom prst="rect">
            <a:avLst/>
          </a:prstGeom>
          <a:solidFill>
            <a:schemeClr val="accent1"/>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Yes</a:t>
            </a:r>
          </a:p>
        </p:txBody>
      </p:sp>
      <p:sp>
        <p:nvSpPr>
          <p:cNvPr id="52235" name="Rectangle 11"/>
          <p:cNvSpPr>
            <a:spLocks noChangeArrowheads="1"/>
          </p:cNvSpPr>
          <p:nvPr/>
        </p:nvSpPr>
        <p:spPr bwMode="auto">
          <a:xfrm>
            <a:off x="5410200" y="3962400"/>
            <a:ext cx="685800" cy="333375"/>
          </a:xfrm>
          <a:prstGeom prst="rect">
            <a:avLst/>
          </a:prstGeom>
          <a:solidFill>
            <a:schemeClr val="accent1"/>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No</a:t>
            </a:r>
          </a:p>
        </p:txBody>
      </p:sp>
      <p:sp>
        <p:nvSpPr>
          <p:cNvPr id="52236" name="Rectangle 12"/>
          <p:cNvSpPr>
            <a:spLocks noChangeArrowheads="1"/>
          </p:cNvSpPr>
          <p:nvPr/>
        </p:nvSpPr>
        <p:spPr bwMode="auto">
          <a:xfrm>
            <a:off x="304800" y="5029200"/>
            <a:ext cx="1625600" cy="577850"/>
          </a:xfrm>
          <a:prstGeom prst="rect">
            <a:avLst/>
          </a:prstGeom>
          <a:solidFill>
            <a:srgbClr val="800080"/>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Mechanical Compression</a:t>
            </a:r>
          </a:p>
        </p:txBody>
      </p:sp>
      <p:sp>
        <p:nvSpPr>
          <p:cNvPr id="52237" name="Rectangle 13"/>
          <p:cNvSpPr>
            <a:spLocks noChangeArrowheads="1"/>
          </p:cNvSpPr>
          <p:nvPr/>
        </p:nvSpPr>
        <p:spPr bwMode="auto">
          <a:xfrm>
            <a:off x="2057400" y="5105400"/>
            <a:ext cx="1123950" cy="333375"/>
          </a:xfrm>
          <a:prstGeom prst="rect">
            <a:avLst/>
          </a:prstGeom>
          <a:solidFill>
            <a:srgbClr val="800080"/>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LMWH*</a:t>
            </a:r>
          </a:p>
        </p:txBody>
      </p:sp>
      <p:sp>
        <p:nvSpPr>
          <p:cNvPr id="52238" name="Rectangle 14"/>
          <p:cNvSpPr>
            <a:spLocks noChangeArrowheads="1"/>
          </p:cNvSpPr>
          <p:nvPr/>
        </p:nvSpPr>
        <p:spPr bwMode="auto">
          <a:xfrm>
            <a:off x="2057400" y="5562600"/>
            <a:ext cx="2251075" cy="333375"/>
          </a:xfrm>
          <a:prstGeom prst="rect">
            <a:avLst/>
          </a:prstGeom>
          <a:no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 Prophylactic dose</a:t>
            </a:r>
          </a:p>
        </p:txBody>
      </p:sp>
      <p:sp>
        <p:nvSpPr>
          <p:cNvPr id="52239" name="Rectangle 15"/>
          <p:cNvSpPr>
            <a:spLocks noChangeArrowheads="1"/>
          </p:cNvSpPr>
          <p:nvPr/>
        </p:nvSpPr>
        <p:spPr bwMode="auto">
          <a:xfrm>
            <a:off x="4495800" y="4648200"/>
            <a:ext cx="2160588" cy="822325"/>
          </a:xfrm>
          <a:prstGeom prst="rect">
            <a:avLst/>
          </a:prstGeom>
          <a:solidFill>
            <a:srgbClr val="800080"/>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LMWH* and Mechanical Compression</a:t>
            </a:r>
          </a:p>
        </p:txBody>
      </p:sp>
      <p:sp>
        <p:nvSpPr>
          <p:cNvPr id="52240" name="Rectangle 16"/>
          <p:cNvSpPr>
            <a:spLocks noChangeArrowheads="1"/>
          </p:cNvSpPr>
          <p:nvPr/>
        </p:nvSpPr>
        <p:spPr bwMode="auto">
          <a:xfrm>
            <a:off x="6477000" y="4648200"/>
            <a:ext cx="2362200" cy="1311275"/>
          </a:xfrm>
          <a:prstGeom prst="rect">
            <a:avLst/>
          </a:prstGeom>
          <a:solidFill>
            <a:srgbClr val="800080"/>
          </a:solidFill>
          <a:ln w="12700">
            <a:noFill/>
            <a:miter lim="800000"/>
            <a:headEnd/>
            <a:tailEnd/>
          </a:ln>
        </p:spPr>
        <p:txBody>
          <a:bodyPr lIns="90488" tIns="44450" rIns="90488" bIns="44450">
            <a:spAutoFit/>
          </a:bodyPr>
          <a:lstStyle/>
          <a:p>
            <a:pPr marL="49213" algn="ctr" eaLnBrk="0" hangingPunct="0"/>
            <a:r>
              <a:rPr lang="en-US" sz="1600" b="1">
                <a:latin typeface="Calibri" pitchFamily="34" charset="0"/>
              </a:rPr>
              <a:t>Mechanical Compression and serial CFDI </a:t>
            </a:r>
          </a:p>
          <a:p>
            <a:pPr marL="49213" algn="ctr" eaLnBrk="0" hangingPunct="0"/>
            <a:r>
              <a:rPr lang="en-US" sz="1600" b="1">
                <a:latin typeface="Calibri" pitchFamily="34" charset="0"/>
              </a:rPr>
              <a:t>OR </a:t>
            </a:r>
          </a:p>
          <a:p>
            <a:pPr marL="49213" algn="ctr" eaLnBrk="0" hangingPunct="0"/>
            <a:r>
              <a:rPr lang="en-US" sz="1600" b="1">
                <a:latin typeface="Calibri" pitchFamily="34" charset="0"/>
              </a:rPr>
              <a:t>Temporary IVC filter</a:t>
            </a:r>
          </a:p>
        </p:txBody>
      </p:sp>
      <p:sp>
        <p:nvSpPr>
          <p:cNvPr id="52241" name="Line 17"/>
          <p:cNvSpPr>
            <a:spLocks noChangeShapeType="1"/>
          </p:cNvSpPr>
          <p:nvPr/>
        </p:nvSpPr>
        <p:spPr bwMode="auto">
          <a:xfrm>
            <a:off x="4343400" y="762000"/>
            <a:ext cx="0" cy="228600"/>
          </a:xfrm>
          <a:prstGeom prst="line">
            <a:avLst/>
          </a:prstGeom>
          <a:noFill/>
          <a:ln w="25400">
            <a:solidFill>
              <a:schemeClr val="tx1"/>
            </a:solidFill>
            <a:round/>
            <a:headEnd/>
            <a:tailEnd/>
          </a:ln>
        </p:spPr>
        <p:txBody>
          <a:bodyPr/>
          <a:lstStyle/>
          <a:p>
            <a:endParaRPr lang="en-US"/>
          </a:p>
        </p:txBody>
      </p:sp>
      <p:sp>
        <p:nvSpPr>
          <p:cNvPr id="52242" name="Line 18"/>
          <p:cNvSpPr>
            <a:spLocks noChangeShapeType="1"/>
          </p:cNvSpPr>
          <p:nvPr/>
        </p:nvSpPr>
        <p:spPr bwMode="auto">
          <a:xfrm>
            <a:off x="1752600" y="990600"/>
            <a:ext cx="5264150" cy="0"/>
          </a:xfrm>
          <a:prstGeom prst="line">
            <a:avLst/>
          </a:prstGeom>
          <a:noFill/>
          <a:ln w="25400">
            <a:solidFill>
              <a:schemeClr val="tx1"/>
            </a:solidFill>
            <a:round/>
            <a:headEnd/>
            <a:tailEnd/>
          </a:ln>
        </p:spPr>
        <p:txBody>
          <a:bodyPr/>
          <a:lstStyle/>
          <a:p>
            <a:endParaRPr lang="en-US"/>
          </a:p>
        </p:txBody>
      </p:sp>
      <p:sp>
        <p:nvSpPr>
          <p:cNvPr id="52243" name="Line 19"/>
          <p:cNvSpPr>
            <a:spLocks noChangeShapeType="1"/>
          </p:cNvSpPr>
          <p:nvPr/>
        </p:nvSpPr>
        <p:spPr bwMode="auto">
          <a:xfrm>
            <a:off x="1752600" y="990600"/>
            <a:ext cx="0" cy="228600"/>
          </a:xfrm>
          <a:prstGeom prst="line">
            <a:avLst/>
          </a:prstGeom>
          <a:noFill/>
          <a:ln w="25400">
            <a:solidFill>
              <a:schemeClr val="tx1"/>
            </a:solidFill>
            <a:round/>
            <a:headEnd/>
            <a:tailEnd/>
          </a:ln>
        </p:spPr>
        <p:txBody>
          <a:bodyPr/>
          <a:lstStyle/>
          <a:p>
            <a:endParaRPr lang="en-US"/>
          </a:p>
        </p:txBody>
      </p:sp>
      <p:sp>
        <p:nvSpPr>
          <p:cNvPr id="52244" name="Line 20"/>
          <p:cNvSpPr>
            <a:spLocks noChangeShapeType="1"/>
          </p:cNvSpPr>
          <p:nvPr/>
        </p:nvSpPr>
        <p:spPr bwMode="auto">
          <a:xfrm>
            <a:off x="7010400" y="990600"/>
            <a:ext cx="0" cy="311150"/>
          </a:xfrm>
          <a:prstGeom prst="line">
            <a:avLst/>
          </a:prstGeom>
          <a:noFill/>
          <a:ln w="25400">
            <a:solidFill>
              <a:schemeClr val="tx1"/>
            </a:solidFill>
            <a:round/>
            <a:headEnd/>
            <a:tailEnd/>
          </a:ln>
        </p:spPr>
        <p:txBody>
          <a:bodyPr/>
          <a:lstStyle/>
          <a:p>
            <a:endParaRPr lang="en-US"/>
          </a:p>
        </p:txBody>
      </p:sp>
      <p:sp>
        <p:nvSpPr>
          <p:cNvPr id="52245" name="Line 22"/>
          <p:cNvSpPr>
            <a:spLocks noChangeShapeType="1"/>
          </p:cNvSpPr>
          <p:nvPr/>
        </p:nvSpPr>
        <p:spPr bwMode="auto">
          <a:xfrm>
            <a:off x="7010400" y="2971800"/>
            <a:ext cx="0" cy="228600"/>
          </a:xfrm>
          <a:prstGeom prst="line">
            <a:avLst/>
          </a:prstGeom>
          <a:noFill/>
          <a:ln w="25400">
            <a:solidFill>
              <a:schemeClr val="tx1"/>
            </a:solidFill>
            <a:round/>
            <a:headEnd/>
            <a:tailEnd/>
          </a:ln>
        </p:spPr>
        <p:txBody>
          <a:bodyPr/>
          <a:lstStyle/>
          <a:p>
            <a:endParaRPr lang="en-US"/>
          </a:p>
        </p:txBody>
      </p:sp>
      <p:sp>
        <p:nvSpPr>
          <p:cNvPr id="52246" name="Line 23"/>
          <p:cNvSpPr>
            <a:spLocks noChangeShapeType="1"/>
          </p:cNvSpPr>
          <p:nvPr/>
        </p:nvSpPr>
        <p:spPr bwMode="auto">
          <a:xfrm flipH="1">
            <a:off x="5715000" y="3810000"/>
            <a:ext cx="3175" cy="119063"/>
          </a:xfrm>
          <a:prstGeom prst="line">
            <a:avLst/>
          </a:prstGeom>
          <a:noFill/>
          <a:ln w="25400">
            <a:solidFill>
              <a:schemeClr val="tx1"/>
            </a:solidFill>
            <a:round/>
            <a:headEnd/>
            <a:tailEnd/>
          </a:ln>
        </p:spPr>
        <p:txBody>
          <a:bodyPr/>
          <a:lstStyle/>
          <a:p>
            <a:endParaRPr lang="en-US"/>
          </a:p>
        </p:txBody>
      </p:sp>
      <p:sp>
        <p:nvSpPr>
          <p:cNvPr id="52247" name="Line 27"/>
          <p:cNvSpPr>
            <a:spLocks noChangeShapeType="1"/>
          </p:cNvSpPr>
          <p:nvPr/>
        </p:nvSpPr>
        <p:spPr bwMode="auto">
          <a:xfrm>
            <a:off x="1066800" y="4724400"/>
            <a:ext cx="0" cy="261938"/>
          </a:xfrm>
          <a:prstGeom prst="line">
            <a:avLst/>
          </a:prstGeom>
          <a:noFill/>
          <a:ln w="25400">
            <a:solidFill>
              <a:schemeClr val="tx1"/>
            </a:solidFill>
            <a:round/>
            <a:headEnd/>
            <a:tailEnd type="triangle" w="med" len="med"/>
          </a:ln>
        </p:spPr>
        <p:txBody>
          <a:bodyPr/>
          <a:lstStyle/>
          <a:p>
            <a:endParaRPr lang="en-US"/>
          </a:p>
        </p:txBody>
      </p:sp>
      <p:sp>
        <p:nvSpPr>
          <p:cNvPr id="52248" name="Line 28"/>
          <p:cNvSpPr>
            <a:spLocks noChangeShapeType="1"/>
          </p:cNvSpPr>
          <p:nvPr/>
        </p:nvSpPr>
        <p:spPr bwMode="auto">
          <a:xfrm>
            <a:off x="2590800" y="4800600"/>
            <a:ext cx="0" cy="260350"/>
          </a:xfrm>
          <a:prstGeom prst="line">
            <a:avLst/>
          </a:prstGeom>
          <a:noFill/>
          <a:ln w="25400">
            <a:solidFill>
              <a:schemeClr val="tx1"/>
            </a:solidFill>
            <a:round/>
            <a:headEnd/>
            <a:tailEnd type="triangle" w="med" len="med"/>
          </a:ln>
        </p:spPr>
        <p:txBody>
          <a:bodyPr/>
          <a:lstStyle/>
          <a:p>
            <a:endParaRPr lang="en-US"/>
          </a:p>
        </p:txBody>
      </p:sp>
      <p:sp>
        <p:nvSpPr>
          <p:cNvPr id="52249" name="Line 29"/>
          <p:cNvSpPr>
            <a:spLocks noChangeShapeType="1"/>
          </p:cNvSpPr>
          <p:nvPr/>
        </p:nvSpPr>
        <p:spPr bwMode="auto">
          <a:xfrm>
            <a:off x="5715000" y="4343400"/>
            <a:ext cx="14288" cy="261938"/>
          </a:xfrm>
          <a:prstGeom prst="line">
            <a:avLst/>
          </a:prstGeom>
          <a:noFill/>
          <a:ln w="25400">
            <a:solidFill>
              <a:schemeClr val="tx1"/>
            </a:solidFill>
            <a:round/>
            <a:headEnd/>
            <a:tailEnd type="triangle" w="med" len="med"/>
          </a:ln>
        </p:spPr>
        <p:txBody>
          <a:bodyPr/>
          <a:lstStyle/>
          <a:p>
            <a:endParaRPr lang="en-US"/>
          </a:p>
        </p:txBody>
      </p:sp>
      <p:sp>
        <p:nvSpPr>
          <p:cNvPr id="52250" name="Line 30"/>
          <p:cNvSpPr>
            <a:spLocks noChangeShapeType="1"/>
          </p:cNvSpPr>
          <p:nvPr/>
        </p:nvSpPr>
        <p:spPr bwMode="auto">
          <a:xfrm>
            <a:off x="7391400" y="4343400"/>
            <a:ext cx="14288" cy="261938"/>
          </a:xfrm>
          <a:prstGeom prst="line">
            <a:avLst/>
          </a:prstGeom>
          <a:noFill/>
          <a:ln w="25400">
            <a:solidFill>
              <a:schemeClr val="tx1"/>
            </a:solidFill>
            <a:round/>
            <a:headEnd/>
            <a:tailEnd type="triangle" w="med" len="med"/>
          </a:ln>
        </p:spPr>
        <p:txBody>
          <a:bodyPr/>
          <a:lstStyle/>
          <a:p>
            <a:endParaRPr lang="en-US"/>
          </a:p>
        </p:txBody>
      </p:sp>
      <p:sp>
        <p:nvSpPr>
          <p:cNvPr id="52251" name="Line 31"/>
          <p:cNvSpPr>
            <a:spLocks noChangeShapeType="1"/>
          </p:cNvSpPr>
          <p:nvPr/>
        </p:nvSpPr>
        <p:spPr bwMode="auto">
          <a:xfrm>
            <a:off x="1752600" y="3352800"/>
            <a:ext cx="0" cy="228600"/>
          </a:xfrm>
          <a:prstGeom prst="line">
            <a:avLst/>
          </a:prstGeom>
          <a:noFill/>
          <a:ln w="25400">
            <a:solidFill>
              <a:schemeClr val="tx1"/>
            </a:solidFill>
            <a:round/>
            <a:headEnd/>
            <a:tailEnd/>
          </a:ln>
        </p:spPr>
        <p:txBody>
          <a:bodyPr/>
          <a:lstStyle/>
          <a:p>
            <a:endParaRPr lang="en-US"/>
          </a:p>
        </p:txBody>
      </p:sp>
      <p:sp>
        <p:nvSpPr>
          <p:cNvPr id="52252" name="Line 32"/>
          <p:cNvSpPr>
            <a:spLocks noChangeShapeType="1"/>
          </p:cNvSpPr>
          <p:nvPr/>
        </p:nvSpPr>
        <p:spPr bwMode="auto">
          <a:xfrm flipH="1">
            <a:off x="7315200" y="3810000"/>
            <a:ext cx="3175" cy="119063"/>
          </a:xfrm>
          <a:prstGeom prst="line">
            <a:avLst/>
          </a:prstGeom>
          <a:noFill/>
          <a:ln w="25400">
            <a:solidFill>
              <a:schemeClr val="tx1"/>
            </a:solidFill>
            <a:round/>
            <a:headEnd/>
            <a:tailEnd/>
          </a:ln>
        </p:spPr>
        <p:txBody>
          <a:bodyPr/>
          <a:lstStyle/>
          <a:p>
            <a:endParaRPr lang="en-US"/>
          </a:p>
        </p:txBody>
      </p:sp>
      <p:sp>
        <p:nvSpPr>
          <p:cNvPr id="52253" name="Line 33"/>
          <p:cNvSpPr>
            <a:spLocks noChangeShapeType="1"/>
          </p:cNvSpPr>
          <p:nvPr/>
        </p:nvSpPr>
        <p:spPr bwMode="auto">
          <a:xfrm flipH="1">
            <a:off x="1066800" y="4267200"/>
            <a:ext cx="3175" cy="119063"/>
          </a:xfrm>
          <a:prstGeom prst="line">
            <a:avLst/>
          </a:prstGeom>
          <a:noFill/>
          <a:ln w="25400">
            <a:solidFill>
              <a:schemeClr val="tx1"/>
            </a:solidFill>
            <a:round/>
            <a:headEnd/>
            <a:tailEnd/>
          </a:ln>
        </p:spPr>
        <p:txBody>
          <a:bodyPr/>
          <a:lstStyle/>
          <a:p>
            <a:endParaRPr lang="en-US"/>
          </a:p>
        </p:txBody>
      </p:sp>
      <p:sp>
        <p:nvSpPr>
          <p:cNvPr id="52254" name="Line 34"/>
          <p:cNvSpPr>
            <a:spLocks noChangeShapeType="1"/>
          </p:cNvSpPr>
          <p:nvPr/>
        </p:nvSpPr>
        <p:spPr bwMode="auto">
          <a:xfrm flipH="1">
            <a:off x="2590800" y="4267200"/>
            <a:ext cx="3175" cy="119063"/>
          </a:xfrm>
          <a:prstGeom prst="line">
            <a:avLst/>
          </a:prstGeom>
          <a:noFill/>
          <a:ln w="254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304800"/>
            <a:ext cx="7065963" cy="685800"/>
          </a:xfrm>
          <a:prstGeom prst="rect">
            <a:avLst/>
          </a:prstGeom>
        </p:spPr>
        <p:txBody>
          <a:bodyPr/>
          <a:lstStyle/>
          <a:p>
            <a:pPr algn="ctr" fontAlgn="auto">
              <a:spcAft>
                <a:spcPts val="0"/>
              </a:spcAft>
              <a:defRPr/>
            </a:pPr>
            <a:r>
              <a:rPr lang="en-US" sz="3600" dirty="0">
                <a:latin typeface="+mj-lt"/>
                <a:ea typeface="+mj-ea"/>
                <a:cs typeface="+mj-cs"/>
              </a:rPr>
              <a:t>Critical Care Patient</a:t>
            </a:r>
          </a:p>
        </p:txBody>
      </p:sp>
      <p:sp>
        <p:nvSpPr>
          <p:cNvPr id="53251" name="Rectangle 3"/>
          <p:cNvSpPr txBox="1">
            <a:spLocks noChangeArrowheads="1"/>
          </p:cNvSpPr>
          <p:nvPr/>
        </p:nvSpPr>
        <p:spPr bwMode="auto">
          <a:xfrm>
            <a:off x="381000" y="2743200"/>
            <a:ext cx="4475163" cy="3200400"/>
          </a:xfrm>
          <a:prstGeom prst="rect">
            <a:avLst/>
          </a:prstGeom>
          <a:noFill/>
          <a:ln w="9525">
            <a:noFill/>
            <a:miter lim="800000"/>
            <a:headEnd/>
            <a:tailEnd/>
          </a:ln>
        </p:spPr>
        <p:txBody>
          <a:bodyPr/>
          <a:lstStyle/>
          <a:p>
            <a:pPr marL="342900" indent="-342900">
              <a:spcBef>
                <a:spcPct val="20000"/>
              </a:spcBef>
              <a:buFontTx/>
              <a:buBlip>
                <a:blip r:embed="rId3"/>
              </a:buBlip>
            </a:pPr>
            <a:r>
              <a:rPr lang="en-US" sz="2000" dirty="0">
                <a:latin typeface="Calibri" pitchFamily="34" charset="0"/>
              </a:rPr>
              <a:t>Mechanical Prophylaxis</a:t>
            </a:r>
          </a:p>
          <a:p>
            <a:pPr marL="685800" lvl="1" indent="-228600">
              <a:spcBef>
                <a:spcPct val="20000"/>
              </a:spcBef>
              <a:buFont typeface="Arial" pitchFamily="34" charset="0"/>
              <a:buChar char="–"/>
            </a:pPr>
            <a:r>
              <a:rPr lang="en-US" sz="2000" dirty="0">
                <a:latin typeface="Calibri" pitchFamily="34" charset="0"/>
              </a:rPr>
              <a:t>Graduated compression stockings (GCS)</a:t>
            </a:r>
          </a:p>
          <a:p>
            <a:pPr marL="685800" lvl="1" indent="-228600">
              <a:spcBef>
                <a:spcPct val="20000"/>
              </a:spcBef>
              <a:buFont typeface="Arial" pitchFamily="34" charset="0"/>
              <a:buChar char="–"/>
            </a:pPr>
            <a:r>
              <a:rPr lang="en-US" sz="2000" dirty="0">
                <a:latin typeface="Calibri" pitchFamily="34" charset="0"/>
              </a:rPr>
              <a:t>Intermittent pneumatic compression devices (IPC)</a:t>
            </a:r>
          </a:p>
          <a:p>
            <a:pPr marL="342900" indent="-342900">
              <a:spcBef>
                <a:spcPct val="20000"/>
              </a:spcBef>
              <a:buFontTx/>
              <a:buBlip>
                <a:blip r:embed="rId3"/>
              </a:buBlip>
            </a:pPr>
            <a:r>
              <a:rPr lang="en-US" sz="2000" dirty="0">
                <a:latin typeface="Calibri" pitchFamily="34" charset="0"/>
              </a:rPr>
              <a:t>Delayed prophylaxis until high risk bleeding abates</a:t>
            </a:r>
          </a:p>
          <a:p>
            <a:pPr marL="342900" indent="-342900">
              <a:spcBef>
                <a:spcPct val="20000"/>
              </a:spcBef>
              <a:buFontTx/>
              <a:buBlip>
                <a:blip r:embed="rId3"/>
              </a:buBlip>
            </a:pPr>
            <a:r>
              <a:rPr lang="en-US" sz="2000" dirty="0">
                <a:latin typeface="Calibri" pitchFamily="34" charset="0"/>
              </a:rPr>
              <a:t>Screen for proximal DVT with Doppler US in high risk patients</a:t>
            </a:r>
          </a:p>
          <a:p>
            <a:pPr marL="342900" indent="-342900">
              <a:spcBef>
                <a:spcPct val="20000"/>
              </a:spcBef>
            </a:pPr>
            <a:endParaRPr lang="en-US" sz="2000" dirty="0">
              <a:latin typeface="Calibri" pitchFamily="34" charset="0"/>
            </a:endParaRPr>
          </a:p>
        </p:txBody>
      </p:sp>
      <p:sp>
        <p:nvSpPr>
          <p:cNvPr id="53252" name="Rectangle 4"/>
          <p:cNvSpPr txBox="1">
            <a:spLocks noChangeArrowheads="1"/>
          </p:cNvSpPr>
          <p:nvPr/>
        </p:nvSpPr>
        <p:spPr bwMode="auto">
          <a:xfrm>
            <a:off x="4876800" y="2743200"/>
            <a:ext cx="3843338" cy="2209800"/>
          </a:xfrm>
          <a:prstGeom prst="rect">
            <a:avLst/>
          </a:prstGeom>
          <a:noFill/>
          <a:ln w="9525">
            <a:noFill/>
            <a:miter lim="800000"/>
            <a:headEnd/>
            <a:tailEnd/>
          </a:ln>
        </p:spPr>
        <p:txBody>
          <a:bodyPr/>
          <a:lstStyle/>
          <a:p>
            <a:pPr marL="342900" indent="-342900">
              <a:lnSpc>
                <a:spcPct val="90000"/>
              </a:lnSpc>
              <a:spcBef>
                <a:spcPct val="20000"/>
              </a:spcBef>
              <a:buFontTx/>
              <a:buBlip>
                <a:blip r:embed="rId3"/>
              </a:buBlip>
            </a:pPr>
            <a:r>
              <a:rPr lang="en-US" sz="2000" dirty="0">
                <a:latin typeface="Calibri" pitchFamily="34" charset="0"/>
              </a:rPr>
              <a:t>Low dose </a:t>
            </a:r>
            <a:r>
              <a:rPr lang="en-US" sz="2000" dirty="0" err="1">
                <a:latin typeface="Calibri" pitchFamily="34" charset="0"/>
              </a:rPr>
              <a:t>unfractionated</a:t>
            </a:r>
            <a:r>
              <a:rPr lang="en-US" sz="2000" dirty="0">
                <a:latin typeface="Calibri" pitchFamily="34" charset="0"/>
              </a:rPr>
              <a:t> heparin (LDUH)</a:t>
            </a:r>
          </a:p>
          <a:p>
            <a:pPr marL="342900" indent="-342900">
              <a:lnSpc>
                <a:spcPct val="90000"/>
              </a:lnSpc>
              <a:spcBef>
                <a:spcPct val="20000"/>
              </a:spcBef>
              <a:buFontTx/>
              <a:buBlip>
                <a:blip r:embed="rId3"/>
              </a:buBlip>
            </a:pPr>
            <a:r>
              <a:rPr lang="en-US" sz="2000" dirty="0">
                <a:latin typeface="Calibri" pitchFamily="34" charset="0"/>
              </a:rPr>
              <a:t>Low molecular weight heparin (LMWH)</a:t>
            </a:r>
          </a:p>
          <a:p>
            <a:pPr marL="342900" indent="-342900">
              <a:lnSpc>
                <a:spcPct val="90000"/>
              </a:lnSpc>
              <a:spcBef>
                <a:spcPct val="20000"/>
              </a:spcBef>
              <a:buFontTx/>
              <a:buBlip>
                <a:blip r:embed="rId3"/>
              </a:buBlip>
            </a:pPr>
            <a:r>
              <a:rPr lang="en-US" sz="2000" dirty="0">
                <a:latin typeface="Calibri" pitchFamily="34" charset="0"/>
              </a:rPr>
              <a:t>Combination of LMWH  and mechanical prophylaxis for high risk patients </a:t>
            </a:r>
          </a:p>
        </p:txBody>
      </p:sp>
      <p:sp>
        <p:nvSpPr>
          <p:cNvPr id="53253" name="Text Box 5"/>
          <p:cNvSpPr txBox="1">
            <a:spLocks noChangeArrowheads="1"/>
          </p:cNvSpPr>
          <p:nvPr/>
        </p:nvSpPr>
        <p:spPr bwMode="auto">
          <a:xfrm>
            <a:off x="2895600" y="1295400"/>
            <a:ext cx="3160713" cy="396875"/>
          </a:xfrm>
          <a:prstGeom prst="rect">
            <a:avLst/>
          </a:prstGeom>
          <a:solidFill>
            <a:schemeClr val="accent1"/>
          </a:solidFill>
          <a:ln w="12700">
            <a:noFill/>
            <a:miter lim="800000"/>
            <a:headEnd/>
            <a:tailEnd/>
          </a:ln>
        </p:spPr>
        <p:txBody>
          <a:bodyPr>
            <a:spAutoFit/>
          </a:bodyPr>
          <a:lstStyle/>
          <a:p>
            <a:pPr algn="ctr" eaLnBrk="0" hangingPunct="0">
              <a:spcBef>
                <a:spcPct val="50000"/>
              </a:spcBef>
            </a:pPr>
            <a:r>
              <a:rPr lang="en-US" sz="2000" b="1" dirty="0">
                <a:latin typeface="Calibri" pitchFamily="34" charset="0"/>
              </a:rPr>
              <a:t>Assess Bleeding Risk</a:t>
            </a:r>
          </a:p>
        </p:txBody>
      </p:sp>
      <p:sp>
        <p:nvSpPr>
          <p:cNvPr id="53254" name="Text Box 6"/>
          <p:cNvSpPr txBox="1">
            <a:spLocks noChangeArrowheads="1"/>
          </p:cNvSpPr>
          <p:nvPr/>
        </p:nvSpPr>
        <p:spPr bwMode="auto">
          <a:xfrm>
            <a:off x="1981200" y="2057400"/>
            <a:ext cx="995363" cy="396875"/>
          </a:xfrm>
          <a:prstGeom prst="rect">
            <a:avLst/>
          </a:prstGeom>
          <a:solidFill>
            <a:srgbClr val="FF00FF"/>
          </a:solidFill>
          <a:ln w="12700">
            <a:noFill/>
            <a:miter lim="800000"/>
            <a:headEnd/>
            <a:tailEnd/>
          </a:ln>
        </p:spPr>
        <p:txBody>
          <a:bodyPr>
            <a:spAutoFit/>
          </a:bodyPr>
          <a:lstStyle/>
          <a:p>
            <a:pPr algn="ctr" eaLnBrk="0" hangingPunct="0">
              <a:spcBef>
                <a:spcPct val="50000"/>
              </a:spcBef>
            </a:pPr>
            <a:r>
              <a:rPr lang="en-US" sz="2000" b="1">
                <a:latin typeface="Calibri" pitchFamily="34" charset="0"/>
              </a:rPr>
              <a:t>High</a:t>
            </a:r>
          </a:p>
        </p:txBody>
      </p:sp>
      <p:sp>
        <p:nvSpPr>
          <p:cNvPr id="53255" name="Text Box 7"/>
          <p:cNvSpPr txBox="1">
            <a:spLocks noChangeArrowheads="1"/>
          </p:cNvSpPr>
          <p:nvPr/>
        </p:nvSpPr>
        <p:spPr bwMode="auto">
          <a:xfrm>
            <a:off x="6019800" y="2057400"/>
            <a:ext cx="858838" cy="396875"/>
          </a:xfrm>
          <a:prstGeom prst="rect">
            <a:avLst/>
          </a:prstGeom>
          <a:solidFill>
            <a:srgbClr val="FF00FF"/>
          </a:solidFill>
          <a:ln w="12700">
            <a:noFill/>
            <a:miter lim="800000"/>
            <a:headEnd/>
            <a:tailEnd/>
          </a:ln>
        </p:spPr>
        <p:txBody>
          <a:bodyPr>
            <a:spAutoFit/>
          </a:bodyPr>
          <a:lstStyle/>
          <a:p>
            <a:pPr algn="ctr" eaLnBrk="0" hangingPunct="0">
              <a:spcBef>
                <a:spcPct val="50000"/>
              </a:spcBef>
            </a:pPr>
            <a:r>
              <a:rPr lang="en-US" sz="2000" b="1">
                <a:latin typeface="Calibri" pitchFamily="34" charset="0"/>
              </a:rPr>
              <a:t>Low</a:t>
            </a:r>
          </a:p>
        </p:txBody>
      </p:sp>
      <p:sp>
        <p:nvSpPr>
          <p:cNvPr id="53256" name="Line 8"/>
          <p:cNvSpPr>
            <a:spLocks noChangeShapeType="1"/>
          </p:cNvSpPr>
          <p:nvPr/>
        </p:nvSpPr>
        <p:spPr bwMode="auto">
          <a:xfrm flipH="1">
            <a:off x="2590800" y="1752600"/>
            <a:ext cx="304800" cy="257175"/>
          </a:xfrm>
          <a:prstGeom prst="line">
            <a:avLst/>
          </a:prstGeom>
          <a:noFill/>
          <a:ln w="38100">
            <a:solidFill>
              <a:schemeClr val="tx1"/>
            </a:solidFill>
            <a:round/>
            <a:headEnd/>
            <a:tailEnd type="triangle" w="med" len="med"/>
          </a:ln>
        </p:spPr>
        <p:txBody>
          <a:bodyPr/>
          <a:lstStyle/>
          <a:p>
            <a:endParaRPr lang="en-US"/>
          </a:p>
        </p:txBody>
      </p:sp>
      <p:sp>
        <p:nvSpPr>
          <p:cNvPr id="53257" name="Line 9"/>
          <p:cNvSpPr>
            <a:spLocks noChangeShapeType="1"/>
          </p:cNvSpPr>
          <p:nvPr/>
        </p:nvSpPr>
        <p:spPr bwMode="auto">
          <a:xfrm>
            <a:off x="6096000" y="1752600"/>
            <a:ext cx="301625" cy="254000"/>
          </a:xfrm>
          <a:prstGeom prst="line">
            <a:avLst/>
          </a:prstGeom>
          <a:noFill/>
          <a:ln w="38100">
            <a:solidFill>
              <a:schemeClr val="tx1"/>
            </a:solidFill>
            <a:round/>
            <a:headEnd/>
            <a:tailEnd type="triangle" w="med" len="med"/>
          </a:ln>
        </p:spPr>
        <p:txBody>
          <a:bodyPr/>
          <a:lstStyle/>
          <a:p>
            <a:endParaRPr lang="en-US"/>
          </a:p>
        </p:txBody>
      </p:sp>
      <p:sp>
        <p:nvSpPr>
          <p:cNvPr id="10" name="Text Box 10"/>
          <p:cNvSpPr txBox="1">
            <a:spLocks noChangeArrowheads="1"/>
          </p:cNvSpPr>
          <p:nvPr/>
        </p:nvSpPr>
        <p:spPr bwMode="auto">
          <a:xfrm>
            <a:off x="1600200" y="5867400"/>
            <a:ext cx="4800600" cy="304800"/>
          </a:xfrm>
          <a:prstGeom prst="rect">
            <a:avLst/>
          </a:prstGeom>
          <a:noFill/>
          <a:ln w="12700">
            <a:noFill/>
            <a:miter lim="800000"/>
            <a:headEnd/>
            <a:tailEnd/>
          </a:ln>
          <a:effectLst/>
        </p:spPr>
        <p:txBody>
          <a:bodyPr>
            <a:spAutoFit/>
          </a:bodyPr>
          <a:lstStyle/>
          <a:p>
            <a:pPr eaLnBrk="0" fontAlgn="auto" hangingPunct="0">
              <a:spcBef>
                <a:spcPct val="50000"/>
              </a:spcBef>
              <a:spcAft>
                <a:spcPts val="0"/>
              </a:spcAft>
              <a:defRPr/>
            </a:pPr>
            <a:r>
              <a:rPr lang="en-US" sz="1400">
                <a:effectLst>
                  <a:outerShdw blurRad="38100" dist="38100" dir="2700000" algn="tl">
                    <a:srgbClr val="C0C0C0"/>
                  </a:outerShdw>
                </a:effectLst>
                <a:latin typeface="+mn-lt"/>
              </a:rPr>
              <a:t>Adapted from Geerts </a:t>
            </a:r>
            <a:r>
              <a:rPr lang="en-US" sz="1400" i="1">
                <a:effectLst>
                  <a:outerShdw blurRad="38100" dist="38100" dir="2700000" algn="tl">
                    <a:srgbClr val="C0C0C0"/>
                  </a:outerShdw>
                </a:effectLst>
                <a:latin typeface="+mn-lt"/>
              </a:rPr>
              <a:t>CHEST </a:t>
            </a:r>
            <a:r>
              <a:rPr lang="en-US" sz="1400">
                <a:effectLst>
                  <a:outerShdw blurRad="38100" dist="38100" dir="2700000" algn="tl">
                    <a:srgbClr val="C0C0C0"/>
                  </a:outerShdw>
                </a:effectLst>
                <a:latin typeface="+mn-lt"/>
              </a:rPr>
              <a:t>2003; 124(6)S:357S-363S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81000"/>
            <a:ext cx="7064375" cy="735013"/>
          </a:xfrm>
          <a:prstGeom prst="rect">
            <a:avLst/>
          </a:prstGeom>
        </p:spPr>
        <p:txBody>
          <a:bodyPr/>
          <a:lstStyle/>
          <a:p>
            <a:pPr algn="ctr" fontAlgn="auto">
              <a:spcAft>
                <a:spcPts val="0"/>
              </a:spcAft>
              <a:defRPr/>
            </a:pPr>
            <a:r>
              <a:rPr lang="en-US" sz="4400" dirty="0">
                <a:latin typeface="+mj-lt"/>
                <a:ea typeface="+mj-ea"/>
                <a:cs typeface="+mj-cs"/>
              </a:rPr>
              <a:t>Critical Care Patient</a:t>
            </a:r>
          </a:p>
        </p:txBody>
      </p:sp>
      <p:graphicFrame>
        <p:nvGraphicFramePr>
          <p:cNvPr id="3" name="Group 88"/>
          <p:cNvGraphicFramePr>
            <a:graphicFrameLocks noGrp="1"/>
          </p:cNvGraphicFramePr>
          <p:nvPr/>
        </p:nvGraphicFramePr>
        <p:xfrm>
          <a:off x="395288" y="1193800"/>
          <a:ext cx="8367712" cy="4334256"/>
        </p:xfrm>
        <a:graphic>
          <a:graphicData uri="http://schemas.openxmlformats.org/drawingml/2006/table">
            <a:tbl>
              <a:tblPr/>
              <a:tblGrid>
                <a:gridCol w="1509712"/>
                <a:gridCol w="2320925"/>
                <a:gridCol w="4537075"/>
              </a:tblGrid>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FFFFFF"/>
                            </a:outerShdw>
                          </a:effectLst>
                          <a:latin typeface="Arial" charset="0"/>
                        </a:rPr>
                        <a:t>Bleeding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FFFFFF"/>
                            </a:outerShdw>
                          </a:effectLst>
                          <a:latin typeface="Arial" charset="0"/>
                        </a:rPr>
                        <a:t>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Arial" charset="0"/>
                        </a:rPr>
                        <a:t>Thrombosis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FFFFFF"/>
                            </a:outerShdw>
                          </a:effectLst>
                          <a:latin typeface="Arial" charset="0"/>
                        </a:rPr>
                        <a:t>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FFFFFF"/>
                            </a:outerShdw>
                          </a:effectLst>
                          <a:latin typeface="Arial" charset="0"/>
                        </a:rPr>
                        <a:t>Prophylaxis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FFFFFF"/>
                            </a:outerShdw>
                          </a:effectLst>
                          <a:latin typeface="Arial" charset="0"/>
                        </a:rPr>
                        <a:t>Recommendation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LDH 5000 units SC bid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342900" algn="l"/>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LMWH</a:t>
                      </a:r>
                    </a:p>
                    <a:p>
                      <a:pPr marL="571500" marR="0" lvl="2" indent="114300" algn="l" defTabSz="914400" rtl="0" eaLnBrk="1" fontAlgn="base" latinLnBrk="0" hangingPunct="1">
                        <a:lnSpc>
                          <a:spcPct val="100000"/>
                        </a:lnSpc>
                        <a:spcBef>
                          <a:spcPct val="20000"/>
                        </a:spcBef>
                        <a:spcAft>
                          <a:spcPct val="0"/>
                        </a:spcAft>
                        <a:buClrTx/>
                        <a:buSzTx/>
                        <a:buFontTx/>
                        <a:buChar char="•"/>
                        <a:tabLst>
                          <a:tab pos="342900" algn="l"/>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 Dalteparin</a:t>
                      </a:r>
                    </a:p>
                    <a:p>
                      <a:pPr marL="571500" marR="0" lvl="2" indent="114300" algn="l" defTabSz="914400" rtl="0" eaLnBrk="1" fontAlgn="base" latinLnBrk="0" hangingPunct="1">
                        <a:lnSpc>
                          <a:spcPct val="100000"/>
                        </a:lnSpc>
                        <a:spcBef>
                          <a:spcPct val="20000"/>
                        </a:spcBef>
                        <a:spcAft>
                          <a:spcPct val="0"/>
                        </a:spcAft>
                        <a:buClrTx/>
                        <a:buSzTx/>
                        <a:buFontTx/>
                        <a:buChar char="•"/>
                        <a:tabLst>
                          <a:tab pos="342900" algn="l"/>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 Enoxaparin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GCS or IPC </a:t>
                      </a: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sym typeface="Symbol" pitchFamily="18" charset="2"/>
                        </a:rPr>
                        <a:t> LDUH when bleeding risk subsides</a:t>
                      </a:r>
                      <a:endPar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High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GCS or IPC </a:t>
                      </a: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sym typeface="Symbol" pitchFamily="18" charset="2"/>
                        </a:rPr>
                        <a:t> LMWH when bleeding risk subsides</a:t>
                      </a:r>
                      <a:endPar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35"/>
          <p:cNvSpPr txBox="1">
            <a:spLocks noChangeArrowheads="1"/>
          </p:cNvSpPr>
          <p:nvPr/>
        </p:nvSpPr>
        <p:spPr bwMode="auto">
          <a:xfrm>
            <a:off x="1981200" y="5562600"/>
            <a:ext cx="5259388" cy="304800"/>
          </a:xfrm>
          <a:prstGeom prst="rect">
            <a:avLst/>
          </a:prstGeom>
          <a:noFill/>
          <a:ln w="12700">
            <a:noFill/>
            <a:miter lim="800000"/>
            <a:headEnd/>
            <a:tailEnd/>
          </a:ln>
          <a:effectLst/>
        </p:spPr>
        <p:txBody>
          <a:bodyPr>
            <a:spAutoFit/>
          </a:bodyPr>
          <a:lstStyle/>
          <a:p>
            <a:pPr eaLnBrk="0" fontAlgn="auto" hangingPunct="0">
              <a:spcBef>
                <a:spcPct val="50000"/>
              </a:spcBef>
              <a:spcAft>
                <a:spcPts val="0"/>
              </a:spcAft>
              <a:defRPr/>
            </a:pPr>
            <a:r>
              <a:rPr lang="en-US" sz="1400">
                <a:effectLst>
                  <a:outerShdw blurRad="38100" dist="38100" dir="2700000" algn="tl">
                    <a:srgbClr val="C0C0C0"/>
                  </a:outerShdw>
                </a:effectLst>
                <a:latin typeface="+mn-lt"/>
              </a:rPr>
              <a:t>Adapted from Geerts </a:t>
            </a:r>
            <a:r>
              <a:rPr lang="en-US" sz="1400" i="1">
                <a:effectLst>
                  <a:outerShdw blurRad="38100" dist="38100" dir="2700000" algn="tl">
                    <a:srgbClr val="C0C0C0"/>
                  </a:outerShdw>
                </a:effectLst>
                <a:latin typeface="+mn-lt"/>
              </a:rPr>
              <a:t>CHEST </a:t>
            </a:r>
            <a:r>
              <a:rPr lang="en-US" sz="1400">
                <a:effectLst>
                  <a:outerShdw blurRad="38100" dist="38100" dir="2700000" algn="tl">
                    <a:srgbClr val="C0C0C0"/>
                  </a:outerShdw>
                </a:effectLst>
                <a:latin typeface="+mn-lt"/>
              </a:rPr>
              <a:t>2003; 124(6)S:357S-363S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odyne.jpg"/>
          <p:cNvPicPr>
            <a:picLocks noChangeAspect="1"/>
          </p:cNvPicPr>
          <p:nvPr/>
        </p:nvPicPr>
        <p:blipFill>
          <a:blip r:embed="rId3"/>
          <a:srcRect l="2179" t="2370" r="2179" b="4739"/>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447800"/>
            <a:ext cx="7315200" cy="369332"/>
          </a:xfrm>
          <a:prstGeom prst="rect">
            <a:avLst/>
          </a:prstGeom>
          <a:noFill/>
        </p:spPr>
        <p:txBody>
          <a:bodyPr wrap="square" rtlCol="0">
            <a:spAutoFit/>
          </a:bodyPr>
          <a:lstStyle/>
          <a:p>
            <a:endParaRPr lang="en-US" dirty="0"/>
          </a:p>
        </p:txBody>
      </p:sp>
      <p:sp>
        <p:nvSpPr>
          <p:cNvPr id="13"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sz="3200" b="1" dirty="0" smtClean="0"/>
              <a:t>Stop DVT Without Risk Of Post-Op Bleeding</a:t>
            </a:r>
            <a:br>
              <a:rPr lang="en-US" sz="3200" b="1" dirty="0" smtClean="0"/>
            </a:br>
            <a:endParaRPr lang="en-US" sz="2800" dirty="0"/>
          </a:p>
        </p:txBody>
      </p:sp>
      <p:sp>
        <p:nvSpPr>
          <p:cNvPr id="9" name="Content Placeholder 8"/>
          <p:cNvSpPr>
            <a:spLocks noGrp="1"/>
          </p:cNvSpPr>
          <p:nvPr>
            <p:ph idx="1"/>
          </p:nvPr>
        </p:nvSpPr>
        <p:spPr>
          <a:xfrm>
            <a:off x="304800" y="2590800"/>
            <a:ext cx="8229600" cy="4525963"/>
          </a:xfrm>
        </p:spPr>
        <p:txBody>
          <a:bodyPr/>
          <a:lstStyle/>
          <a:p>
            <a:pPr>
              <a:buBlip>
                <a:blip r:embed="rId3"/>
              </a:buBlip>
            </a:pPr>
            <a:r>
              <a:rPr lang="en-US" sz="2800" dirty="0" smtClean="0"/>
              <a:t>DVT prophylaxis reduces the incidence of DVT during the postoperative period by two-thirds, and prevents death from pulmonary embolism in 1 patient out of every 200 major operations.</a:t>
            </a:r>
          </a:p>
          <a:p>
            <a:pPr>
              <a:buNone/>
            </a:pPr>
            <a:r>
              <a:rPr lang="en-US" sz="2800" dirty="0" smtClean="0"/>
              <a:t> </a:t>
            </a:r>
          </a:p>
          <a:p>
            <a:pPr>
              <a:buBlip>
                <a:blip r:embed="rId3"/>
              </a:buBlip>
            </a:pPr>
            <a:r>
              <a:rPr lang="en-US" sz="2800" dirty="0" smtClean="0"/>
              <a:t>The National Institute of Health recommends more extensive use of prophylaxis.</a:t>
            </a:r>
          </a:p>
          <a:p>
            <a:pPr>
              <a:buNone/>
            </a:pPr>
            <a:r>
              <a:rPr lang="en-US" sz="2000" dirty="0" smtClean="0"/>
              <a:t> </a:t>
            </a:r>
          </a:p>
          <a:p>
            <a:pPr>
              <a:buNone/>
            </a:pPr>
            <a:endParaRPr lang="en-US" dirty="0"/>
          </a:p>
        </p:txBody>
      </p:sp>
      <p:sp>
        <p:nvSpPr>
          <p:cNvPr id="12" name="TextBox 11"/>
          <p:cNvSpPr txBox="1"/>
          <p:nvPr/>
        </p:nvSpPr>
        <p:spPr>
          <a:xfrm>
            <a:off x="762000" y="1600200"/>
            <a:ext cx="7696200" cy="830997"/>
          </a:xfrm>
          <a:prstGeom prst="rect">
            <a:avLst/>
          </a:prstGeom>
          <a:noFill/>
        </p:spPr>
        <p:txBody>
          <a:bodyPr wrap="square" rtlCol="0">
            <a:spAutoFit/>
          </a:bodyPr>
          <a:lstStyle/>
          <a:p>
            <a:pPr algn="ctr"/>
            <a:r>
              <a:rPr lang="en-US" sz="2400" dirty="0" smtClean="0">
                <a:solidFill>
                  <a:srgbClr val="002060"/>
                </a:solidFill>
              </a:rPr>
              <a:t>Preventable in most cases with simple cost-effective prophylaxis</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sz="3200" b="1" dirty="0" smtClean="0"/>
              <a:t>Stop DVT Without Risk Of Post-Op Bleeding</a:t>
            </a:r>
            <a:br>
              <a:rPr lang="en-US" sz="3200" b="1" dirty="0" smtClean="0"/>
            </a:br>
            <a:endParaRPr lang="en-US" sz="2800" dirty="0"/>
          </a:p>
        </p:txBody>
      </p:sp>
      <p:sp>
        <p:nvSpPr>
          <p:cNvPr id="3" name="Content Placeholder 2"/>
          <p:cNvSpPr>
            <a:spLocks noGrp="1"/>
          </p:cNvSpPr>
          <p:nvPr>
            <p:ph idx="1"/>
          </p:nvPr>
        </p:nvSpPr>
        <p:spPr>
          <a:xfrm>
            <a:off x="457200" y="1905000"/>
            <a:ext cx="8229600" cy="4525963"/>
          </a:xfrm>
        </p:spPr>
        <p:txBody>
          <a:bodyPr/>
          <a:lstStyle/>
          <a:p>
            <a:pPr lvl="0">
              <a:buBlip>
                <a:blip r:embed="rId3"/>
              </a:buBlip>
            </a:pPr>
            <a:r>
              <a:rPr lang="en-US" sz="2800" dirty="0" smtClean="0"/>
              <a:t>Intermittent pneumatic leg compression reduces the risk of DVT by as much as 59% in general surgery patients. </a:t>
            </a:r>
          </a:p>
          <a:p>
            <a:pPr lvl="0">
              <a:buBlip>
                <a:blip r:embed="rId3"/>
              </a:buBlip>
            </a:pPr>
            <a:r>
              <a:rPr lang="en-US" sz="2800" dirty="0" smtClean="0"/>
              <a:t>It is also virtually free of side effects and is as effective as low-dose heparin in patients undergoing abdominal surgery. </a:t>
            </a:r>
          </a:p>
          <a:p>
            <a:pPr lvl="0">
              <a:buBlip>
                <a:blip r:embed="rId3"/>
              </a:buBlip>
            </a:pPr>
            <a:r>
              <a:rPr lang="en-US" sz="2800" dirty="0" smtClean="0"/>
              <a:t>Using prophylaxis for DVT is neither complicated nor expensive.</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odyne 2.jpg"/>
          <p:cNvPicPr>
            <a:picLocks noChangeAspect="1"/>
          </p:cNvPicPr>
          <p:nvPr/>
        </p:nvPicPr>
        <p:blipFill>
          <a:blip r:embed="rId3"/>
          <a:stretch>
            <a:fillRect/>
          </a:stretch>
        </p:blipFill>
        <p:spPr>
          <a:xfrm>
            <a:off x="381000" y="1219200"/>
            <a:ext cx="4045411" cy="4023360"/>
          </a:xfrm>
          <a:prstGeom prst="rect">
            <a:avLst/>
          </a:prstGeom>
        </p:spPr>
      </p:pic>
      <p:sp>
        <p:nvSpPr>
          <p:cNvPr id="4" name="TextBox 3"/>
          <p:cNvSpPr txBox="1"/>
          <p:nvPr/>
        </p:nvSpPr>
        <p:spPr>
          <a:xfrm>
            <a:off x="4953000" y="2819400"/>
            <a:ext cx="320040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Production rates of </a:t>
            </a:r>
            <a:r>
              <a:rPr lang="en-US" sz="2000" dirty="0" err="1" smtClean="0"/>
              <a:t>prostacyclin</a:t>
            </a:r>
            <a:r>
              <a:rPr lang="en-US" sz="2000" dirty="0" smtClean="0"/>
              <a:t> are twice as great in cells subjected to </a:t>
            </a:r>
            <a:r>
              <a:rPr lang="en-US" sz="2000" dirty="0" err="1" smtClean="0"/>
              <a:t>pulsatile</a:t>
            </a:r>
            <a:r>
              <a:rPr lang="en-US" sz="2000" dirty="0" smtClean="0"/>
              <a:t> shear stress as in cells exposed to steady shear stress. </a:t>
            </a:r>
            <a:endParaRPr lang="en-US" sz="2000" dirty="0"/>
          </a:p>
        </p:txBody>
      </p:sp>
      <p:sp>
        <p:nvSpPr>
          <p:cNvPr id="5" name="TextBox 4"/>
          <p:cNvSpPr txBox="1"/>
          <p:nvPr/>
        </p:nvSpPr>
        <p:spPr>
          <a:xfrm>
            <a:off x="4953000" y="457200"/>
            <a:ext cx="3200400" cy="2246769"/>
          </a:xfrm>
          <a:prstGeom prst="rect">
            <a:avLst/>
          </a:prstGeom>
        </p:spPr>
        <p:style>
          <a:lnRef idx="2">
            <a:schemeClr val="accent4">
              <a:shade val="50000"/>
            </a:schemeClr>
          </a:lnRef>
          <a:fillRef idx="1001">
            <a:schemeClr val="dk2"/>
          </a:fillRef>
          <a:effectRef idx="0">
            <a:schemeClr val="accent4"/>
          </a:effectRef>
          <a:fontRef idx="minor">
            <a:schemeClr val="lt1"/>
          </a:fontRef>
        </p:style>
        <p:txBody>
          <a:bodyPr wrap="square" rtlCol="0">
            <a:spAutoFit/>
          </a:bodyPr>
          <a:lstStyle/>
          <a:p>
            <a:r>
              <a:rPr lang="en-US" sz="2000" dirty="0" err="1" smtClean="0"/>
              <a:t>Venodyne's</a:t>
            </a:r>
            <a:r>
              <a:rPr lang="en-US" sz="2000" dirty="0" smtClean="0"/>
              <a:t> compression cycle -12 seconds of 40-45 mm Hg pressure followed by 48 seconds of relaxation - results in complete venous clearance.</a:t>
            </a:r>
            <a:endParaRPr lang="en-US" sz="2000" dirty="0"/>
          </a:p>
        </p:txBody>
      </p:sp>
      <p:sp>
        <p:nvSpPr>
          <p:cNvPr id="6" name="TextBox 5"/>
          <p:cNvSpPr txBox="1"/>
          <p:nvPr/>
        </p:nvSpPr>
        <p:spPr>
          <a:xfrm>
            <a:off x="4953000" y="4876800"/>
            <a:ext cx="3200400"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smtClean="0"/>
              <a:t>Intermittent compression also results in an increase in plasma </a:t>
            </a:r>
            <a:r>
              <a:rPr lang="en-US" sz="2000" dirty="0" err="1" smtClean="0"/>
              <a:t>fibrinolytic</a:t>
            </a:r>
            <a:r>
              <a:rPr lang="en-US" sz="2000" dirty="0" smtClean="0"/>
              <a:t> activity.</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gradFill rotWithShape="1">
            <a:gsLst>
              <a:gs pos="0">
                <a:schemeClr val="accent5">
                  <a:shade val="51000"/>
                  <a:satMod val="130000"/>
                  <a:alpha val="48000"/>
                </a:schemeClr>
              </a:gs>
              <a:gs pos="80000">
                <a:schemeClr val="accent5">
                  <a:shade val="93000"/>
                  <a:satMod val="130000"/>
                </a:schemeClr>
              </a:gs>
              <a:gs pos="100000">
                <a:schemeClr val="accent5">
                  <a:shade val="94000"/>
                  <a:satMod val="135000"/>
                </a:schemeClr>
              </a:gs>
            </a:gsLst>
            <a:lin ang="16200000" scaled="0"/>
          </a:gradFill>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mn-lt"/>
                <a:ea typeface="+mn-ea"/>
                <a:cs typeface="+mn-cs"/>
              </a:rPr>
              <a:t>Case - 3</a:t>
            </a: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Arial" pitchFamily="34" charset="0"/>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Mrs. Vadhwani- 56 y/o, 82 kg. woman admitted to Gynaecology ward service.</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HPI: A case of</a:t>
            </a:r>
            <a:r>
              <a:rPr kumimoji="0" lang="en-US" sz="2600" b="0" i="0" u="none" strike="noStrike" kern="1200" cap="none" spc="0" normalizeH="0" noProof="0" dirty="0" smtClean="0">
                <a:ln>
                  <a:noFill/>
                </a:ln>
                <a:solidFill>
                  <a:schemeClr val="tx1"/>
                </a:solidFill>
                <a:effectLst/>
                <a:uLnTx/>
                <a:uFillTx/>
                <a:latin typeface="+mn-lt"/>
                <a:ea typeface="+mn-ea"/>
                <a:cs typeface="+mn-cs"/>
              </a:rPr>
              <a:t> Post-menopausal Bleeding, operated for TAH, under Spinal Analgesia 2 days back, now having  mild pain &amp; swelling in lt. leg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PMH:, hypertension, DM and ECG changes</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Clinically : No obvious respiratory distress</a:t>
            </a:r>
          </a:p>
          <a:p>
            <a:pPr marL="1143000" marR="0" lvl="2" indent="-2286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Extremely</a:t>
            </a:r>
            <a:r>
              <a:rPr kumimoji="0" lang="en-US" sz="2200" b="0" i="0" u="none" strike="noStrike" kern="1200" cap="none" spc="0" normalizeH="0" noProof="0" dirty="0" smtClean="0">
                <a:ln>
                  <a:noFill/>
                </a:ln>
                <a:solidFill>
                  <a:schemeClr val="tx1"/>
                </a:solidFill>
                <a:effectLst/>
                <a:uLnTx/>
                <a:uFillTx/>
                <a:latin typeface="+mn-lt"/>
                <a:ea typeface="+mn-ea"/>
                <a:cs typeface="+mn-cs"/>
              </a:rPr>
              <a:t> obese,  short neck, BP 150/ 96 mm Hg.</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1143000" marR="0" lvl="2" indent="-2286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CXR: no infiltrate, consolidation or edema. </a:t>
            </a:r>
          </a:p>
          <a:p>
            <a:pPr marL="742950" marR="0" lvl="1" indent="-28575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DX:  Post –op. Pt.</a:t>
            </a:r>
            <a:r>
              <a:rPr kumimoji="0" lang="en-US" sz="2600" b="0" i="0" u="none" strike="noStrike" kern="1200" cap="none" spc="0" normalizeH="0" noProof="0" dirty="0" smtClean="0">
                <a:ln>
                  <a:noFill/>
                </a:ln>
                <a:solidFill>
                  <a:schemeClr val="tx1"/>
                </a:solidFill>
                <a:effectLst/>
                <a:uLnTx/>
                <a:uFillTx/>
                <a:latin typeface="+mn-lt"/>
                <a:ea typeface="+mn-ea"/>
                <a:cs typeface="+mn-cs"/>
              </a:rPr>
              <a:t> Obese, with DM,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Hypertension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p2.jpg"/>
          <p:cNvPicPr>
            <a:picLocks noChangeAspect="1"/>
          </p:cNvPicPr>
          <p:nvPr/>
        </p:nvPicPr>
        <p:blipFill>
          <a:blip r:embed="rId4" cstate="print"/>
          <a:stretch>
            <a:fillRect/>
          </a:stretch>
        </p:blipFill>
        <p:spPr>
          <a:xfrm>
            <a:off x="7924800" y="5715000"/>
            <a:ext cx="914400" cy="9144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533400"/>
            <a:ext cx="7696200" cy="838200"/>
          </a:xfrm>
          <a:prstGeom prst="rect">
            <a:avLst/>
          </a:prstGeom>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400" dirty="0">
                <a:latin typeface="+mj-lt"/>
                <a:ea typeface="+mj-ea"/>
                <a:cs typeface="+mj-cs"/>
              </a:rPr>
              <a:t>Vena </a:t>
            </a:r>
            <a:r>
              <a:rPr lang="en-US" sz="4400" dirty="0" err="1">
                <a:latin typeface="+mj-lt"/>
                <a:ea typeface="+mj-ea"/>
                <a:cs typeface="+mj-cs"/>
              </a:rPr>
              <a:t>Caval</a:t>
            </a:r>
            <a:r>
              <a:rPr lang="en-US" sz="4400" dirty="0">
                <a:latin typeface="+mj-lt"/>
                <a:ea typeface="+mj-ea"/>
                <a:cs typeface="+mj-cs"/>
              </a:rPr>
              <a:t> Filters</a:t>
            </a:r>
          </a:p>
        </p:txBody>
      </p:sp>
      <p:sp>
        <p:nvSpPr>
          <p:cNvPr id="56323" name="Rectangle 3"/>
          <p:cNvSpPr txBox="1">
            <a:spLocks noChangeArrowheads="1"/>
          </p:cNvSpPr>
          <p:nvPr/>
        </p:nvSpPr>
        <p:spPr bwMode="auto">
          <a:xfrm>
            <a:off x="457200" y="1524000"/>
            <a:ext cx="6096000" cy="4191000"/>
          </a:xfrm>
          <a:prstGeom prst="rect">
            <a:avLst/>
          </a:prstGeom>
          <a:noFill/>
          <a:ln w="9525">
            <a:noFill/>
            <a:miter lim="800000"/>
            <a:headEnd/>
            <a:tailEnd/>
          </a:ln>
        </p:spPr>
        <p:txBody>
          <a:bodyPr/>
          <a:lstStyle/>
          <a:p>
            <a:pPr marL="342900" indent="-342900">
              <a:lnSpc>
                <a:spcPct val="150000"/>
              </a:lnSpc>
              <a:spcBef>
                <a:spcPct val="20000"/>
              </a:spcBef>
              <a:buFontTx/>
              <a:buBlip>
                <a:blip r:embed="rId3"/>
              </a:buBlip>
            </a:pPr>
            <a:r>
              <a:rPr lang="en-US" sz="2600" dirty="0">
                <a:latin typeface="Calibri" pitchFamily="34" charset="0"/>
              </a:rPr>
              <a:t>5 filter types-all equal efficacy</a:t>
            </a:r>
          </a:p>
          <a:p>
            <a:pPr marL="342900" indent="-342900">
              <a:lnSpc>
                <a:spcPct val="150000"/>
              </a:lnSpc>
              <a:spcBef>
                <a:spcPct val="20000"/>
              </a:spcBef>
              <a:buFontTx/>
              <a:buBlip>
                <a:blip r:embed="rId3"/>
              </a:buBlip>
            </a:pPr>
            <a:r>
              <a:rPr lang="en-US" sz="2600" dirty="0">
                <a:latin typeface="Calibri" pitchFamily="34" charset="0"/>
              </a:rPr>
              <a:t>Pulmonary embolism 2.6%-3.8%</a:t>
            </a:r>
          </a:p>
          <a:p>
            <a:pPr marL="342900" indent="-342900">
              <a:lnSpc>
                <a:spcPct val="150000"/>
              </a:lnSpc>
              <a:spcBef>
                <a:spcPct val="20000"/>
              </a:spcBef>
              <a:buFontTx/>
              <a:buBlip>
                <a:blip r:embed="rId3"/>
              </a:buBlip>
            </a:pPr>
            <a:r>
              <a:rPr lang="en-US" sz="2600" dirty="0">
                <a:latin typeface="Calibri" pitchFamily="34" charset="0"/>
              </a:rPr>
              <a:t>Deep Venous Thrombosis 6%-32%</a:t>
            </a:r>
          </a:p>
          <a:p>
            <a:pPr marL="342900" indent="-342900">
              <a:lnSpc>
                <a:spcPct val="150000"/>
              </a:lnSpc>
              <a:spcBef>
                <a:spcPct val="20000"/>
              </a:spcBef>
              <a:buFontTx/>
              <a:buBlip>
                <a:blip r:embed="rId3"/>
              </a:buBlip>
            </a:pPr>
            <a:r>
              <a:rPr lang="en-US" sz="2600" dirty="0">
                <a:latin typeface="Calibri" pitchFamily="34" charset="0"/>
              </a:rPr>
              <a:t>Insertion site thrombosis 23%-36%</a:t>
            </a:r>
          </a:p>
          <a:p>
            <a:pPr marL="342900" indent="-342900">
              <a:lnSpc>
                <a:spcPct val="150000"/>
              </a:lnSpc>
              <a:spcBef>
                <a:spcPct val="20000"/>
              </a:spcBef>
              <a:buFontTx/>
              <a:buBlip>
                <a:blip r:embed="rId3"/>
              </a:buBlip>
            </a:pPr>
            <a:r>
              <a:rPr lang="en-US" sz="2600" dirty="0">
                <a:latin typeface="Calibri" pitchFamily="34" charset="0"/>
              </a:rPr>
              <a:t>Inferior </a:t>
            </a:r>
            <a:r>
              <a:rPr lang="en-US" sz="2600" dirty="0" err="1">
                <a:latin typeface="Calibri" pitchFamily="34" charset="0"/>
              </a:rPr>
              <a:t>caval</a:t>
            </a:r>
            <a:r>
              <a:rPr lang="en-US" sz="2600" dirty="0">
                <a:latin typeface="Calibri" pitchFamily="34" charset="0"/>
              </a:rPr>
              <a:t> thrombosis 3.6%-11.2%</a:t>
            </a:r>
          </a:p>
          <a:p>
            <a:pPr marL="342900" indent="-342900">
              <a:lnSpc>
                <a:spcPct val="150000"/>
              </a:lnSpc>
              <a:spcBef>
                <a:spcPct val="20000"/>
              </a:spcBef>
              <a:buFontTx/>
              <a:buBlip>
                <a:blip r:embed="rId3"/>
              </a:buBlip>
            </a:pPr>
            <a:r>
              <a:rPr lang="en-US" sz="2600" dirty="0" err="1">
                <a:latin typeface="Calibri" pitchFamily="34" charset="0"/>
              </a:rPr>
              <a:t>Postphlebitic</a:t>
            </a:r>
            <a:r>
              <a:rPr lang="en-US" sz="2600" dirty="0">
                <a:latin typeface="Calibri" pitchFamily="34" charset="0"/>
              </a:rPr>
              <a:t> syndrome 14%-41%</a:t>
            </a:r>
          </a:p>
          <a:p>
            <a:pPr marL="342900" indent="-342900">
              <a:spcBef>
                <a:spcPct val="20000"/>
              </a:spcBef>
            </a:pPr>
            <a:endParaRPr lang="en-US" sz="2600" dirty="0">
              <a:latin typeface="Calibri" pitchFamily="34" charset="0"/>
            </a:endParaRPr>
          </a:p>
        </p:txBody>
      </p:sp>
      <p:sp>
        <p:nvSpPr>
          <p:cNvPr id="4" name="Text Box 4"/>
          <p:cNvSpPr txBox="1">
            <a:spLocks noChangeArrowheads="1"/>
          </p:cNvSpPr>
          <p:nvPr/>
        </p:nvSpPr>
        <p:spPr bwMode="auto">
          <a:xfrm>
            <a:off x="381000" y="5486400"/>
            <a:ext cx="2590800" cy="304800"/>
          </a:xfrm>
          <a:prstGeom prst="rect">
            <a:avLst/>
          </a:prstGeom>
          <a:noFill/>
          <a:ln w="12700">
            <a:noFill/>
            <a:miter lim="800000"/>
            <a:headEnd/>
            <a:tailEnd/>
          </a:ln>
          <a:effectLst/>
        </p:spPr>
        <p:txBody>
          <a:bodyPr>
            <a:spAutoFit/>
          </a:bodyPr>
          <a:lstStyle/>
          <a:p>
            <a:pPr eaLnBrk="0" fontAlgn="auto" hangingPunct="0">
              <a:spcBef>
                <a:spcPct val="50000"/>
              </a:spcBef>
              <a:spcAft>
                <a:spcPts val="0"/>
              </a:spcAft>
              <a:defRPr/>
            </a:pPr>
            <a:r>
              <a:rPr lang="en-US" sz="1400">
                <a:effectLst>
                  <a:outerShdw blurRad="38100" dist="38100" dir="2700000" algn="tl">
                    <a:srgbClr val="C0C0C0"/>
                  </a:outerShdw>
                </a:effectLst>
                <a:latin typeface="+mn-lt"/>
                <a:cs typeface="Arial" charset="0"/>
              </a:rPr>
              <a:t>Streiff </a:t>
            </a:r>
            <a:r>
              <a:rPr lang="en-US" sz="1400" i="1">
                <a:effectLst>
                  <a:outerShdw blurRad="38100" dist="38100" dir="2700000" algn="tl">
                    <a:srgbClr val="C0C0C0"/>
                  </a:outerShdw>
                </a:effectLst>
                <a:latin typeface="+mn-lt"/>
                <a:cs typeface="Arial" charset="0"/>
              </a:rPr>
              <a:t>Blood</a:t>
            </a:r>
            <a:r>
              <a:rPr lang="en-US" sz="1400">
                <a:effectLst>
                  <a:outerShdw blurRad="38100" dist="38100" dir="2700000" algn="tl">
                    <a:srgbClr val="C0C0C0"/>
                  </a:outerShdw>
                </a:effectLst>
                <a:latin typeface="+mn-lt"/>
                <a:cs typeface="Arial" charset="0"/>
              </a:rPr>
              <a:t> 2000; 95:3669-77</a:t>
            </a:r>
          </a:p>
        </p:txBody>
      </p:sp>
      <p:pic>
        <p:nvPicPr>
          <p:cNvPr id="56325" name="Picture 5" descr="wood3"/>
          <p:cNvPicPr>
            <a:picLocks noChangeAspect="1" noChangeArrowheads="1"/>
          </p:cNvPicPr>
          <p:nvPr/>
        </p:nvPicPr>
        <p:blipFill>
          <a:blip r:embed="rId4"/>
          <a:srcRect/>
          <a:stretch>
            <a:fillRect/>
          </a:stretch>
        </p:blipFill>
        <p:spPr bwMode="auto">
          <a:xfrm>
            <a:off x="6172200" y="2971800"/>
            <a:ext cx="2382838"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VTE Treatment Algorithm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txBox="1">
            <a:spLocks noChangeArrowheads="1"/>
          </p:cNvSpPr>
          <p:nvPr/>
        </p:nvSpPr>
        <p:spPr bwMode="auto">
          <a:xfrm>
            <a:off x="228600" y="1752600"/>
            <a:ext cx="8126413" cy="4572000"/>
          </a:xfrm>
          <a:prstGeom prst="rect">
            <a:avLst/>
          </a:prstGeom>
          <a:noFill/>
          <a:ln w="9525">
            <a:noFill/>
            <a:miter lim="800000"/>
            <a:headEnd/>
            <a:tailEnd/>
          </a:ln>
        </p:spPr>
        <p:txBody>
          <a:bodyPr/>
          <a:lstStyle/>
          <a:p>
            <a:pPr marL="342900" indent="-342900">
              <a:lnSpc>
                <a:spcPct val="200000"/>
              </a:lnSpc>
              <a:spcBef>
                <a:spcPct val="20000"/>
              </a:spcBef>
              <a:buFontTx/>
              <a:buBlip>
                <a:blip r:embed="rId3"/>
              </a:buBlip>
            </a:pPr>
            <a:r>
              <a:rPr lang="en-US" sz="2800" dirty="0">
                <a:latin typeface="Calibri" pitchFamily="34" charset="0"/>
              </a:rPr>
              <a:t>Venous thromboembolism is common </a:t>
            </a:r>
            <a:r>
              <a:rPr lang="en-US" sz="2800" dirty="0" smtClean="0">
                <a:latin typeface="Calibri" pitchFamily="34" charset="0"/>
              </a:rPr>
              <a:t>in medical, surgical as well as  </a:t>
            </a:r>
            <a:r>
              <a:rPr lang="en-US" sz="2800" dirty="0">
                <a:latin typeface="Calibri" pitchFamily="34" charset="0"/>
              </a:rPr>
              <a:t>critically ill patients</a:t>
            </a:r>
          </a:p>
          <a:p>
            <a:pPr marL="342900" indent="-342900">
              <a:lnSpc>
                <a:spcPct val="200000"/>
              </a:lnSpc>
              <a:spcBef>
                <a:spcPct val="20000"/>
              </a:spcBef>
              <a:buFontTx/>
              <a:buBlip>
                <a:blip r:embed="rId3"/>
              </a:buBlip>
            </a:pPr>
            <a:r>
              <a:rPr lang="en-US" sz="2800" dirty="0">
                <a:latin typeface="Calibri" pitchFamily="34" charset="0"/>
              </a:rPr>
              <a:t>Modifiable risk factors are limited in ICU</a:t>
            </a:r>
          </a:p>
          <a:p>
            <a:pPr marL="342900" indent="-342900">
              <a:lnSpc>
                <a:spcPct val="200000"/>
              </a:lnSpc>
              <a:spcBef>
                <a:spcPct val="20000"/>
              </a:spcBef>
              <a:buFontTx/>
              <a:buBlip>
                <a:blip r:embed="rId3"/>
              </a:buBlip>
            </a:pPr>
            <a:r>
              <a:rPr lang="en-US" sz="2800" dirty="0">
                <a:latin typeface="Calibri" pitchFamily="34" charset="0"/>
              </a:rPr>
              <a:t>DVT prophylaxis is essential</a:t>
            </a:r>
          </a:p>
          <a:p>
            <a:pPr marL="342900" indent="-342900">
              <a:lnSpc>
                <a:spcPct val="200000"/>
              </a:lnSpc>
              <a:spcBef>
                <a:spcPct val="20000"/>
              </a:spcBef>
              <a:buFontTx/>
              <a:buBlip>
                <a:blip r:embed="rId3"/>
              </a:buBlip>
            </a:pPr>
            <a:r>
              <a:rPr lang="en-US" sz="2800" dirty="0">
                <a:latin typeface="Calibri" pitchFamily="34" charset="0"/>
              </a:rPr>
              <a:t>PE risk stratification is crucial to define optimal </a:t>
            </a:r>
            <a:r>
              <a:rPr lang="en-US" sz="2800" dirty="0" err="1">
                <a:latin typeface="Calibri" pitchFamily="34" charset="0"/>
              </a:rPr>
              <a:t>Tx</a:t>
            </a:r>
            <a:endParaRPr lang="en-US" sz="2800" dirty="0">
              <a:latin typeface="Calibri" pitchFamily="34" charset="0"/>
            </a:endParaRPr>
          </a:p>
        </p:txBody>
      </p:sp>
      <p:sp>
        <p:nvSpPr>
          <p:cNvPr id="57348" name="Text Box 4"/>
          <p:cNvSpPr txBox="1">
            <a:spLocks noChangeArrowheads="1"/>
          </p:cNvSpPr>
          <p:nvPr/>
        </p:nvSpPr>
        <p:spPr bwMode="auto">
          <a:xfrm>
            <a:off x="228600" y="457200"/>
            <a:ext cx="8534400" cy="7694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ctr" eaLnBrk="0" hangingPunct="0">
              <a:spcBef>
                <a:spcPct val="50000"/>
              </a:spcBef>
            </a:pPr>
            <a:r>
              <a:rPr lang="en-US" sz="4400" dirty="0">
                <a:latin typeface="Calibri" pitchFamily="34" charset="0"/>
              </a:rPr>
              <a:t>Summary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Conclusion</a:t>
            </a:r>
            <a:endParaRPr lang="en-US" dirty="0"/>
          </a:p>
        </p:txBody>
      </p:sp>
      <p:sp>
        <p:nvSpPr>
          <p:cNvPr id="3" name="Content Placeholder 2"/>
          <p:cNvSpPr>
            <a:spLocks noGrp="1"/>
          </p:cNvSpPr>
          <p:nvPr>
            <p:ph idx="1"/>
          </p:nvPr>
        </p:nvSpPr>
        <p:spPr/>
        <p:txBody>
          <a:bodyPr/>
          <a:lstStyle/>
          <a:p>
            <a:pPr>
              <a:lnSpc>
                <a:spcPct val="150000"/>
              </a:lnSpc>
              <a:buBlip>
                <a:blip r:embed="rId3"/>
              </a:buBlip>
            </a:pPr>
            <a:r>
              <a:rPr lang="en-US" dirty="0" smtClean="0"/>
              <a:t>  </a:t>
            </a:r>
            <a:r>
              <a:rPr lang="en-US" sz="3000" dirty="0" smtClean="0"/>
              <a:t>DVT  IS  A  SILENT  KILLER</a:t>
            </a:r>
          </a:p>
          <a:p>
            <a:pPr>
              <a:lnSpc>
                <a:spcPct val="150000"/>
              </a:lnSpc>
              <a:buBlip>
                <a:blip r:embed="rId3"/>
              </a:buBlip>
            </a:pPr>
            <a:r>
              <a:rPr lang="en-US" sz="3000" dirty="0" smtClean="0"/>
              <a:t> PE IS A COMMON  SEQUEL OF THIS SYNDROME</a:t>
            </a:r>
          </a:p>
          <a:p>
            <a:pPr>
              <a:lnSpc>
                <a:spcPct val="150000"/>
              </a:lnSpc>
              <a:buBlip>
                <a:blip r:embed="rId3"/>
              </a:buBlip>
            </a:pPr>
            <a:r>
              <a:rPr lang="en-US" sz="3000" dirty="0" smtClean="0"/>
              <a:t>EQUAL  INCIDENCE IN MEDICAL OR SURGICAL</a:t>
            </a:r>
          </a:p>
          <a:p>
            <a:pPr>
              <a:lnSpc>
                <a:spcPct val="150000"/>
              </a:lnSpc>
              <a:buBlip>
                <a:blip r:embed="rId3"/>
              </a:buBlip>
            </a:pPr>
            <a:r>
              <a:rPr lang="en-US" sz="3000" dirty="0" smtClean="0"/>
              <a:t>PROPHYLAXIS  IS  THE  ONLY  WAY  OUT!</a:t>
            </a:r>
          </a:p>
          <a:p>
            <a:pPr>
              <a:lnSpc>
                <a:spcPct val="150000"/>
              </a:lnSpc>
              <a:buBlip>
                <a:blip r:embed="rId3"/>
              </a:buBlip>
            </a:pPr>
            <a:r>
              <a:rPr lang="en-US" sz="3000" dirty="0" smtClean="0"/>
              <a:t>HEPARIN, LMWHs, &amp;  OTHERS EFFECTIVE</a:t>
            </a:r>
          </a:p>
          <a:p>
            <a:pPr>
              <a:lnSpc>
                <a:spcPct val="150000"/>
              </a:lnSpc>
              <a:buBlip>
                <a:blip r:embed="rId3"/>
              </a:buBlip>
            </a:pPr>
            <a:r>
              <a:rPr lang="en-US" sz="3000" dirty="0" smtClean="0"/>
              <a:t>PNEUMATIC DEVICES -PROMISING</a:t>
            </a:r>
            <a:endParaRPr lang="en-US" sz="3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153400" cy="2590800"/>
          </a:xfrm>
        </p:spPr>
        <p:txBody>
          <a:bodyPr>
            <a:prstTxWarp prst="textSlantUp">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9600" b="1" dirty="0" smtClean="0">
                <a:solidFill>
                  <a:srgbClr val="000099"/>
                </a:solidFill>
                <a:latin typeface="Algerian" pitchFamily="82" charset="0"/>
              </a:rPr>
              <a:t>THANK YOU !</a:t>
            </a:r>
            <a:endParaRPr lang="en-US" sz="96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endParaRPr>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74638"/>
            <a:ext cx="8229600" cy="1143000"/>
          </a:xfrm>
          <a:prstGeom prst="rect">
            <a:avLst/>
          </a:prstGeom>
          <a:gradFill>
            <a:gsLst>
              <a:gs pos="0">
                <a:schemeClr val="accent5">
                  <a:shade val="51000"/>
                  <a:satMod val="130000"/>
                  <a:alpha val="48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lstStyle/>
          <a:p>
            <a:pPr algn="ctr" fontAlgn="auto">
              <a:spcAft>
                <a:spcPts val="0"/>
              </a:spcAft>
              <a:defRPr/>
            </a:pPr>
            <a:r>
              <a:rPr lang="en-US" sz="4000" dirty="0">
                <a:latin typeface="+mj-lt"/>
                <a:ea typeface="+mj-ea"/>
                <a:cs typeface="+mj-cs"/>
              </a:rPr>
              <a:t>Are </a:t>
            </a:r>
            <a:r>
              <a:rPr lang="en-US" sz="4000" dirty="0" smtClean="0">
                <a:latin typeface="+mj-lt"/>
                <a:ea typeface="+mj-ea"/>
                <a:cs typeface="+mj-cs"/>
              </a:rPr>
              <a:t>these </a:t>
            </a:r>
            <a:r>
              <a:rPr lang="en-US" sz="4000" dirty="0">
                <a:latin typeface="+mj-lt"/>
                <a:ea typeface="+mj-ea"/>
                <a:cs typeface="+mj-cs"/>
              </a:rPr>
              <a:t>Potential </a:t>
            </a:r>
            <a:r>
              <a:rPr lang="en-US" sz="4000" dirty="0" smtClean="0">
                <a:latin typeface="+mj-lt"/>
                <a:ea typeface="+mj-ea"/>
                <a:cs typeface="+mj-cs"/>
              </a:rPr>
              <a:t>DVT/ PE </a:t>
            </a:r>
            <a:r>
              <a:rPr lang="en-US" sz="4000" dirty="0">
                <a:latin typeface="+mj-lt"/>
                <a:ea typeface="+mj-ea"/>
                <a:cs typeface="+mj-cs"/>
              </a:rPr>
              <a:t>Patients?</a:t>
            </a:r>
          </a:p>
        </p:txBody>
      </p:sp>
      <p:sp>
        <p:nvSpPr>
          <p:cNvPr id="17411" name="Rectangle 3"/>
          <p:cNvSpPr txBox="1">
            <a:spLocks noChangeArrowheads="1"/>
          </p:cNvSpPr>
          <p:nvPr/>
        </p:nvSpPr>
        <p:spPr bwMode="auto">
          <a:xfrm>
            <a:off x="228600" y="1600200"/>
            <a:ext cx="8763000" cy="4800600"/>
          </a:xfrm>
          <a:prstGeom prst="rect">
            <a:avLst/>
          </a:prstGeom>
          <a:noFill/>
          <a:ln w="9525">
            <a:noFill/>
            <a:miter lim="800000"/>
            <a:headEnd/>
            <a:tailEnd/>
          </a:ln>
        </p:spPr>
        <p:txBody>
          <a:bodyPr/>
          <a:lstStyle/>
          <a:p>
            <a:pPr marL="342900" indent="-342900">
              <a:lnSpc>
                <a:spcPct val="150000"/>
              </a:lnSpc>
              <a:spcBef>
                <a:spcPct val="20000"/>
              </a:spcBef>
              <a:buBlip>
                <a:blip r:embed="rId3"/>
              </a:buBlip>
            </a:pPr>
            <a:r>
              <a:rPr lang="en-US" sz="3200" dirty="0">
                <a:latin typeface="Calibri" pitchFamily="34" charset="0"/>
              </a:rPr>
              <a:t>Are these </a:t>
            </a:r>
            <a:r>
              <a:rPr lang="en-US" sz="3200" dirty="0" smtClean="0">
                <a:latin typeface="Calibri" pitchFamily="34" charset="0"/>
              </a:rPr>
              <a:t>patients </a:t>
            </a:r>
            <a:r>
              <a:rPr lang="en-US" sz="3200" dirty="0">
                <a:latin typeface="Calibri" pitchFamily="34" charset="0"/>
              </a:rPr>
              <a:t>at risk for </a:t>
            </a:r>
            <a:r>
              <a:rPr lang="en-US" sz="3200" dirty="0" smtClean="0">
                <a:latin typeface="Calibri" pitchFamily="34" charset="0"/>
              </a:rPr>
              <a:t>Venous </a:t>
            </a:r>
            <a:r>
              <a:rPr lang="en-US" sz="3200" dirty="0" err="1" smtClean="0">
                <a:latin typeface="Calibri" pitchFamily="34" charset="0"/>
              </a:rPr>
              <a:t>Thrombo</a:t>
            </a:r>
            <a:r>
              <a:rPr lang="en-US" sz="3200" dirty="0" smtClean="0">
                <a:latin typeface="Calibri" pitchFamily="34" charset="0"/>
              </a:rPr>
              <a:t> Embolism </a:t>
            </a:r>
            <a:r>
              <a:rPr lang="en-US" sz="3200" dirty="0" smtClean="0">
                <a:latin typeface="Calibri" pitchFamily="34" charset="0"/>
              </a:rPr>
              <a:t>(VTE</a:t>
            </a:r>
            <a:r>
              <a:rPr lang="en-US" sz="3200" dirty="0" smtClean="0">
                <a:latin typeface="Calibri" pitchFamily="34" charset="0"/>
              </a:rPr>
              <a:t>)?</a:t>
            </a:r>
            <a:endParaRPr lang="en-US" sz="3200" dirty="0">
              <a:latin typeface="Calibri" pitchFamily="34" charset="0"/>
            </a:endParaRPr>
          </a:p>
          <a:p>
            <a:pPr marL="342900" indent="-342900">
              <a:lnSpc>
                <a:spcPct val="150000"/>
              </a:lnSpc>
              <a:spcBef>
                <a:spcPct val="20000"/>
              </a:spcBef>
              <a:buBlip>
                <a:blip r:embed="rId3"/>
              </a:buBlip>
            </a:pPr>
            <a:r>
              <a:rPr lang="en-US" sz="3200" dirty="0">
                <a:latin typeface="Calibri" pitchFamily="34" charset="0"/>
              </a:rPr>
              <a:t>Why worry about VTE in inpatients?</a:t>
            </a:r>
          </a:p>
          <a:p>
            <a:pPr marL="342900" indent="-342900">
              <a:lnSpc>
                <a:spcPct val="150000"/>
              </a:lnSpc>
              <a:spcBef>
                <a:spcPct val="20000"/>
              </a:spcBef>
              <a:buBlip>
                <a:blip r:embed="rId3"/>
              </a:buBlip>
            </a:pPr>
            <a:r>
              <a:rPr lang="en-US" sz="3200" dirty="0">
                <a:latin typeface="Calibri" pitchFamily="34" charset="0"/>
              </a:rPr>
              <a:t>What is the prevalence of DVT/PE in hospitalized medical </a:t>
            </a:r>
            <a:r>
              <a:rPr lang="en-US" sz="3200" dirty="0" smtClean="0">
                <a:latin typeface="Calibri" pitchFamily="34" charset="0"/>
              </a:rPr>
              <a:t>  and surgical patients</a:t>
            </a:r>
            <a:r>
              <a:rPr lang="en-US" sz="3200" dirty="0">
                <a:latin typeface="Calibri" pitchFamily="34" charset="0"/>
              </a:rPr>
              <a:t>?</a:t>
            </a:r>
          </a:p>
          <a:p>
            <a:pPr marL="342900" indent="-342900">
              <a:lnSpc>
                <a:spcPct val="150000"/>
              </a:lnSpc>
              <a:spcBef>
                <a:spcPct val="20000"/>
              </a:spcBef>
              <a:buBlip>
                <a:blip r:embed="rId3"/>
              </a:buBlip>
            </a:pPr>
            <a:r>
              <a:rPr lang="en-US" sz="3200" dirty="0">
                <a:latin typeface="Calibri" pitchFamily="34" charset="0"/>
              </a:rPr>
              <a:t>What are effective methods of prophylaxis</a:t>
            </a:r>
            <a:r>
              <a:rPr lang="en-US" sz="3200" dirty="0" smtClean="0">
                <a:latin typeface="Calibri" pitchFamily="34" charset="0"/>
              </a:rPr>
              <a:t>?</a:t>
            </a:r>
            <a:endParaRPr lang="en-US" sz="3200" dirty="0">
              <a:latin typeface="Calibri" pitchFamily="34" charset="0"/>
            </a:endParaRPr>
          </a:p>
        </p:txBody>
      </p:sp>
      <p:pic>
        <p:nvPicPr>
          <p:cNvPr id="4" name="Picture 3" descr="p2.jpg"/>
          <p:cNvPicPr>
            <a:picLocks noChangeAspect="1"/>
          </p:cNvPicPr>
          <p:nvPr/>
        </p:nvPicPr>
        <p:blipFill>
          <a:blip r:embed="rId4" cstate="print"/>
          <a:stretch>
            <a:fillRect/>
          </a:stretch>
        </p:blipFill>
        <p:spPr>
          <a:xfrm>
            <a:off x="8077200" y="5791200"/>
            <a:ext cx="838200" cy="83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style>
          <a:lnRef idx="0">
            <a:schemeClr val="accent5"/>
          </a:lnRef>
          <a:fillRef idx="3">
            <a:schemeClr val="accent5"/>
          </a:fillRef>
          <a:effectRef idx="3">
            <a:schemeClr val="accent5"/>
          </a:effectRef>
          <a:fontRef idx="minor">
            <a:schemeClr val="lt1"/>
          </a:fontRef>
        </p:style>
        <p:txBody>
          <a:bodyPr rtlCol="0">
            <a:normAutofit/>
          </a:bodyPr>
          <a:lstStyle/>
          <a:p>
            <a:pPr eaLnBrk="1" fontAlgn="auto" hangingPunct="1">
              <a:spcAft>
                <a:spcPts val="0"/>
              </a:spcAft>
              <a:defRPr/>
            </a:pPr>
            <a:r>
              <a:rPr lang="en-US" dirty="0" smtClean="0"/>
              <a:t>DEEP VEIN THROMBOSIS</a:t>
            </a:r>
            <a:br>
              <a:rPr lang="en-US" dirty="0" smtClean="0"/>
            </a:br>
            <a:r>
              <a:rPr lang="en-US" dirty="0" smtClean="0"/>
              <a:t> (DVT)</a:t>
            </a:r>
            <a:endParaRPr lang="en-US" dirty="0"/>
          </a:p>
        </p:txBody>
      </p:sp>
      <p:sp>
        <p:nvSpPr>
          <p:cNvPr id="3" name="Content Placeholder 2"/>
          <p:cNvSpPr>
            <a:spLocks noGrp="1"/>
          </p:cNvSpPr>
          <p:nvPr>
            <p:ph idx="1"/>
          </p:nvPr>
        </p:nvSpPr>
        <p:spPr>
          <a:xfrm>
            <a:off x="457200" y="2057400"/>
            <a:ext cx="8229600" cy="4343400"/>
          </a:xfrm>
        </p:spPr>
        <p:txBody>
          <a:bodyPr rtlCol="0">
            <a:normAutofit fontScale="92500" lnSpcReduction="20000"/>
          </a:bodyPr>
          <a:lstStyle/>
          <a:p>
            <a:pPr eaLnBrk="1" fontAlgn="auto" hangingPunct="1">
              <a:lnSpc>
                <a:spcPct val="150000"/>
              </a:lnSpc>
              <a:spcAft>
                <a:spcPts val="0"/>
              </a:spcAft>
              <a:buBlip>
                <a:blip r:embed="rId3"/>
              </a:buBlip>
              <a:defRPr/>
            </a:pPr>
            <a:r>
              <a:rPr lang="en-US" dirty="0" smtClean="0"/>
              <a:t>Enigmatic </a:t>
            </a:r>
          </a:p>
          <a:p>
            <a:pPr eaLnBrk="1" fontAlgn="auto" hangingPunct="1">
              <a:lnSpc>
                <a:spcPct val="150000"/>
              </a:lnSpc>
              <a:spcAft>
                <a:spcPts val="0"/>
              </a:spcAft>
              <a:buBlip>
                <a:blip r:embed="rId3"/>
              </a:buBlip>
              <a:defRPr/>
            </a:pPr>
            <a:r>
              <a:rPr lang="en-US" dirty="0" smtClean="0"/>
              <a:t>Dilemmatic</a:t>
            </a:r>
          </a:p>
          <a:p>
            <a:pPr eaLnBrk="1" fontAlgn="auto" hangingPunct="1">
              <a:lnSpc>
                <a:spcPct val="150000"/>
              </a:lnSpc>
              <a:spcAft>
                <a:spcPts val="0"/>
              </a:spcAft>
              <a:buBlip>
                <a:blip r:embed="rId3"/>
              </a:buBlip>
              <a:defRPr/>
            </a:pPr>
            <a:r>
              <a:rPr lang="en-US" dirty="0" smtClean="0"/>
              <a:t>Mysterious</a:t>
            </a:r>
          </a:p>
          <a:p>
            <a:pPr eaLnBrk="1" fontAlgn="auto" hangingPunct="1">
              <a:lnSpc>
                <a:spcPct val="150000"/>
              </a:lnSpc>
              <a:spcAft>
                <a:spcPts val="0"/>
              </a:spcAft>
              <a:buBlip>
                <a:blip r:embed="rId3"/>
              </a:buBlip>
              <a:defRPr/>
            </a:pPr>
            <a:r>
              <a:rPr lang="en-US" dirty="0" smtClean="0"/>
              <a:t>Dreadful</a:t>
            </a:r>
          </a:p>
          <a:p>
            <a:pPr eaLnBrk="1" fontAlgn="auto" hangingPunct="1">
              <a:lnSpc>
                <a:spcPct val="150000"/>
              </a:lnSpc>
              <a:spcAft>
                <a:spcPts val="0"/>
              </a:spcAft>
              <a:buBlip>
                <a:blip r:embed="rId3"/>
              </a:buBlip>
              <a:defRPr/>
            </a:pPr>
            <a:r>
              <a:rPr lang="en-US" dirty="0" smtClean="0"/>
              <a:t>Potentially Dangerous</a:t>
            </a:r>
          </a:p>
          <a:p>
            <a:pPr eaLnBrk="1" fontAlgn="auto" hangingPunct="1">
              <a:lnSpc>
                <a:spcPct val="150000"/>
              </a:lnSpc>
              <a:spcAft>
                <a:spcPts val="0"/>
              </a:spcAft>
              <a:buBlip>
                <a:blip r:embed="rId3"/>
              </a:buBlip>
              <a:defRPr/>
            </a:pPr>
            <a:r>
              <a:rPr lang="en-US" dirty="0" smtClean="0"/>
              <a:t>Usually fatal</a:t>
            </a:r>
            <a:endParaRPr lang="en-US" dirty="0"/>
          </a:p>
        </p:txBody>
      </p:sp>
      <p:pic>
        <p:nvPicPr>
          <p:cNvPr id="4" name="Picture 3" descr="p2.jpg"/>
          <p:cNvPicPr>
            <a:picLocks noChangeAspect="1"/>
          </p:cNvPicPr>
          <p:nvPr/>
        </p:nvPicPr>
        <p:blipFill>
          <a:blip r:embed="rId4"/>
          <a:stretch>
            <a:fillRect/>
          </a:stretch>
        </p:blipFill>
        <p:spPr>
          <a:xfrm>
            <a:off x="6629400" y="4267200"/>
            <a:ext cx="2167128" cy="2167128"/>
          </a:xfrm>
          <a:prstGeom prst="ellipse">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4010"/>
          <a:ext cx="9144000" cy="6853990"/>
        </p:xfrm>
        <a:graphic>
          <a:graphicData uri="http://schemas.openxmlformats.org/presentationml/2006/ole">
            <p:oleObj spid="_x0000_s1026" name="Acrobat Document" r:id="rId4" imgW="6838095" imgH="5125165" progId="AcroExch.Document.7">
              <p:link updateAutomatic="1"/>
            </p:oleObj>
          </a:graphicData>
        </a:graphic>
      </p:graphicFrame>
      <p:pic>
        <p:nvPicPr>
          <p:cNvPr id="3" name="Picture 2" descr="p2.jpg"/>
          <p:cNvPicPr>
            <a:picLocks noChangeAspect="1"/>
          </p:cNvPicPr>
          <p:nvPr/>
        </p:nvPicPr>
        <p:blipFill>
          <a:blip r:embed="rId5" cstate="print"/>
          <a:stretch>
            <a:fillRect/>
          </a:stretch>
        </p:blipFill>
        <p:spPr>
          <a:xfrm>
            <a:off x="7848600" y="5562600"/>
            <a:ext cx="914400" cy="914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2221</TotalTime>
  <Words>2422</Words>
  <Application>Microsoft Office PowerPoint</Application>
  <PresentationFormat>On-screen Show (4:3)</PresentationFormat>
  <Paragraphs>596</Paragraphs>
  <Slides>64</Slides>
  <Notes>63</Notes>
  <HiddenSlides>0</HiddenSlides>
  <MMClips>0</MMClips>
  <ScaleCrop>false</ScaleCrop>
  <HeadingPairs>
    <vt:vector size="6" baseType="variant">
      <vt:variant>
        <vt:lpstr>Theme</vt:lpstr>
      </vt:variant>
      <vt:variant>
        <vt:i4>1</vt:i4>
      </vt:variant>
      <vt:variant>
        <vt:lpstr>Links</vt:lpstr>
      </vt:variant>
      <vt:variant>
        <vt:i4>10</vt:i4>
      </vt:variant>
      <vt:variant>
        <vt:lpstr>Slide Titles</vt:lpstr>
      </vt:variant>
      <vt:variant>
        <vt:i4>64</vt:i4>
      </vt:variant>
    </vt:vector>
  </HeadingPairs>
  <TitlesOfParts>
    <vt:vector size="75" baseType="lpstr">
      <vt:lpstr>Office Theme</vt:lpstr>
      <vt:lpstr>???</vt:lpstr>
      <vt:lpstr>???</vt:lpstr>
      <vt:lpstr>???</vt:lpstr>
      <vt:lpstr>???</vt:lpstr>
      <vt:lpstr>???</vt:lpstr>
      <vt:lpstr>???</vt:lpstr>
      <vt:lpstr>???</vt:lpstr>
      <vt:lpstr>???</vt:lpstr>
      <vt:lpstr>???</vt:lpstr>
      <vt:lpstr>???</vt:lpstr>
      <vt:lpstr>Deep Vein Thrombosis (DVT) &amp; PULMONARY EMBOLISM  (PE)</vt:lpstr>
      <vt:lpstr>Dr. (Mrs.)Minnu M. Panditrao</vt:lpstr>
      <vt:lpstr>Slide 3</vt:lpstr>
      <vt:lpstr>Slide 4</vt:lpstr>
      <vt:lpstr>Case - 2</vt:lpstr>
      <vt:lpstr>Slide 6</vt:lpstr>
      <vt:lpstr>Slide 7</vt:lpstr>
      <vt:lpstr>DEEP VEIN THROMBOSIS  (DVT)</vt:lpstr>
      <vt:lpstr>Slide 9</vt:lpstr>
      <vt:lpstr>Slide 10</vt:lpstr>
      <vt:lpstr>Slide 11</vt:lpstr>
      <vt:lpstr>Slide 12</vt:lpstr>
      <vt:lpstr>Venous Thromboembolism (VTE)</vt:lpstr>
      <vt:lpstr>Slide 14</vt:lpstr>
      <vt:lpstr>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DIAGNOSIS   OF DVT/ PE  </vt:lpstr>
      <vt:lpstr>Slide 35</vt:lpstr>
      <vt:lpstr>Slide 36</vt:lpstr>
      <vt:lpstr>Slide 37</vt:lpstr>
      <vt:lpstr>Prophylaxis of DVT</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Stop DVT Without Risk Of Post-Op Bleeding </vt:lpstr>
      <vt:lpstr>Stop DVT Without Risk Of Post-Op Bleeding </vt:lpstr>
      <vt:lpstr>Slide 59</vt:lpstr>
      <vt:lpstr>Slide 60</vt:lpstr>
      <vt:lpstr>VTE Treatment Algorithm</vt:lpstr>
      <vt:lpstr>Slide 62</vt:lpstr>
      <vt:lpstr>Conclusion</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Vein Thrombosis (DVT)</dc:title>
  <dc:creator>admin</dc:creator>
  <cp:lastModifiedBy>mpanditrao</cp:lastModifiedBy>
  <cp:revision>296</cp:revision>
  <dcterms:created xsi:type="dcterms:W3CDTF">2008-08-22T17:05:36Z</dcterms:created>
  <dcterms:modified xsi:type="dcterms:W3CDTF">2012-12-13T17:46:34Z</dcterms:modified>
</cp:coreProperties>
</file>