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67"/>
  </p:notesMasterIdLst>
  <p:sldIdLst>
    <p:sldId id="256" r:id="rId2"/>
    <p:sldId id="290" r:id="rId3"/>
    <p:sldId id="286" r:id="rId4"/>
    <p:sldId id="292" r:id="rId5"/>
    <p:sldId id="307" r:id="rId6"/>
    <p:sldId id="308" r:id="rId7"/>
    <p:sldId id="283" r:id="rId8"/>
    <p:sldId id="327" r:id="rId9"/>
    <p:sldId id="326" r:id="rId10"/>
    <p:sldId id="325" r:id="rId11"/>
    <p:sldId id="291" r:id="rId12"/>
    <p:sldId id="285" r:id="rId13"/>
    <p:sldId id="293" r:id="rId14"/>
    <p:sldId id="330" r:id="rId15"/>
    <p:sldId id="295" r:id="rId16"/>
    <p:sldId id="296" r:id="rId17"/>
    <p:sldId id="297" r:id="rId18"/>
    <p:sldId id="299" r:id="rId19"/>
    <p:sldId id="298" r:id="rId20"/>
    <p:sldId id="300" r:id="rId21"/>
    <p:sldId id="329" r:id="rId22"/>
    <p:sldId id="314" r:id="rId23"/>
    <p:sldId id="315" r:id="rId24"/>
    <p:sldId id="317" r:id="rId25"/>
    <p:sldId id="319" r:id="rId26"/>
    <p:sldId id="324" r:id="rId27"/>
    <p:sldId id="328" r:id="rId28"/>
    <p:sldId id="322" r:id="rId29"/>
    <p:sldId id="323" r:id="rId30"/>
    <p:sldId id="257" r:id="rId31"/>
    <p:sldId id="301" r:id="rId32"/>
    <p:sldId id="258" r:id="rId33"/>
    <p:sldId id="260" r:id="rId34"/>
    <p:sldId id="259" r:id="rId35"/>
    <p:sldId id="261" r:id="rId36"/>
    <p:sldId id="262" r:id="rId37"/>
    <p:sldId id="263" r:id="rId38"/>
    <p:sldId id="264" r:id="rId39"/>
    <p:sldId id="265" r:id="rId40"/>
    <p:sldId id="266" r:id="rId41"/>
    <p:sldId id="267" r:id="rId42"/>
    <p:sldId id="268" r:id="rId43"/>
    <p:sldId id="269" r:id="rId44"/>
    <p:sldId id="302" r:id="rId45"/>
    <p:sldId id="270" r:id="rId46"/>
    <p:sldId id="271" r:id="rId47"/>
    <p:sldId id="272" r:id="rId48"/>
    <p:sldId id="273" r:id="rId49"/>
    <p:sldId id="303" r:id="rId50"/>
    <p:sldId id="277" r:id="rId51"/>
    <p:sldId id="276" r:id="rId52"/>
    <p:sldId id="278" r:id="rId53"/>
    <p:sldId id="279" r:id="rId54"/>
    <p:sldId id="280" r:id="rId55"/>
    <p:sldId id="281" r:id="rId56"/>
    <p:sldId id="304" r:id="rId57"/>
    <p:sldId id="282" r:id="rId58"/>
    <p:sldId id="305" r:id="rId59"/>
    <p:sldId id="306" r:id="rId60"/>
    <p:sldId id="310" r:id="rId61"/>
    <p:sldId id="311" r:id="rId62"/>
    <p:sldId id="312" r:id="rId63"/>
    <p:sldId id="313" r:id="rId64"/>
    <p:sldId id="309" r:id="rId65"/>
    <p:sldId id="289"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4660"/>
  </p:normalViewPr>
  <p:slideViewPr>
    <p:cSldViewPr>
      <p:cViewPr varScale="1">
        <p:scale>
          <a:sx n="66" d="100"/>
          <a:sy n="66" d="100"/>
        </p:scale>
        <p:origin x="-151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D4CC33-9269-43B7-B9FD-82E0EC011361}" type="datetimeFigureOut">
              <a:rPr lang="en-US" smtClean="0"/>
              <a:t>4/22/2013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DD5BE3-0138-4561-BA55-D6D66F92E73D}"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7BFBC94C-38B8-419A-8691-C7F37ABFA182}" type="slidenum">
              <a:rPr lang="en-IN" smtClean="0"/>
              <a:t>14</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09800" y="457200"/>
            <a:ext cx="6324600" cy="1143000"/>
          </a:xfrm>
        </p:spPr>
        <p:txBody>
          <a:bodyPr/>
          <a:lstStyle/>
          <a:p>
            <a:r>
              <a:rPr lang="en-US" smtClean="0"/>
              <a:t>Click to edit Master title style</a:t>
            </a:r>
            <a:endParaRPr lang="en-IN"/>
          </a:p>
        </p:txBody>
      </p:sp>
      <p:sp>
        <p:nvSpPr>
          <p:cNvPr id="3" name="Table Placeholder 2"/>
          <p:cNvSpPr>
            <a:spLocks noGrp="1"/>
          </p:cNvSpPr>
          <p:nvPr>
            <p:ph type="tbl" idx="1"/>
          </p:nvPr>
        </p:nvSpPr>
        <p:spPr>
          <a:xfrm>
            <a:off x="2209800" y="1828800"/>
            <a:ext cx="6324600" cy="4267200"/>
          </a:xfrm>
        </p:spPr>
        <p:txBody>
          <a:bodyPr/>
          <a:lstStyle/>
          <a:p>
            <a:endParaRPr lang="en-IN"/>
          </a:p>
        </p:txBody>
      </p:sp>
      <p:sp>
        <p:nvSpPr>
          <p:cNvPr id="4" name="Date Placeholder 3"/>
          <p:cNvSpPr>
            <a:spLocks noGrp="1"/>
          </p:cNvSpPr>
          <p:nvPr>
            <p:ph type="dt" sz="half" idx="10"/>
          </p:nvPr>
        </p:nvSpPr>
        <p:spPr>
          <a:xfrm>
            <a:off x="16002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5814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629400" y="6248400"/>
            <a:ext cx="1905000" cy="457200"/>
          </a:xfrm>
        </p:spPr>
        <p:txBody>
          <a:bodyPr/>
          <a:lstStyle>
            <a:lvl1pPr>
              <a:defRPr/>
            </a:lvl1pPr>
          </a:lstStyle>
          <a:p>
            <a:fld id="{92111C65-37BB-48DB-8DD3-596644B9D89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4/22/2013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4/22/2013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55848"/>
            <a:ext cx="8077200" cy="2130552"/>
          </a:xfrm>
        </p:spPr>
        <p:txBody>
          <a:bodyPr>
            <a:normAutofit/>
          </a:bodyPr>
          <a:lstStyle/>
          <a:p>
            <a:r>
              <a:rPr lang="en-IN" dirty="0" smtClean="0"/>
              <a:t>                              </a:t>
            </a:r>
            <a:br>
              <a:rPr lang="en-IN" dirty="0" smtClean="0"/>
            </a:br>
            <a:r>
              <a:rPr lang="en-IN" dirty="0" smtClean="0"/>
              <a:t>                                </a:t>
            </a:r>
            <a:r>
              <a:rPr lang="en-IN" sz="4900" dirty="0" smtClean="0"/>
              <a:t>Vishnu </a:t>
            </a:r>
            <a:r>
              <a:rPr lang="en-IN" sz="4900" dirty="0" err="1" smtClean="0"/>
              <a:t>priya</a:t>
            </a:r>
            <a:r>
              <a:rPr lang="en-IN" sz="4900" dirty="0" smtClean="0"/>
              <a:t> .v</a:t>
            </a:r>
            <a:endParaRPr lang="en-IN" sz="4900" dirty="0"/>
          </a:p>
        </p:txBody>
      </p:sp>
      <p:sp>
        <p:nvSpPr>
          <p:cNvPr id="3" name="Subtitle 2"/>
          <p:cNvSpPr>
            <a:spLocks noGrp="1"/>
          </p:cNvSpPr>
          <p:nvPr>
            <p:ph type="subTitle" idx="1"/>
          </p:nvPr>
        </p:nvSpPr>
        <p:spPr/>
        <p:txBody>
          <a:bodyPr>
            <a:noAutofit/>
          </a:bodyPr>
          <a:lstStyle/>
          <a:p>
            <a:r>
              <a:rPr lang="en-IN" sz="6600" dirty="0" smtClean="0"/>
              <a:t>Pulmonary </a:t>
            </a:r>
            <a:r>
              <a:rPr lang="en-IN" sz="6600" dirty="0" err="1" smtClean="0"/>
              <a:t>thromboembolism</a:t>
            </a:r>
            <a:endParaRPr lang="en-IN" sz="6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Clinical Features of PTE</a:t>
            </a:r>
          </a:p>
        </p:txBody>
      </p:sp>
      <p:graphicFrame>
        <p:nvGraphicFramePr>
          <p:cNvPr id="32771" name="Group 3"/>
          <p:cNvGraphicFramePr>
            <a:graphicFrameLocks noGrp="1"/>
          </p:cNvGraphicFramePr>
          <p:nvPr>
            <p:ph type="tbl" idx="1"/>
          </p:nvPr>
        </p:nvGraphicFramePr>
        <p:xfrm>
          <a:off x="1295400" y="1371600"/>
          <a:ext cx="7848600" cy="5181600"/>
        </p:xfrm>
        <a:graphic>
          <a:graphicData uri="http://schemas.openxmlformats.org/drawingml/2006/table">
            <a:tbl>
              <a:tblPr/>
              <a:tblGrid>
                <a:gridCol w="2616200"/>
                <a:gridCol w="2616200"/>
                <a:gridCol w="2616200"/>
              </a:tblGrid>
              <a:tr h="5181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tx1"/>
                          </a:solidFill>
                          <a:effectLst/>
                          <a:latin typeface="Times New Roman" charset="0"/>
                        </a:rPr>
                        <a:t>With Hemodynamic Impairment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tx1"/>
                          </a:solidFill>
                          <a:effectLst/>
                          <a:latin typeface="Times New Roman" charset="0"/>
                        </a:rPr>
                        <a:t>Angina, Tachycardia, P++, Gallop, JVP++, Hypotension, Cyanosis, Syncope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tx1"/>
                          </a:solidFill>
                          <a:effectLst/>
                          <a:latin typeface="Times New Roman" charset="0"/>
                        </a:rPr>
                        <a:t>This means obstruction of 30-50% of pulmonary vascular bed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Mc symptom of DVT is leg cramps.</a:t>
            </a:r>
          </a:p>
          <a:p>
            <a:pPr>
              <a:buNone/>
            </a:pPr>
            <a:endParaRPr lang="en-IN" dirty="0" smtClean="0"/>
          </a:p>
          <a:p>
            <a:r>
              <a:rPr lang="en-IN" dirty="0" smtClean="0"/>
              <a:t>Mc symptom of PE is unexplained SOB.</a:t>
            </a:r>
          </a:p>
          <a:p>
            <a:pPr>
              <a:buNone/>
            </a:pPr>
            <a:endParaRPr lang="en-IN" dirty="0" smtClean="0"/>
          </a:p>
          <a:p>
            <a:r>
              <a:rPr lang="en-IN" dirty="0" smtClean="0"/>
              <a:t>MC sign of PE is </a:t>
            </a:r>
            <a:r>
              <a:rPr lang="en-IN" dirty="0" err="1" smtClean="0"/>
              <a:t>tachypnea</a:t>
            </a:r>
            <a:r>
              <a:rPr lang="en-IN" dirty="0" smtClean="0"/>
              <a:t>.</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DD</a:t>
            </a:r>
            <a:endParaRPr lang="en-IN" dirty="0"/>
          </a:p>
        </p:txBody>
      </p:sp>
      <p:pic>
        <p:nvPicPr>
          <p:cNvPr id="1026" name="Picture 2"/>
          <p:cNvPicPr>
            <a:picLocks noGrp="1" noChangeAspect="1" noChangeArrowheads="1"/>
          </p:cNvPicPr>
          <p:nvPr>
            <p:ph idx="1"/>
          </p:nvPr>
        </p:nvPicPr>
        <p:blipFill>
          <a:blip r:embed="rId2"/>
          <a:srcRect l="1770" t="10769"/>
          <a:stretch>
            <a:fillRect/>
          </a:stretch>
        </p:blipFill>
        <p:spPr bwMode="auto">
          <a:xfrm>
            <a:off x="152400" y="1447800"/>
            <a:ext cx="8991600" cy="541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evaluating patients with possible VTE</a:t>
            </a:r>
            <a:endParaRPr lang="en-IN" dirty="0"/>
          </a:p>
        </p:txBody>
      </p:sp>
      <p:sp>
        <p:nvSpPr>
          <p:cNvPr id="3" name="Content Placeholder 2"/>
          <p:cNvSpPr>
            <a:spLocks noGrp="1"/>
          </p:cNvSpPr>
          <p:nvPr>
            <p:ph idx="1"/>
          </p:nvPr>
        </p:nvSpPr>
        <p:spPr/>
        <p:txBody>
          <a:bodyPr/>
          <a:lstStyle/>
          <a:p>
            <a:r>
              <a:rPr lang="en-IN" dirty="0" smtClean="0"/>
              <a:t>The initial task is to decide on the clinical likelihood of the disorder.</a:t>
            </a:r>
          </a:p>
          <a:p>
            <a:pPr>
              <a:buNone/>
            </a:pPr>
            <a:endParaRPr lang="en-IN" dirty="0" smtClean="0"/>
          </a:p>
          <a:p>
            <a:r>
              <a:rPr lang="en-IN" dirty="0" smtClean="0"/>
              <a:t> For this we have various scores like </a:t>
            </a:r>
            <a:r>
              <a:rPr lang="en-IN" dirty="0" err="1" smtClean="0"/>
              <a:t>wells,geneva</a:t>
            </a:r>
            <a:r>
              <a:rPr lang="en-IN" dirty="0" smtClean="0"/>
              <a:t> etc</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8600" y="304800"/>
            <a:ext cx="7467600" cy="762000"/>
          </a:xfrm>
        </p:spPr>
        <p:txBody>
          <a:bodyPr>
            <a:normAutofit fontScale="90000"/>
          </a:bodyPr>
          <a:lstStyle/>
          <a:p>
            <a:r>
              <a:rPr lang="en-US" dirty="0"/>
              <a:t>Well’s Criteria</a:t>
            </a:r>
          </a:p>
        </p:txBody>
      </p:sp>
      <p:graphicFrame>
        <p:nvGraphicFramePr>
          <p:cNvPr id="8261" name="Group 69"/>
          <p:cNvGraphicFramePr>
            <a:graphicFrameLocks noGrp="1"/>
          </p:cNvGraphicFramePr>
          <p:nvPr/>
        </p:nvGraphicFramePr>
        <p:xfrm>
          <a:off x="304800" y="1415558"/>
          <a:ext cx="7162800" cy="3766678"/>
        </p:xfrm>
        <a:graphic>
          <a:graphicData uri="http://schemas.openxmlformats.org/drawingml/2006/table">
            <a:tbl>
              <a:tblPr/>
              <a:tblGrid>
                <a:gridCol w="5943600"/>
                <a:gridCol w="1219200"/>
              </a:tblGrid>
              <a:tr h="10070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Clinical Signs and Symptoms of DVT?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(Calf tenderness, swelling &gt;3cm, </a:t>
                      </a:r>
                      <a:r>
                        <a:rPr kumimoji="0" lang="en-US" sz="2000" b="0" i="0" u="none" strike="noStrike" cap="none" normalizeH="0" baseline="0" dirty="0" err="1" smtClean="0">
                          <a:ln>
                            <a:noFill/>
                          </a:ln>
                          <a:solidFill>
                            <a:schemeClr val="tx1"/>
                          </a:solidFill>
                          <a:effectLst/>
                          <a:latin typeface="Arial" charset="0"/>
                        </a:rPr>
                        <a:t>errythema</a:t>
                      </a:r>
                      <a:r>
                        <a:rPr kumimoji="0" lang="en-US" sz="2000" b="0" i="0" u="none" strike="noStrike" cap="none" normalizeH="0" baseline="0" dirty="0" smtClean="0">
                          <a:ln>
                            <a:noFill/>
                          </a:ln>
                          <a:solidFill>
                            <a:schemeClr val="tx1"/>
                          </a:solidFill>
                          <a:effectLst/>
                          <a:latin typeface="Arial" charset="0"/>
                        </a:rPr>
                        <a:t>, pitting edema affected leg only)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0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PE Is #1 Diagnosis, or Equally Likely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0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Heart Rate &gt; 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17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Immobilization at least 3 days, or Surgery in the Previous 4 weeks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38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Previous, objectively diagnosed PE or DVT?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0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Hemoptysis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2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Malignancy w/ Rx within 6 mo, or palliative?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56" name="Text Box 64"/>
          <p:cNvSpPr txBox="1">
            <a:spLocks noChangeArrowheads="1"/>
          </p:cNvSpPr>
          <p:nvPr/>
        </p:nvSpPr>
        <p:spPr bwMode="auto">
          <a:xfrm>
            <a:off x="0" y="5181601"/>
            <a:ext cx="8821738" cy="1846659"/>
          </a:xfrm>
          <a:prstGeom prst="rect">
            <a:avLst/>
          </a:prstGeom>
          <a:noFill/>
          <a:ln w="9525">
            <a:noFill/>
            <a:miter lim="800000"/>
            <a:headEnd/>
            <a:tailEnd/>
          </a:ln>
          <a:effectLst/>
        </p:spPr>
        <p:txBody>
          <a:bodyPr wrap="square">
            <a:spAutoFit/>
          </a:bodyPr>
          <a:lstStyle/>
          <a:p>
            <a:r>
              <a:rPr lang="en-US" sz="2200" dirty="0">
                <a:latin typeface="Times New Roman" charset="0"/>
              </a:rPr>
              <a:t>&gt;6:	 	High Risk</a:t>
            </a:r>
          </a:p>
          <a:p>
            <a:r>
              <a:rPr lang="en-US" sz="2200" dirty="0">
                <a:latin typeface="Times New Roman" charset="0"/>
              </a:rPr>
              <a:t>2 to 6:		Moderate Risk</a:t>
            </a:r>
          </a:p>
          <a:p>
            <a:r>
              <a:rPr lang="en-US" sz="2200" dirty="0">
                <a:latin typeface="Times New Roman" charset="0"/>
              </a:rPr>
              <a:t>2 or less:	Low</a:t>
            </a:r>
          </a:p>
          <a:p>
            <a:r>
              <a:rPr lang="en-US" sz="1200" i="1" dirty="0">
                <a:cs typeface="Arial" charset="0"/>
              </a:rPr>
              <a:t>Adapted with permission from Wells PS, Anderson DR, Rodger M, Ginsberg JS, </a:t>
            </a:r>
            <a:r>
              <a:rPr lang="en-US" sz="1200" i="1" dirty="0" err="1">
                <a:cs typeface="Arial" charset="0"/>
              </a:rPr>
              <a:t>Kearon</a:t>
            </a:r>
            <a:r>
              <a:rPr lang="en-US" sz="1200" i="1" dirty="0">
                <a:cs typeface="Arial" charset="0"/>
              </a:rPr>
              <a:t> C, Gent M, et al. Derivation of a simple </a:t>
            </a:r>
          </a:p>
          <a:p>
            <a:r>
              <a:rPr lang="en-US" sz="1200" i="1" dirty="0">
                <a:cs typeface="Arial" charset="0"/>
              </a:rPr>
              <a:t>clinical model to categorize patients probability of pulmonary embolism: increasing the models utility with the </a:t>
            </a:r>
            <a:r>
              <a:rPr lang="en-US" sz="1200" i="1" dirty="0" err="1">
                <a:cs typeface="Arial" charset="0"/>
              </a:rPr>
              <a:t>SimpliRED</a:t>
            </a:r>
            <a:r>
              <a:rPr lang="en-US" sz="1200" i="1" dirty="0">
                <a:cs typeface="Arial" charset="0"/>
              </a:rPr>
              <a:t> d-</a:t>
            </a:r>
            <a:r>
              <a:rPr lang="en-US" sz="1200" i="1" dirty="0" err="1">
                <a:cs typeface="Arial" charset="0"/>
              </a:rPr>
              <a:t>dimer</a:t>
            </a:r>
            <a:r>
              <a:rPr lang="en-US" sz="1200" i="1" dirty="0">
                <a:cs typeface="Arial" charset="0"/>
              </a:rPr>
              <a:t>.</a:t>
            </a:r>
          </a:p>
          <a:p>
            <a:r>
              <a:rPr lang="en-US" sz="1200" i="1" dirty="0" err="1">
                <a:cs typeface="Arial" charset="0"/>
              </a:rPr>
              <a:t>Thromb</a:t>
            </a:r>
            <a:r>
              <a:rPr lang="en-US" sz="1200" i="1" dirty="0">
                <a:cs typeface="Arial" charset="0"/>
              </a:rPr>
              <a:t> </a:t>
            </a:r>
            <a:r>
              <a:rPr lang="en-US" sz="1200" i="1" dirty="0" err="1">
                <a:cs typeface="Arial" charset="0"/>
              </a:rPr>
              <a:t>Haemost</a:t>
            </a:r>
            <a:r>
              <a:rPr lang="en-US" sz="1200" i="1" dirty="0">
                <a:cs typeface="Arial" charset="0"/>
              </a:rPr>
              <a:t> 2000;83:416-20.</a:t>
            </a:r>
            <a:r>
              <a:rPr lang="en-US" sz="1200" dirty="0">
                <a:cs typeface="Arial" charset="0"/>
              </a:rPr>
              <a:t> </a:t>
            </a:r>
          </a:p>
          <a:p>
            <a:endParaRPr lang="en-US" sz="1200" dirty="0">
              <a:latin typeface="Times New Roman"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1026" name="Picture 2"/>
          <p:cNvPicPr>
            <a:picLocks noGrp="1" noChangeAspect="1" noChangeArrowheads="1"/>
          </p:cNvPicPr>
          <p:nvPr>
            <p:ph idx="1"/>
          </p:nvPr>
        </p:nvPicPr>
        <p:blipFill>
          <a:blip r:embed="rId2"/>
          <a:srcRect l="870" b="13095"/>
          <a:stretch>
            <a:fillRect/>
          </a:stretch>
        </p:blipFill>
        <p:spPr bwMode="auto">
          <a:xfrm>
            <a:off x="0" y="990600"/>
            <a:ext cx="8686800" cy="556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 - </a:t>
            </a:r>
            <a:r>
              <a:rPr lang="en-IN" dirty="0" err="1" smtClean="0"/>
              <a:t>dimers</a:t>
            </a:r>
            <a:endParaRPr lang="en-IN" dirty="0"/>
          </a:p>
        </p:txBody>
      </p:sp>
      <p:sp>
        <p:nvSpPr>
          <p:cNvPr id="3" name="Content Placeholder 2"/>
          <p:cNvSpPr>
            <a:spLocks noGrp="1"/>
          </p:cNvSpPr>
          <p:nvPr>
            <p:ph idx="1"/>
          </p:nvPr>
        </p:nvSpPr>
        <p:spPr/>
        <p:txBody>
          <a:bodyPr>
            <a:normAutofit/>
          </a:bodyPr>
          <a:lstStyle/>
          <a:p>
            <a:r>
              <a:rPr lang="en-IN" dirty="0" smtClean="0"/>
              <a:t> The sensitivity  is &gt;80% for DVT  and &gt;95% for PE.  </a:t>
            </a:r>
          </a:p>
          <a:p>
            <a:r>
              <a:rPr lang="en-IN" dirty="0" smtClean="0"/>
              <a:t> a useful "rule out" test. </a:t>
            </a:r>
          </a:p>
          <a:p>
            <a:r>
              <a:rPr lang="en-IN" dirty="0" smtClean="0"/>
              <a:t>More than 95% of patients with a normal (&lt;500 </a:t>
            </a:r>
            <a:r>
              <a:rPr lang="en-IN" dirty="0" err="1" smtClean="0"/>
              <a:t>ng</a:t>
            </a:r>
            <a:r>
              <a:rPr lang="en-IN" dirty="0" smtClean="0"/>
              <a:t>/</a:t>
            </a:r>
            <a:r>
              <a:rPr lang="en-IN" dirty="0" err="1" smtClean="0"/>
              <a:t>mL</a:t>
            </a:r>
            <a:r>
              <a:rPr lang="en-IN" dirty="0" smtClean="0"/>
              <a:t>) d-</a:t>
            </a:r>
            <a:r>
              <a:rPr lang="en-IN" dirty="0" err="1" smtClean="0"/>
              <a:t>dimer</a:t>
            </a:r>
            <a:r>
              <a:rPr lang="en-IN" dirty="0" smtClean="0"/>
              <a:t> do not have PE.  </a:t>
            </a:r>
          </a:p>
          <a:p>
            <a:r>
              <a:rPr lang="en-IN" dirty="0" smtClean="0"/>
              <a:t>It is not specific. Levels increase in patients with  MI, pneumonia, sepsis, cancer, and the postoperative state and those in the2nd or 3rd trimester of pregnancy.  .</a:t>
            </a:r>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Chest x ray</a:t>
            </a:r>
            <a:endParaRPr lang="en-IN" dirty="0"/>
          </a:p>
        </p:txBody>
      </p:sp>
      <p:sp>
        <p:nvSpPr>
          <p:cNvPr id="3" name="Content Placeholder 2"/>
          <p:cNvSpPr>
            <a:spLocks noGrp="1"/>
          </p:cNvSpPr>
          <p:nvPr>
            <p:ph idx="1"/>
          </p:nvPr>
        </p:nvSpPr>
        <p:spPr/>
        <p:txBody>
          <a:bodyPr/>
          <a:lstStyle/>
          <a:p>
            <a:pPr>
              <a:buFont typeface="Wingdings" pitchFamily="2" charset="2"/>
              <a:buChar char="ü"/>
            </a:pPr>
            <a:r>
              <a:rPr lang="en-IN" dirty="0" smtClean="0"/>
              <a:t>A normal or nearly normal chest x-ray often occurs in PE. </a:t>
            </a:r>
          </a:p>
          <a:p>
            <a:pPr marL="633222" indent="-514350">
              <a:buFont typeface="Wingdings" pitchFamily="2" charset="2"/>
              <a:buChar char="ü"/>
            </a:pPr>
            <a:r>
              <a:rPr lang="en-IN" dirty="0" smtClean="0"/>
              <a:t>Others  -</a:t>
            </a:r>
          </a:p>
          <a:p>
            <a:pPr marL="633222" indent="-514350">
              <a:buFont typeface="+mj-lt"/>
              <a:buAutoNum type="arabicPeriod"/>
            </a:pPr>
            <a:r>
              <a:rPr lang="en-IN" dirty="0" smtClean="0"/>
              <a:t>focal </a:t>
            </a:r>
            <a:r>
              <a:rPr lang="en-IN" dirty="0" err="1" smtClean="0"/>
              <a:t>oligemia</a:t>
            </a:r>
            <a:r>
              <a:rPr lang="en-IN" dirty="0" smtClean="0"/>
              <a:t> (</a:t>
            </a:r>
            <a:r>
              <a:rPr lang="en-IN" dirty="0" err="1" smtClean="0"/>
              <a:t>Westermark's</a:t>
            </a:r>
            <a:r>
              <a:rPr lang="en-IN" dirty="0" smtClean="0"/>
              <a:t> sign),</a:t>
            </a:r>
          </a:p>
          <a:p>
            <a:pPr marL="633222" indent="-514350">
              <a:buFont typeface="+mj-lt"/>
              <a:buAutoNum type="arabicPeriod"/>
            </a:pPr>
            <a:r>
              <a:rPr lang="en-IN" dirty="0" smtClean="0"/>
              <a:t> a peripheral wedged-shaped density above the diaphragm (Hampton's hump)</a:t>
            </a:r>
          </a:p>
          <a:p>
            <a:pPr marL="633222" indent="-514350">
              <a:buFont typeface="+mj-lt"/>
              <a:buAutoNum type="arabicPeriod"/>
            </a:pPr>
            <a:r>
              <a:rPr lang="en-IN" dirty="0" smtClean="0"/>
              <a:t>an enlarged right descending pulmonary artery (</a:t>
            </a:r>
            <a:r>
              <a:rPr lang="en-IN" dirty="0" err="1" smtClean="0"/>
              <a:t>Palla's</a:t>
            </a:r>
            <a:r>
              <a:rPr lang="en-IN" dirty="0" smtClean="0"/>
              <a:t> sign</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Westermarks</a:t>
            </a:r>
            <a:r>
              <a:rPr lang="en-IN" dirty="0" smtClean="0"/>
              <a:t> sign</a:t>
            </a:r>
            <a:endParaRPr lang="en-IN" dirty="0"/>
          </a:p>
        </p:txBody>
      </p:sp>
      <p:pic>
        <p:nvPicPr>
          <p:cNvPr id="4" name="Picture 1027"/>
          <p:cNvPicPr>
            <a:picLocks noGrp="1" noChangeAspect="1" noChangeArrowheads="1"/>
          </p:cNvPicPr>
          <p:nvPr>
            <p:ph idx="1"/>
          </p:nvPr>
        </p:nvPicPr>
        <p:blipFill>
          <a:blip r:embed="rId2"/>
          <a:srcRect/>
          <a:stretch>
            <a:fillRect/>
          </a:stretch>
        </p:blipFill>
        <p:spPr>
          <a:xfrm>
            <a:off x="838200" y="1524000"/>
            <a:ext cx="7619999" cy="53340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Hamptons hump</a:t>
            </a:r>
            <a:endParaRPr lang="en-IN" dirty="0"/>
          </a:p>
        </p:txBody>
      </p:sp>
      <p:pic>
        <p:nvPicPr>
          <p:cNvPr id="4" name="Picture 1028"/>
          <p:cNvPicPr>
            <a:picLocks noGrp="1" noChangeAspect="1" noChangeArrowheads="1"/>
          </p:cNvPicPr>
          <p:nvPr>
            <p:ph idx="1"/>
          </p:nvPr>
        </p:nvPicPr>
        <p:blipFill>
          <a:blip r:embed="rId2"/>
          <a:srcRect/>
          <a:stretch>
            <a:fillRect/>
          </a:stretch>
        </p:blipFill>
        <p:spPr bwMode="auto">
          <a:xfrm>
            <a:off x="1371601" y="1295400"/>
            <a:ext cx="6324600" cy="5562600"/>
          </a:xfrm>
          <a:prstGeom prst="rect">
            <a:avLst/>
          </a:prstGeom>
          <a:noFill/>
          <a:ln w="9525">
            <a:noFill/>
            <a:miter lim="800000"/>
            <a:headEnd/>
            <a:tailEnd/>
          </a:ln>
          <a:effectLst/>
        </p:spPr>
      </p:pic>
      <p:cxnSp>
        <p:nvCxnSpPr>
          <p:cNvPr id="6" name="Straight Arrow Connector 5"/>
          <p:cNvCxnSpPr/>
          <p:nvPr/>
        </p:nvCxnSpPr>
        <p:spPr>
          <a:xfrm rot="10800000">
            <a:off x="6934200" y="4648200"/>
            <a:ext cx="1676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ight Arrow 6"/>
          <p:cNvSpPr/>
          <p:nvPr/>
        </p:nvSpPr>
        <p:spPr>
          <a:xfrm>
            <a:off x="8610600" y="4648200"/>
            <a:ext cx="1524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Left Arrow 7"/>
          <p:cNvSpPr/>
          <p:nvPr/>
        </p:nvSpPr>
        <p:spPr>
          <a:xfrm>
            <a:off x="7010400" y="4572000"/>
            <a:ext cx="17526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PTE</a:t>
            </a:r>
            <a:endParaRPr lang="en-IN" dirty="0"/>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dirty="0" smtClean="0"/>
              <a:t>It is obstruction of pulmonary vessels . OBSTRUCTION  can be-</a:t>
            </a:r>
          </a:p>
          <a:p>
            <a:r>
              <a:rPr lang="en-US" dirty="0" smtClean="0"/>
              <a:t>Thrombotic –blood clot.</a:t>
            </a:r>
          </a:p>
          <a:p>
            <a:r>
              <a:rPr lang="en-US" dirty="0" smtClean="0"/>
              <a:t>Non-thrombotic : Fat, Air, </a:t>
            </a:r>
            <a:r>
              <a:rPr lang="en-US" dirty="0" err="1" smtClean="0"/>
              <a:t>Tumour</a:t>
            </a:r>
            <a:r>
              <a:rPr lang="en-US" dirty="0" smtClean="0"/>
              <a:t> , Amniotic fluid.</a:t>
            </a:r>
          </a:p>
          <a:p>
            <a:pPr>
              <a:buFont typeface="Wingdings" pitchFamily="2" charset="2"/>
              <a:buChar char="ü"/>
            </a:pPr>
            <a:r>
              <a:rPr lang="en-US" dirty="0" smtClean="0"/>
              <a:t>Clot may be –</a:t>
            </a:r>
          </a:p>
          <a:p>
            <a:r>
              <a:rPr lang="en-US" dirty="0" smtClean="0"/>
              <a:t>Primary -formed in the pulmonary vessels itself.</a:t>
            </a:r>
          </a:p>
          <a:p>
            <a:r>
              <a:rPr lang="en-US" dirty="0" smtClean="0"/>
              <a:t> secondary-Thrombosis of peripheral veins , </a:t>
            </a:r>
            <a:r>
              <a:rPr lang="en-US" dirty="0" err="1" smtClean="0"/>
              <a:t>embolization</a:t>
            </a:r>
            <a:r>
              <a:rPr lang="en-US" dirty="0" smtClean="0"/>
              <a:t> to pulmonary vessels.</a:t>
            </a:r>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Palla”s</a:t>
            </a:r>
            <a:r>
              <a:rPr lang="en-IN" dirty="0" smtClean="0"/>
              <a:t> sign</a:t>
            </a:r>
            <a:endParaRPr lang="en-IN" dirty="0"/>
          </a:p>
        </p:txBody>
      </p:sp>
      <p:pic>
        <p:nvPicPr>
          <p:cNvPr id="4" name="Picture 13" descr="CXR withProminent PA"/>
          <p:cNvPicPr>
            <a:picLocks noGrp="1" noChangeAspect="1" noChangeArrowheads="1"/>
          </p:cNvPicPr>
          <p:nvPr>
            <p:ph idx="1"/>
          </p:nvPr>
        </p:nvPicPr>
        <p:blipFill>
          <a:blip r:embed="rId2"/>
          <a:srcRect/>
          <a:stretch>
            <a:fillRect/>
          </a:stretch>
        </p:blipFill>
        <p:spPr>
          <a:xfrm>
            <a:off x="1781175" y="2087562"/>
            <a:ext cx="5581650" cy="40005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endParaRPr lang="en-US" dirty="0"/>
          </a:p>
        </p:txBody>
      </p:sp>
      <p:sp>
        <p:nvSpPr>
          <p:cNvPr id="27651" name="Rectangle 3"/>
          <p:cNvSpPr>
            <a:spLocks noGrp="1" noChangeArrowheads="1"/>
          </p:cNvSpPr>
          <p:nvPr>
            <p:ph type="body" idx="1"/>
          </p:nvPr>
        </p:nvSpPr>
        <p:spPr/>
        <p:txBody>
          <a:bodyPr/>
          <a:lstStyle/>
          <a:p>
            <a:pPr>
              <a:lnSpc>
                <a:spcPct val="90000"/>
              </a:lnSpc>
            </a:pPr>
            <a:r>
              <a:rPr lang="en-US" b="1" dirty="0" smtClean="0"/>
              <a:t>ECG</a:t>
            </a:r>
            <a:endParaRPr lang="en-US" b="1" dirty="0"/>
          </a:p>
          <a:p>
            <a:pPr lvl="1">
              <a:lnSpc>
                <a:spcPct val="90000"/>
              </a:lnSpc>
            </a:pPr>
            <a:r>
              <a:rPr lang="en-US" dirty="0"/>
              <a:t>2 Most Common finding on EKG:</a:t>
            </a:r>
          </a:p>
          <a:p>
            <a:pPr lvl="2">
              <a:lnSpc>
                <a:spcPct val="90000"/>
              </a:lnSpc>
            </a:pPr>
            <a:r>
              <a:rPr lang="en-US" dirty="0"/>
              <a:t>Nonspecific ST-segment and T-wave changes</a:t>
            </a:r>
          </a:p>
          <a:p>
            <a:pPr lvl="2">
              <a:lnSpc>
                <a:spcPct val="90000"/>
              </a:lnSpc>
            </a:pPr>
            <a:r>
              <a:rPr lang="en-US" dirty="0"/>
              <a:t>Sinus Tachycardia</a:t>
            </a:r>
          </a:p>
          <a:p>
            <a:pPr lvl="1">
              <a:lnSpc>
                <a:spcPct val="90000"/>
              </a:lnSpc>
            </a:pPr>
            <a:r>
              <a:rPr lang="en-US" dirty="0"/>
              <a:t>Historical abnormality suggestive of PE</a:t>
            </a:r>
          </a:p>
          <a:p>
            <a:pPr lvl="2">
              <a:lnSpc>
                <a:spcPct val="90000"/>
              </a:lnSpc>
            </a:pPr>
            <a:r>
              <a:rPr lang="en-US" dirty="0"/>
              <a:t>S1Q3T3</a:t>
            </a:r>
          </a:p>
          <a:p>
            <a:pPr lvl="2">
              <a:lnSpc>
                <a:spcPct val="90000"/>
              </a:lnSpc>
            </a:pPr>
            <a:r>
              <a:rPr lang="en-US" dirty="0"/>
              <a:t>Right ventricular strain</a:t>
            </a:r>
          </a:p>
          <a:p>
            <a:pPr lvl="2">
              <a:lnSpc>
                <a:spcPct val="90000"/>
              </a:lnSpc>
            </a:pPr>
            <a:r>
              <a:rPr lang="en-US" dirty="0"/>
              <a:t>New incomplete RBBB</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0-#ppt_w/2"/>
                                          </p:val>
                                        </p:tav>
                                        <p:tav tm="100000">
                                          <p:val>
                                            <p:strVal val="#ppt_x"/>
                                          </p:val>
                                        </p:tav>
                                      </p:tavLst>
                                    </p:anim>
                                    <p:anim calcmode="lin" valueType="num">
                                      <p:cBhvr additive="base">
                                        <p:cTn id="8" dur="500" fill="hold"/>
                                        <p:tgtEl>
                                          <p:spTgt spid="276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wd">
                                    <p:tmPct val="100000"/>
                                  </p:iterate>
                                  <p:childTnLst>
                                    <p:set>
                                      <p:cBhvr>
                                        <p:cTn id="12" dur="1" fill="hold">
                                          <p:stCondLst>
                                            <p:cond delay="0"/>
                                          </p:stCondLst>
                                        </p:cTn>
                                        <p:tgtEl>
                                          <p:spTgt spid="27651">
                                            <p:txEl>
                                              <p:pRg st="0" end="0"/>
                                            </p:txEl>
                                          </p:spTgt>
                                        </p:tgtEl>
                                        <p:attrNameLst>
                                          <p:attrName>style.visibility</p:attrName>
                                        </p:attrNameLst>
                                      </p:cBhvr>
                                      <p:to>
                                        <p:strVal val="visible"/>
                                      </p:to>
                                    </p:set>
                                    <p:anim calcmode="lin" valueType="num">
                                      <p:cBhvr additive="base">
                                        <p:cTn id="13" dur="3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14" dur="3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iterate type="wd">
                                    <p:tmPct val="100000"/>
                                  </p:iterate>
                                  <p:childTnLst>
                                    <p:set>
                                      <p:cBhvr>
                                        <p:cTn id="18" dur="1" fill="hold">
                                          <p:stCondLst>
                                            <p:cond delay="0"/>
                                          </p:stCondLst>
                                        </p:cTn>
                                        <p:tgtEl>
                                          <p:spTgt spid="27651">
                                            <p:txEl>
                                              <p:pRg st="1" end="1"/>
                                            </p:txEl>
                                          </p:spTgt>
                                        </p:tgtEl>
                                        <p:attrNameLst>
                                          <p:attrName>style.visibility</p:attrName>
                                        </p:attrNameLst>
                                      </p:cBhvr>
                                      <p:to>
                                        <p:strVal val="visible"/>
                                      </p:to>
                                    </p:set>
                                    <p:anim calcmode="lin" valueType="num">
                                      <p:cBhvr additive="base">
                                        <p:cTn id="19" dur="3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20" dur="300" fill="hold"/>
                                        <p:tgtEl>
                                          <p:spTgt spid="27651">
                                            <p:txEl>
                                              <p:pRg st="1" end="1"/>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iterate type="wd">
                                    <p:tmPct val="100000"/>
                                  </p:iterate>
                                  <p:childTnLst>
                                    <p:set>
                                      <p:cBhvr>
                                        <p:cTn id="22" dur="1" fill="hold">
                                          <p:stCondLst>
                                            <p:cond delay="0"/>
                                          </p:stCondLst>
                                        </p:cTn>
                                        <p:tgtEl>
                                          <p:spTgt spid="27651">
                                            <p:txEl>
                                              <p:pRg st="2" end="2"/>
                                            </p:txEl>
                                          </p:spTgt>
                                        </p:tgtEl>
                                        <p:attrNameLst>
                                          <p:attrName>style.visibility</p:attrName>
                                        </p:attrNameLst>
                                      </p:cBhvr>
                                      <p:to>
                                        <p:strVal val="visible"/>
                                      </p:to>
                                    </p:set>
                                    <p:anim calcmode="lin" valueType="num">
                                      <p:cBhvr additive="base">
                                        <p:cTn id="23" dur="3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4" dur="300" fill="hold"/>
                                        <p:tgtEl>
                                          <p:spTgt spid="27651">
                                            <p:txEl>
                                              <p:pRg st="2" end="2"/>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iterate type="wd">
                                    <p:tmPct val="100000"/>
                                  </p:iterate>
                                  <p:childTnLst>
                                    <p:set>
                                      <p:cBhvr>
                                        <p:cTn id="26" dur="1" fill="hold">
                                          <p:stCondLst>
                                            <p:cond delay="0"/>
                                          </p:stCondLst>
                                        </p:cTn>
                                        <p:tgtEl>
                                          <p:spTgt spid="27651">
                                            <p:txEl>
                                              <p:pRg st="3" end="3"/>
                                            </p:txEl>
                                          </p:spTgt>
                                        </p:tgtEl>
                                        <p:attrNameLst>
                                          <p:attrName>style.visibility</p:attrName>
                                        </p:attrNameLst>
                                      </p:cBhvr>
                                      <p:to>
                                        <p:strVal val="visible"/>
                                      </p:to>
                                    </p:set>
                                    <p:anim calcmode="lin" valueType="num">
                                      <p:cBhvr additive="base">
                                        <p:cTn id="27" dur="3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8" dur="300" fill="hold"/>
                                        <p:tgtEl>
                                          <p:spTgt spid="276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iterate type="wd">
                                    <p:tmPct val="100000"/>
                                  </p:iterate>
                                  <p:childTnLst>
                                    <p:set>
                                      <p:cBhvr>
                                        <p:cTn id="32" dur="1" fill="hold">
                                          <p:stCondLst>
                                            <p:cond delay="0"/>
                                          </p:stCondLst>
                                        </p:cTn>
                                        <p:tgtEl>
                                          <p:spTgt spid="27651">
                                            <p:txEl>
                                              <p:pRg st="4" end="4"/>
                                            </p:txEl>
                                          </p:spTgt>
                                        </p:tgtEl>
                                        <p:attrNameLst>
                                          <p:attrName>style.visibility</p:attrName>
                                        </p:attrNameLst>
                                      </p:cBhvr>
                                      <p:to>
                                        <p:strVal val="visible"/>
                                      </p:to>
                                    </p:set>
                                    <p:anim calcmode="lin" valueType="num">
                                      <p:cBhvr additive="base">
                                        <p:cTn id="33" dur="300" fill="hold"/>
                                        <p:tgtEl>
                                          <p:spTgt spid="27651">
                                            <p:txEl>
                                              <p:pRg st="4" end="4"/>
                                            </p:txEl>
                                          </p:spTgt>
                                        </p:tgtEl>
                                        <p:attrNameLst>
                                          <p:attrName>ppt_x</p:attrName>
                                        </p:attrNameLst>
                                      </p:cBhvr>
                                      <p:tavLst>
                                        <p:tav tm="0">
                                          <p:val>
                                            <p:strVal val="0-#ppt_w/2"/>
                                          </p:val>
                                        </p:tav>
                                        <p:tav tm="100000">
                                          <p:val>
                                            <p:strVal val="#ppt_x"/>
                                          </p:val>
                                        </p:tav>
                                      </p:tavLst>
                                    </p:anim>
                                    <p:anim calcmode="lin" valueType="num">
                                      <p:cBhvr additive="base">
                                        <p:cTn id="34" dur="300" fill="hold"/>
                                        <p:tgtEl>
                                          <p:spTgt spid="27651">
                                            <p:txEl>
                                              <p:pRg st="4" end="4"/>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iterate type="wd">
                                    <p:tmPct val="100000"/>
                                  </p:iterate>
                                  <p:childTnLst>
                                    <p:set>
                                      <p:cBhvr>
                                        <p:cTn id="36" dur="1" fill="hold">
                                          <p:stCondLst>
                                            <p:cond delay="0"/>
                                          </p:stCondLst>
                                        </p:cTn>
                                        <p:tgtEl>
                                          <p:spTgt spid="27651">
                                            <p:txEl>
                                              <p:pRg st="5" end="5"/>
                                            </p:txEl>
                                          </p:spTgt>
                                        </p:tgtEl>
                                        <p:attrNameLst>
                                          <p:attrName>style.visibility</p:attrName>
                                        </p:attrNameLst>
                                      </p:cBhvr>
                                      <p:to>
                                        <p:strVal val="visible"/>
                                      </p:to>
                                    </p:set>
                                    <p:anim calcmode="lin" valueType="num">
                                      <p:cBhvr additive="base">
                                        <p:cTn id="37" dur="300" fill="hold"/>
                                        <p:tgtEl>
                                          <p:spTgt spid="27651">
                                            <p:txEl>
                                              <p:pRg st="5" end="5"/>
                                            </p:txEl>
                                          </p:spTgt>
                                        </p:tgtEl>
                                        <p:attrNameLst>
                                          <p:attrName>ppt_x</p:attrName>
                                        </p:attrNameLst>
                                      </p:cBhvr>
                                      <p:tavLst>
                                        <p:tav tm="0">
                                          <p:val>
                                            <p:strVal val="0-#ppt_w/2"/>
                                          </p:val>
                                        </p:tav>
                                        <p:tav tm="100000">
                                          <p:val>
                                            <p:strVal val="#ppt_x"/>
                                          </p:val>
                                        </p:tav>
                                      </p:tavLst>
                                    </p:anim>
                                    <p:anim calcmode="lin" valueType="num">
                                      <p:cBhvr additive="base">
                                        <p:cTn id="38" dur="300" fill="hold"/>
                                        <p:tgtEl>
                                          <p:spTgt spid="27651">
                                            <p:txEl>
                                              <p:pRg st="5" end="5"/>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iterate type="wd">
                                    <p:tmPct val="100000"/>
                                  </p:iterate>
                                  <p:childTnLst>
                                    <p:set>
                                      <p:cBhvr>
                                        <p:cTn id="40" dur="1" fill="hold">
                                          <p:stCondLst>
                                            <p:cond delay="0"/>
                                          </p:stCondLst>
                                        </p:cTn>
                                        <p:tgtEl>
                                          <p:spTgt spid="27651">
                                            <p:txEl>
                                              <p:pRg st="6" end="6"/>
                                            </p:txEl>
                                          </p:spTgt>
                                        </p:tgtEl>
                                        <p:attrNameLst>
                                          <p:attrName>style.visibility</p:attrName>
                                        </p:attrNameLst>
                                      </p:cBhvr>
                                      <p:to>
                                        <p:strVal val="visible"/>
                                      </p:to>
                                    </p:set>
                                    <p:anim calcmode="lin" valueType="num">
                                      <p:cBhvr additive="base">
                                        <p:cTn id="41" dur="300" fill="hold"/>
                                        <p:tgtEl>
                                          <p:spTgt spid="27651">
                                            <p:txEl>
                                              <p:pRg st="6" end="6"/>
                                            </p:txEl>
                                          </p:spTgt>
                                        </p:tgtEl>
                                        <p:attrNameLst>
                                          <p:attrName>ppt_x</p:attrName>
                                        </p:attrNameLst>
                                      </p:cBhvr>
                                      <p:tavLst>
                                        <p:tav tm="0">
                                          <p:val>
                                            <p:strVal val="0-#ppt_w/2"/>
                                          </p:val>
                                        </p:tav>
                                        <p:tav tm="100000">
                                          <p:val>
                                            <p:strVal val="#ppt_x"/>
                                          </p:val>
                                        </p:tav>
                                      </p:tavLst>
                                    </p:anim>
                                    <p:anim calcmode="lin" valueType="num">
                                      <p:cBhvr additive="base">
                                        <p:cTn id="42" dur="300" fill="hold"/>
                                        <p:tgtEl>
                                          <p:spTgt spid="27651">
                                            <p:txEl>
                                              <p:pRg st="6" end="6"/>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iterate type="wd">
                                    <p:tmPct val="100000"/>
                                  </p:iterate>
                                  <p:childTnLst>
                                    <p:set>
                                      <p:cBhvr>
                                        <p:cTn id="44" dur="1" fill="hold">
                                          <p:stCondLst>
                                            <p:cond delay="0"/>
                                          </p:stCondLst>
                                        </p:cTn>
                                        <p:tgtEl>
                                          <p:spTgt spid="27651">
                                            <p:txEl>
                                              <p:pRg st="7" end="7"/>
                                            </p:txEl>
                                          </p:spTgt>
                                        </p:tgtEl>
                                        <p:attrNameLst>
                                          <p:attrName>style.visibility</p:attrName>
                                        </p:attrNameLst>
                                      </p:cBhvr>
                                      <p:to>
                                        <p:strVal val="visible"/>
                                      </p:to>
                                    </p:set>
                                    <p:anim calcmode="lin" valueType="num">
                                      <p:cBhvr additive="base">
                                        <p:cTn id="45" dur="300" fill="hold"/>
                                        <p:tgtEl>
                                          <p:spTgt spid="27651">
                                            <p:txEl>
                                              <p:pRg st="7" end="7"/>
                                            </p:txEl>
                                          </p:spTgt>
                                        </p:tgtEl>
                                        <p:attrNameLst>
                                          <p:attrName>ppt_x</p:attrName>
                                        </p:attrNameLst>
                                      </p:cBhvr>
                                      <p:tavLst>
                                        <p:tav tm="0">
                                          <p:val>
                                            <p:strVal val="0-#ppt_w/2"/>
                                          </p:val>
                                        </p:tav>
                                        <p:tav tm="100000">
                                          <p:val>
                                            <p:strVal val="#ppt_x"/>
                                          </p:val>
                                        </p:tav>
                                      </p:tavLst>
                                    </p:anim>
                                    <p:anim calcmode="lin" valueType="num">
                                      <p:cBhvr additive="base">
                                        <p:cTn id="46" dur="300" fill="hold"/>
                                        <p:tgtEl>
                                          <p:spTgt spid="2765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Chest CT</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  </a:t>
            </a:r>
            <a:r>
              <a:rPr lang="en-IN" dirty="0" err="1" smtClean="0"/>
              <a:t>CTchest</a:t>
            </a:r>
            <a:r>
              <a:rPr lang="en-IN" dirty="0" smtClean="0"/>
              <a:t> with </a:t>
            </a:r>
            <a:r>
              <a:rPr lang="en-IN" dirty="0" err="1" smtClean="0"/>
              <a:t>IVcontrast</a:t>
            </a:r>
            <a:r>
              <a:rPr lang="en-IN" dirty="0" smtClean="0"/>
              <a:t> is the principal imaging test for the diagnosis of PE  </a:t>
            </a:r>
          </a:p>
          <a:p>
            <a:pPr>
              <a:buNone/>
            </a:pPr>
            <a:endParaRPr lang="en-IN" dirty="0" smtClean="0"/>
          </a:p>
          <a:p>
            <a:r>
              <a:rPr lang="en-IN" dirty="0" smtClean="0"/>
              <a:t>The CT scan also obtains excellent images of the RV and LV and can be used for risk stratification along with its use as a diagnostic tool. In patients with PE, RV enlargement on chest CT indicates an increased likelihood of death within the next 30 days compared with PE patients who have normal RV size on chest CT.</a:t>
            </a:r>
          </a:p>
          <a:p>
            <a:pPr>
              <a:buNone/>
            </a:pPr>
            <a:endParaRPr lang="en-IN" dirty="0" smtClean="0"/>
          </a:p>
          <a:p>
            <a:r>
              <a:rPr lang="en-IN" dirty="0" smtClean="0"/>
              <a:t> When imaging is continued below the chest to the knee, pelvic and proximal leg DVT also can be diagnosed by CT scanning. </a:t>
            </a:r>
          </a:p>
          <a:p>
            <a:pPr>
              <a:buNone/>
            </a:pPr>
            <a:endParaRPr lang="en-IN" dirty="0" smtClean="0"/>
          </a:p>
          <a:p>
            <a:r>
              <a:rPr lang="en-IN" dirty="0" smtClean="0"/>
              <a:t>In patients without PE, the lung </a:t>
            </a:r>
            <a:r>
              <a:rPr lang="en-IN" dirty="0" err="1" smtClean="0"/>
              <a:t>parenchymal</a:t>
            </a:r>
            <a:r>
              <a:rPr lang="en-IN" dirty="0" smtClean="0"/>
              <a:t> images may establish alternative diagnoses not apparent on chest x-ray  such as pneumonia, emphysema, pulmonary fibrosis, pulmonary mass, and aortic pathology.  </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IN" dirty="0" smtClean="0"/>
              <a:t>Lung </a:t>
            </a:r>
            <a:r>
              <a:rPr lang="en-IN" dirty="0" smtClean="0"/>
              <a:t>Scanning( V/Q scan)</a:t>
            </a:r>
            <a:endParaRPr lang="en-IN" dirty="0" smtClean="0"/>
          </a:p>
          <a:p>
            <a:r>
              <a:rPr lang="en-IN" dirty="0" smtClean="0"/>
              <a:t>Lung scanning has become a second-line diagnostic test for PE, used mostly for patients who cannot tolerate intravenous contrast.  </a:t>
            </a:r>
          </a:p>
          <a:p>
            <a:r>
              <a:rPr lang="en-IN" dirty="0" smtClean="0"/>
              <a:t> A high-probability scan for PE is defined as one that indicates two or more segmental perfusion defects in the presence of normal ventilation.</a:t>
            </a:r>
          </a:p>
          <a:p>
            <a:pPr>
              <a:buNone/>
            </a:pP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143000" y="609600"/>
            <a:ext cx="7772400" cy="3962400"/>
          </a:xfrm>
        </p:spPr>
        <p:txBody>
          <a:bodyPr/>
          <a:lstStyle/>
          <a:p>
            <a:pPr>
              <a:buFontTx/>
              <a:buChar char="•"/>
            </a:pPr>
            <a:r>
              <a:rPr lang="en-US" sz="5400"/>
              <a:t>A Normal Ventilation-Perfusion Scan Excludes Pulmonary Embolism</a:t>
            </a:r>
            <a:r>
              <a:rPr lang="en-US"/>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990600" y="1905000"/>
            <a:ext cx="6629400" cy="3581400"/>
          </a:xfrm>
        </p:spPr>
        <p:txBody>
          <a:bodyPr>
            <a:normAutofit fontScale="90000"/>
          </a:bodyPr>
          <a:lstStyle/>
          <a:p>
            <a:pPr>
              <a:buFontTx/>
              <a:buChar char="•"/>
            </a:pPr>
            <a:r>
              <a:rPr lang="en-US" sz="4400" dirty="0"/>
              <a:t>The Combination of  A High-Probability Ventilation-Perfusion Scan Plus A High Clinical Suspicion is Diagnostic for Pulmonary Embolism.</a:t>
            </a:r>
            <a:r>
              <a:rPr lang="en-US" dirty="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VENOUS USG</a:t>
            </a:r>
            <a:endParaRPr lang="en-IN" dirty="0"/>
          </a:p>
        </p:txBody>
      </p:sp>
      <p:sp>
        <p:nvSpPr>
          <p:cNvPr id="3" name="Content Placeholder 2"/>
          <p:cNvSpPr>
            <a:spLocks noGrp="1"/>
          </p:cNvSpPr>
          <p:nvPr>
            <p:ph idx="1"/>
          </p:nvPr>
        </p:nvSpPr>
        <p:spPr/>
        <p:txBody>
          <a:bodyPr>
            <a:normAutofit/>
          </a:bodyPr>
          <a:lstStyle/>
          <a:p>
            <a:endParaRPr lang="en-IN" dirty="0" smtClean="0"/>
          </a:p>
          <a:p>
            <a:pPr>
              <a:buNone/>
            </a:pPr>
            <a:r>
              <a:rPr lang="en-IN" dirty="0" smtClean="0"/>
              <a:t>Findings</a:t>
            </a:r>
          </a:p>
          <a:p>
            <a:r>
              <a:rPr lang="en-IN" dirty="0" smtClean="0"/>
              <a:t>loss of vein compressibility.</a:t>
            </a:r>
          </a:p>
          <a:p>
            <a:r>
              <a:rPr lang="en-IN" dirty="0" smtClean="0"/>
              <a:t>homogeneous and has low </a:t>
            </a:r>
            <a:r>
              <a:rPr lang="en-IN" dirty="0" err="1" smtClean="0"/>
              <a:t>echogenicity</a:t>
            </a:r>
            <a:r>
              <a:rPr lang="en-IN" dirty="0" smtClean="0"/>
              <a:t> thrombus can be found . </a:t>
            </a:r>
          </a:p>
          <a:p>
            <a:r>
              <a:rPr lang="en-IN" dirty="0" smtClean="0"/>
              <a:t>Loss of normal respiratory variation .</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 normal venous USG does not rule out DVT .</a:t>
            </a:r>
          </a:p>
          <a:p>
            <a:endParaRPr lang="en-IN" dirty="0" smtClean="0"/>
          </a:p>
          <a:p>
            <a:r>
              <a:rPr lang="en-IN" dirty="0" smtClean="0"/>
              <a:t>It helps to rule out other DD.</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2D - ECHO</a:t>
            </a:r>
            <a:endParaRPr lang="en-IN" dirty="0"/>
          </a:p>
        </p:txBody>
      </p:sp>
      <p:sp>
        <p:nvSpPr>
          <p:cNvPr id="3" name="Content Placeholder 2"/>
          <p:cNvSpPr>
            <a:spLocks noGrp="1"/>
          </p:cNvSpPr>
          <p:nvPr>
            <p:ph idx="1"/>
          </p:nvPr>
        </p:nvSpPr>
        <p:spPr/>
        <p:txBody>
          <a:bodyPr/>
          <a:lstStyle/>
          <a:p>
            <a:r>
              <a:rPr lang="en-IN" dirty="0" smtClean="0"/>
              <a:t> Main role is to rule out PE mimics.</a:t>
            </a:r>
          </a:p>
          <a:p>
            <a:pPr>
              <a:buNone/>
            </a:pPr>
            <a:endParaRPr lang="en-IN" dirty="0" smtClean="0"/>
          </a:p>
          <a:p>
            <a:r>
              <a:rPr lang="en-IN" dirty="0" smtClean="0"/>
              <a:t>The best-known indirect sign of PE on TTE is McConnell's sign: </a:t>
            </a:r>
            <a:r>
              <a:rPr lang="en-IN" dirty="0" err="1" smtClean="0"/>
              <a:t>hypokinesis</a:t>
            </a:r>
            <a:r>
              <a:rPr lang="en-IN" dirty="0" smtClean="0"/>
              <a:t> of the RV free wall with normal motion of the RV apex.</a:t>
            </a: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INVASIVE DIAGNOSTIC METHODS</a:t>
            </a:r>
            <a:endParaRPr lang="en-IN" dirty="0"/>
          </a:p>
        </p:txBody>
      </p:sp>
      <p:sp>
        <p:nvSpPr>
          <p:cNvPr id="3" name="Content Placeholder 2"/>
          <p:cNvSpPr>
            <a:spLocks noGrp="1"/>
          </p:cNvSpPr>
          <p:nvPr>
            <p:ph idx="1"/>
          </p:nvPr>
        </p:nvSpPr>
        <p:spPr/>
        <p:txBody>
          <a:bodyPr/>
          <a:lstStyle/>
          <a:p>
            <a:r>
              <a:rPr lang="en-IN" dirty="0" smtClean="0"/>
              <a:t>Pulmonary Angiography</a:t>
            </a:r>
          </a:p>
          <a:p>
            <a:r>
              <a:rPr lang="en-IN" dirty="0" smtClean="0"/>
              <a:t>Contrast </a:t>
            </a:r>
            <a:r>
              <a:rPr lang="en-IN" dirty="0" err="1" smtClean="0"/>
              <a:t>Phlebography</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Venous </a:t>
            </a:r>
            <a:r>
              <a:rPr lang="en-IN" dirty="0" err="1" smtClean="0"/>
              <a:t>thromboembolism</a:t>
            </a:r>
            <a:r>
              <a:rPr lang="en-IN" dirty="0" smtClean="0"/>
              <a:t>[VTE]</a:t>
            </a:r>
          </a:p>
          <a:p>
            <a:endParaRPr lang="en-IN" dirty="0" smtClean="0"/>
          </a:p>
          <a:p>
            <a:pPr>
              <a:buNone/>
            </a:pPr>
            <a:r>
              <a:rPr lang="en-IN" dirty="0" smtClean="0"/>
              <a:t>                        DVT               PE</a:t>
            </a:r>
          </a:p>
          <a:p>
            <a:pPr>
              <a:buNone/>
            </a:pPr>
            <a:endParaRPr lang="en-IN" dirty="0" smtClean="0"/>
          </a:p>
          <a:p>
            <a:pPr>
              <a:buNone/>
            </a:pPr>
            <a:r>
              <a:rPr lang="en-IN" dirty="0" smtClean="0"/>
              <a:t>                                                              post  </a:t>
            </a:r>
            <a:r>
              <a:rPr lang="en-IN" dirty="0" err="1" smtClean="0"/>
              <a:t>phebitic</a:t>
            </a:r>
            <a:r>
              <a:rPr lang="en-IN" dirty="0" smtClean="0"/>
              <a:t> </a:t>
            </a:r>
            <a:r>
              <a:rPr lang="en-IN" dirty="0" err="1" smtClean="0"/>
              <a:t>syn</a:t>
            </a:r>
            <a:endParaRPr lang="en-IN" dirty="0" smtClean="0"/>
          </a:p>
          <a:p>
            <a:pPr>
              <a:buNone/>
            </a:pPr>
            <a:r>
              <a:rPr lang="en-IN" dirty="0" smtClean="0"/>
              <a:t>                    chronic</a:t>
            </a:r>
          </a:p>
          <a:p>
            <a:pPr>
              <a:buNone/>
            </a:pPr>
            <a:r>
              <a:rPr lang="en-IN" dirty="0" smtClean="0"/>
              <a:t>                    </a:t>
            </a:r>
            <a:r>
              <a:rPr lang="en-IN" dirty="0" err="1" smtClean="0"/>
              <a:t>thromboembolic</a:t>
            </a:r>
            <a:endParaRPr lang="en-IN" dirty="0" smtClean="0"/>
          </a:p>
          <a:p>
            <a:pPr>
              <a:buNone/>
            </a:pPr>
            <a:r>
              <a:rPr lang="en-IN" dirty="0" smtClean="0"/>
              <a:t>      pulmonary hypertension</a:t>
            </a:r>
            <a:endParaRPr lang="en-IN" dirty="0"/>
          </a:p>
        </p:txBody>
      </p:sp>
      <p:cxnSp>
        <p:nvCxnSpPr>
          <p:cNvPr id="5" name="Straight Arrow Connector 4"/>
          <p:cNvCxnSpPr/>
          <p:nvPr/>
        </p:nvCxnSpPr>
        <p:spPr>
          <a:xfrm>
            <a:off x="4038600" y="23622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flipV="1">
            <a:off x="3429000" y="23622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3276600" y="3200400"/>
            <a:ext cx="12954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648200" y="3200400"/>
            <a:ext cx="12954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buNone/>
            </a:pPr>
            <a:endParaRPr lang="en-IN" sz="4800" dirty="0" smtClean="0"/>
          </a:p>
          <a:p>
            <a:pPr>
              <a:buNone/>
            </a:pPr>
            <a:endParaRPr lang="en-IN" sz="4800" dirty="0" smtClean="0"/>
          </a:p>
          <a:p>
            <a:pPr>
              <a:buNone/>
            </a:pPr>
            <a:r>
              <a:rPr lang="en-IN" sz="4800" dirty="0" smtClean="0"/>
              <a:t>                TREATMENT</a:t>
            </a:r>
            <a:endParaRPr lang="en-IN" sz="4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r>
              <a:rPr lang="en-IN" dirty="0" err="1" smtClean="0"/>
              <a:t>Resustiation</a:t>
            </a:r>
            <a:r>
              <a:rPr lang="en-IN" dirty="0" smtClean="0"/>
              <a:t> is important mainly in pts with massive embolism.</a:t>
            </a:r>
          </a:p>
          <a:p>
            <a:pPr marL="633222" indent="-514350">
              <a:buFont typeface="+mj-lt"/>
              <a:buAutoNum type="arabicPeriod"/>
            </a:pPr>
            <a:r>
              <a:rPr lang="en-IN" dirty="0" smtClean="0"/>
              <a:t>Respiratory support- intubation and oxygen</a:t>
            </a:r>
          </a:p>
          <a:p>
            <a:pPr marL="633222" indent="-514350">
              <a:buNone/>
            </a:pPr>
            <a:endParaRPr lang="en-IN" dirty="0" smtClean="0"/>
          </a:p>
          <a:p>
            <a:pPr marL="633222" indent="-514350">
              <a:buFont typeface="+mj-lt"/>
              <a:buAutoNum type="arabicPeriod"/>
            </a:pPr>
            <a:r>
              <a:rPr lang="en-IN" dirty="0" smtClean="0"/>
              <a:t>Hemodynamic support-</a:t>
            </a:r>
          </a:p>
          <a:p>
            <a:pPr marL="633222" indent="-514350">
              <a:buNone/>
            </a:pPr>
            <a:endParaRPr lang="en-IN" dirty="0" smtClean="0"/>
          </a:p>
          <a:p>
            <a:pPr>
              <a:buFont typeface="Wingdings" pitchFamily="2" charset="2"/>
              <a:buChar char="ü"/>
            </a:pPr>
            <a:r>
              <a:rPr lang="en-IN" dirty="0" smtClean="0"/>
              <a:t>For patients with massive PE and hypotension, one should administer 500 </a:t>
            </a:r>
            <a:r>
              <a:rPr lang="en-IN" dirty="0" err="1" smtClean="0"/>
              <a:t>mL</a:t>
            </a:r>
            <a:r>
              <a:rPr lang="en-IN" dirty="0" smtClean="0"/>
              <a:t> of normal saline.</a:t>
            </a:r>
          </a:p>
          <a:p>
            <a:pPr>
              <a:buFont typeface="Wingdings" pitchFamily="2" charset="2"/>
              <a:buChar char="ü"/>
            </a:pPr>
            <a:r>
              <a:rPr lang="en-IN" dirty="0" smtClean="0"/>
              <a:t> Additional fluid should be infused with extreme caution.</a:t>
            </a:r>
          </a:p>
          <a:p>
            <a:pPr>
              <a:buFont typeface="Wingdings" pitchFamily="2" charset="2"/>
              <a:buChar char="ü"/>
            </a:pPr>
            <a:r>
              <a:rPr lang="en-IN" dirty="0" smtClean="0"/>
              <a:t>Dopamine and </a:t>
            </a:r>
            <a:r>
              <a:rPr lang="en-IN" dirty="0" err="1" smtClean="0"/>
              <a:t>dobutamine</a:t>
            </a:r>
            <a:r>
              <a:rPr lang="en-IN" dirty="0" smtClean="0"/>
              <a:t> are first-line </a:t>
            </a:r>
            <a:r>
              <a:rPr lang="en-IN" dirty="0" err="1" smtClean="0"/>
              <a:t>inotropic</a:t>
            </a:r>
            <a:r>
              <a:rPr lang="en-IN" dirty="0" smtClean="0"/>
              <a:t> agents for treatment of PE-related shock.  </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Treatment of embolism per se</a:t>
            </a:r>
            <a:endParaRPr lang="en-IN" dirty="0"/>
          </a:p>
        </p:txBody>
      </p:sp>
      <p:sp>
        <p:nvSpPr>
          <p:cNvPr id="3" name="Content Placeholder 2"/>
          <p:cNvSpPr>
            <a:spLocks noGrp="1"/>
          </p:cNvSpPr>
          <p:nvPr>
            <p:ph idx="1"/>
          </p:nvPr>
        </p:nvSpPr>
        <p:spPr/>
        <p:txBody>
          <a:bodyPr/>
          <a:lstStyle/>
          <a:p>
            <a:pPr marL="633222" indent="-514350">
              <a:buNone/>
            </a:pPr>
            <a:r>
              <a:rPr lang="en-IN" dirty="0" smtClean="0"/>
              <a:t>PRIMARY THERAPY –</a:t>
            </a:r>
          </a:p>
          <a:p>
            <a:pPr marL="633222" indent="-514350">
              <a:buNone/>
            </a:pPr>
            <a:r>
              <a:rPr lang="en-IN" dirty="0" smtClean="0"/>
              <a:t>1.Clot dissolution with </a:t>
            </a:r>
            <a:r>
              <a:rPr lang="en-IN" dirty="0" err="1" smtClean="0"/>
              <a:t>thrombolysis</a:t>
            </a:r>
            <a:endParaRPr lang="en-IN" dirty="0" smtClean="0"/>
          </a:p>
          <a:p>
            <a:pPr marL="633222" indent="-514350">
              <a:buNone/>
            </a:pPr>
            <a:r>
              <a:rPr lang="en-IN" dirty="0" smtClean="0"/>
              <a:t>2.Removal of PE by </a:t>
            </a:r>
            <a:r>
              <a:rPr lang="en-IN" dirty="0" err="1" smtClean="0"/>
              <a:t>embolectomy</a:t>
            </a:r>
            <a:endParaRPr lang="en-IN" dirty="0" smtClean="0"/>
          </a:p>
          <a:p>
            <a:pPr marL="633222" indent="-514350">
              <a:buNone/>
            </a:pPr>
            <a:endParaRPr lang="en-IN" dirty="0" smtClean="0"/>
          </a:p>
          <a:p>
            <a:pPr marL="633222" indent="-514350">
              <a:buNone/>
            </a:pPr>
            <a:r>
              <a:rPr lang="en-IN" dirty="0" smtClean="0"/>
              <a:t>SECONDARY PREVENTION-</a:t>
            </a:r>
          </a:p>
          <a:p>
            <a:pPr marL="633222" indent="-514350">
              <a:buNone/>
            </a:pPr>
            <a:r>
              <a:rPr lang="en-IN" dirty="0" smtClean="0"/>
              <a:t>1.Anticoagulation with heparin and </a:t>
            </a:r>
            <a:r>
              <a:rPr lang="en-IN" dirty="0" err="1" smtClean="0"/>
              <a:t>warfarin</a:t>
            </a:r>
            <a:endParaRPr lang="en-IN" dirty="0" smtClean="0"/>
          </a:p>
          <a:p>
            <a:pPr marL="633222" indent="-514350">
              <a:buNone/>
            </a:pPr>
            <a:r>
              <a:rPr lang="en-IN" dirty="0" smtClean="0"/>
              <a:t>2.Placement of IVC filters</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ANTICOAGULATION</a:t>
            </a:r>
          </a:p>
          <a:p>
            <a:pPr>
              <a:buNone/>
            </a:pPr>
            <a:r>
              <a:rPr lang="en-IN" dirty="0" smtClean="0"/>
              <a:t> </a:t>
            </a:r>
          </a:p>
          <a:p>
            <a:r>
              <a:rPr lang="en-IN" dirty="0" smtClean="0"/>
              <a:t>IVC FILTERS</a:t>
            </a:r>
          </a:p>
          <a:p>
            <a:pPr>
              <a:buNone/>
            </a:pPr>
            <a:endParaRPr lang="en-IN" dirty="0" smtClean="0"/>
          </a:p>
          <a:p>
            <a:r>
              <a:rPr lang="en-IN" dirty="0" smtClean="0"/>
              <a:t>THROMBOLYSIS</a:t>
            </a:r>
          </a:p>
          <a:p>
            <a:pPr>
              <a:buNone/>
            </a:pPr>
            <a:endParaRPr lang="en-IN" dirty="0" smtClean="0"/>
          </a:p>
          <a:p>
            <a:r>
              <a:rPr lang="en-IN" dirty="0" smtClean="0"/>
              <a:t>EMBOLECTOMY</a:t>
            </a:r>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RISK STRATIFICATION</a:t>
            </a:r>
            <a:endParaRPr lang="en-IN" dirty="0"/>
          </a:p>
        </p:txBody>
      </p:sp>
      <p:sp>
        <p:nvSpPr>
          <p:cNvPr id="3" name="Content Placeholder 2"/>
          <p:cNvSpPr>
            <a:spLocks noGrp="1"/>
          </p:cNvSpPr>
          <p:nvPr>
            <p:ph idx="1"/>
          </p:nvPr>
        </p:nvSpPr>
        <p:spPr/>
        <p:txBody>
          <a:bodyPr/>
          <a:lstStyle/>
          <a:p>
            <a:endParaRPr lang="en-IN" dirty="0"/>
          </a:p>
        </p:txBody>
      </p:sp>
      <p:pic>
        <p:nvPicPr>
          <p:cNvPr id="1026" name="Picture 2"/>
          <p:cNvPicPr>
            <a:picLocks noChangeAspect="1" noChangeArrowheads="1"/>
          </p:cNvPicPr>
          <p:nvPr/>
        </p:nvPicPr>
        <p:blipFill>
          <a:blip r:embed="rId2"/>
          <a:srcRect t="1158" r="7500" b="18929"/>
          <a:stretch>
            <a:fillRect/>
          </a:stretch>
        </p:blipFill>
        <p:spPr bwMode="auto">
          <a:xfrm>
            <a:off x="0" y="1447800"/>
            <a:ext cx="9144000" cy="541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smtClean="0"/>
          </a:p>
          <a:p>
            <a:endParaRPr lang="en-IN" dirty="0" smtClean="0"/>
          </a:p>
          <a:p>
            <a:endParaRPr lang="en-IN" dirty="0" smtClean="0"/>
          </a:p>
          <a:p>
            <a:pPr>
              <a:buNone/>
            </a:pPr>
            <a:r>
              <a:rPr lang="en-IN" dirty="0" smtClean="0"/>
              <a:t>                  ANTICOAGULATION </a:t>
            </a:r>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What anticoagulants to give?</a:t>
            </a:r>
            <a:br>
              <a:rPr lang="en-IN" dirty="0" smtClean="0"/>
            </a:br>
            <a:endParaRPr lang="en-IN" dirty="0"/>
          </a:p>
        </p:txBody>
      </p:sp>
      <p:sp>
        <p:nvSpPr>
          <p:cNvPr id="3" name="Content Placeholder 2"/>
          <p:cNvSpPr>
            <a:spLocks noGrp="1"/>
          </p:cNvSpPr>
          <p:nvPr>
            <p:ph idx="1"/>
          </p:nvPr>
        </p:nvSpPr>
        <p:spPr/>
        <p:txBody>
          <a:bodyPr/>
          <a:lstStyle/>
          <a:p>
            <a:r>
              <a:rPr lang="en-IN" dirty="0" err="1" smtClean="0"/>
              <a:t>Parenteral</a:t>
            </a:r>
            <a:r>
              <a:rPr lang="en-IN" dirty="0" smtClean="0"/>
              <a:t>  - 1. IV or SC UFH </a:t>
            </a:r>
          </a:p>
          <a:p>
            <a:pPr>
              <a:buNone/>
            </a:pPr>
            <a:r>
              <a:rPr lang="en-IN" dirty="0" smtClean="0"/>
              <a:t>                              2.LMWH(</a:t>
            </a:r>
            <a:r>
              <a:rPr lang="en-IN" dirty="0" err="1" smtClean="0"/>
              <a:t>enoxaparin</a:t>
            </a:r>
            <a:r>
              <a:rPr lang="en-IN" dirty="0" smtClean="0"/>
              <a:t> ) </a:t>
            </a:r>
          </a:p>
          <a:p>
            <a:pPr>
              <a:buNone/>
            </a:pPr>
            <a:r>
              <a:rPr lang="en-IN" dirty="0" smtClean="0"/>
              <a:t>                              3. </a:t>
            </a:r>
            <a:r>
              <a:rPr lang="en-IN" dirty="0" err="1" smtClean="0"/>
              <a:t>fondaparinux</a:t>
            </a:r>
            <a:endParaRPr lang="en-IN" dirty="0" smtClean="0"/>
          </a:p>
          <a:p>
            <a:pPr>
              <a:buNone/>
            </a:pPr>
            <a:endParaRPr lang="en-IN" dirty="0" smtClean="0"/>
          </a:p>
          <a:p>
            <a:pPr>
              <a:buFont typeface="Wingdings" pitchFamily="2" charset="2"/>
              <a:buChar char="ü"/>
            </a:pPr>
            <a:r>
              <a:rPr lang="en-IN" dirty="0" smtClean="0"/>
              <a:t>These are the ones recommended by ACCP </a:t>
            </a:r>
          </a:p>
          <a:p>
            <a:pPr>
              <a:buNone/>
            </a:pPr>
            <a:endParaRPr lang="en-IN" dirty="0" smtClean="0"/>
          </a:p>
          <a:p>
            <a:pPr marL="633222" indent="-514350">
              <a:buFont typeface="Wingdings" pitchFamily="2" charset="2"/>
              <a:buChar char="§"/>
            </a:pPr>
            <a:r>
              <a:rPr lang="en-IN" dirty="0" smtClean="0"/>
              <a:t>Oral            -  1.warfarin </a:t>
            </a:r>
          </a:p>
          <a:p>
            <a:pPr marL="633222" indent="-514350">
              <a:buNone/>
            </a:pPr>
            <a:r>
              <a:rPr lang="en-IN" dirty="0" smtClean="0"/>
              <a:t>                               2. </a:t>
            </a:r>
            <a:r>
              <a:rPr lang="en-IN" dirty="0" err="1" smtClean="0"/>
              <a:t>rivaroxaban</a:t>
            </a:r>
            <a:r>
              <a:rPr lang="en-IN" dirty="0" smtClean="0"/>
              <a:t> </a:t>
            </a:r>
          </a:p>
          <a:p>
            <a:pPr marL="633222" indent="-514350">
              <a:buNone/>
            </a:pPr>
            <a:r>
              <a:rPr lang="en-IN" dirty="0" smtClean="0"/>
              <a:t>                               3. </a:t>
            </a:r>
            <a:r>
              <a:rPr lang="en-IN" dirty="0" err="1" smtClean="0"/>
              <a:t>dabigatran</a:t>
            </a:r>
            <a:endParaRPr lang="en-IN"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smtClean="0"/>
          </a:p>
          <a:p>
            <a:endParaRPr lang="en-IN" dirty="0" smtClean="0"/>
          </a:p>
          <a:p>
            <a:pPr>
              <a:buFont typeface="Wingdings" pitchFamily="2" charset="2"/>
              <a:buChar char="Ø"/>
            </a:pPr>
            <a:r>
              <a:rPr lang="en-IN" dirty="0" smtClean="0"/>
              <a:t>If patient is having proven or suspected HIT use a direct thrombin inhibitor like </a:t>
            </a:r>
            <a:r>
              <a:rPr lang="en-IN" dirty="0" err="1" smtClean="0"/>
              <a:t>argatroban,lepirudin,or</a:t>
            </a:r>
            <a:r>
              <a:rPr lang="en-IN" dirty="0" smtClean="0"/>
              <a:t> </a:t>
            </a:r>
            <a:r>
              <a:rPr lang="en-IN" dirty="0" err="1" smtClean="0"/>
              <a:t>bivalirudin</a:t>
            </a:r>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Prefered</a:t>
            </a:r>
            <a:r>
              <a:rPr lang="en-IN" dirty="0" smtClean="0"/>
              <a:t> anticoagulant ?</a:t>
            </a:r>
            <a:endParaRPr lang="en-IN" dirty="0"/>
          </a:p>
        </p:txBody>
      </p:sp>
      <p:sp>
        <p:nvSpPr>
          <p:cNvPr id="3" name="Content Placeholder 2"/>
          <p:cNvSpPr>
            <a:spLocks noGrp="1"/>
          </p:cNvSpPr>
          <p:nvPr>
            <p:ph idx="1"/>
          </p:nvPr>
        </p:nvSpPr>
        <p:spPr/>
        <p:txBody>
          <a:bodyPr/>
          <a:lstStyle/>
          <a:p>
            <a:r>
              <a:rPr lang="en-IN" dirty="0" smtClean="0"/>
              <a:t>ACCP suggests LMWH or </a:t>
            </a:r>
            <a:r>
              <a:rPr lang="en-IN" dirty="0" err="1" smtClean="0"/>
              <a:t>fondaparinux</a:t>
            </a:r>
            <a:r>
              <a:rPr lang="en-IN" dirty="0" smtClean="0"/>
              <a:t> instead of UFH </a:t>
            </a:r>
          </a:p>
          <a:p>
            <a:pPr>
              <a:buNone/>
            </a:pPr>
            <a:endParaRPr lang="en-IN" dirty="0" smtClean="0"/>
          </a:p>
          <a:p>
            <a:pPr>
              <a:buFont typeface="Wingdings" pitchFamily="2" charset="2"/>
              <a:buChar char="ü"/>
            </a:pPr>
            <a:r>
              <a:rPr lang="en-IN" dirty="0" smtClean="0">
                <a:solidFill>
                  <a:schemeClr val="accent5">
                    <a:lumMod val="60000"/>
                    <a:lumOff val="40000"/>
                  </a:schemeClr>
                </a:solidFill>
              </a:rPr>
              <a:t>EXCEPTION –</a:t>
            </a:r>
          </a:p>
          <a:p>
            <a:pPr>
              <a:buNone/>
            </a:pPr>
            <a:endParaRPr lang="en-IN" dirty="0" smtClean="0"/>
          </a:p>
          <a:p>
            <a:r>
              <a:rPr lang="en-IN" dirty="0" smtClean="0"/>
              <a:t>Pt in whom SC absorption is inadequate </a:t>
            </a:r>
          </a:p>
          <a:p>
            <a:r>
              <a:rPr lang="en-IN" dirty="0" smtClean="0"/>
              <a:t>Pts who are being considered for thrombolytic therapy </a:t>
            </a:r>
            <a:endParaRPr lang="en-IN"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Why LMWH is </a:t>
            </a:r>
            <a:r>
              <a:rPr lang="en-IN" dirty="0" err="1" smtClean="0"/>
              <a:t>prefered</a:t>
            </a:r>
            <a:r>
              <a:rPr lang="en-IN" dirty="0" smtClean="0"/>
              <a:t>?</a:t>
            </a:r>
            <a:endParaRPr lang="en-IN" dirty="0"/>
          </a:p>
        </p:txBody>
      </p:sp>
      <p:sp>
        <p:nvSpPr>
          <p:cNvPr id="3" name="Content Placeholder 2"/>
          <p:cNvSpPr>
            <a:spLocks noGrp="1"/>
          </p:cNvSpPr>
          <p:nvPr>
            <p:ph idx="1"/>
          </p:nvPr>
        </p:nvSpPr>
        <p:spPr/>
        <p:txBody>
          <a:bodyPr/>
          <a:lstStyle/>
          <a:p>
            <a:r>
              <a:rPr lang="en-IN" dirty="0" smtClean="0"/>
              <a:t>Better subcutaneous bioavailability.</a:t>
            </a:r>
          </a:p>
          <a:p>
            <a:pPr>
              <a:buNone/>
            </a:pPr>
            <a:endParaRPr lang="en-IN" dirty="0" smtClean="0"/>
          </a:p>
          <a:p>
            <a:r>
              <a:rPr lang="en-IN" dirty="0" smtClean="0"/>
              <a:t>Longer and more consistent </a:t>
            </a:r>
            <a:r>
              <a:rPr lang="en-IN" dirty="0" err="1" smtClean="0"/>
              <a:t>monoexponential</a:t>
            </a:r>
            <a:r>
              <a:rPr lang="en-IN" dirty="0" smtClean="0"/>
              <a:t> t1/2 once daily dose.</a:t>
            </a:r>
          </a:p>
          <a:p>
            <a:pPr>
              <a:buNone/>
            </a:pPr>
            <a:endParaRPr lang="en-IN" dirty="0" smtClean="0"/>
          </a:p>
          <a:p>
            <a:r>
              <a:rPr lang="en-IN" dirty="0" smtClean="0"/>
              <a:t>Since </a:t>
            </a:r>
            <a:r>
              <a:rPr lang="en-IN" dirty="0" err="1" smtClean="0"/>
              <a:t>aPTT</a:t>
            </a:r>
            <a:r>
              <a:rPr lang="en-IN" dirty="0" smtClean="0"/>
              <a:t>  is not prolonged no need of lab monitoring  .</a:t>
            </a:r>
          </a:p>
          <a:p>
            <a:pPr>
              <a:buNone/>
            </a:pPr>
            <a:endParaRPr lang="en-IN" dirty="0" smtClean="0"/>
          </a:p>
          <a:p>
            <a:r>
              <a:rPr lang="en-IN" dirty="0" smtClean="0"/>
              <a:t>Incidence of HIT is less</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dirty="0" smtClean="0"/>
              <a:t>PE is one of the three major cardiovascular causes of death, along with MI and stroke. </a:t>
            </a:r>
          </a:p>
          <a:p>
            <a:r>
              <a:rPr lang="en-IN" dirty="0" smtClean="0"/>
              <a:t>Among survivors Chronic </a:t>
            </a:r>
            <a:r>
              <a:rPr lang="en-IN" dirty="0" err="1" smtClean="0"/>
              <a:t>thromboembolic</a:t>
            </a:r>
            <a:r>
              <a:rPr lang="en-IN" dirty="0" smtClean="0"/>
              <a:t> pulmonary hypertension (2-4 %)is often disabling and causes breathlessness and</a:t>
            </a:r>
          </a:p>
          <a:p>
            <a:r>
              <a:rPr lang="en-IN" dirty="0" err="1" smtClean="0"/>
              <a:t>Postphlebitic</a:t>
            </a:r>
            <a:r>
              <a:rPr lang="en-IN" dirty="0" smtClean="0"/>
              <a:t> syndrome (also known as </a:t>
            </a:r>
            <a:r>
              <a:rPr lang="en-IN" i="1" dirty="0" err="1" smtClean="0"/>
              <a:t>postthrombotic</a:t>
            </a:r>
            <a:r>
              <a:rPr lang="en-IN" i="1" dirty="0" smtClean="0"/>
              <a:t> syndrome</a:t>
            </a:r>
            <a:r>
              <a:rPr lang="en-IN" dirty="0" smtClean="0"/>
              <a:t> or </a:t>
            </a:r>
            <a:r>
              <a:rPr lang="en-IN" i="1" dirty="0" smtClean="0"/>
              <a:t>chronic venous insufficiency</a:t>
            </a:r>
            <a:r>
              <a:rPr lang="en-IN" dirty="0" smtClean="0"/>
              <a:t> ) causes the venous valves of the leg to become incompetent and exude interstitial fluid. Pts complain of chronic ankle or calf swelling and leg aching, especially after prolonged standing. In its most severe form, it causes skin ulceration, especially in the medial </a:t>
            </a:r>
            <a:r>
              <a:rPr lang="en-IN" dirty="0" err="1" smtClean="0"/>
              <a:t>malleolus</a:t>
            </a:r>
            <a:r>
              <a:rPr lang="en-IN" dirty="0" smtClean="0"/>
              <a:t> of the leg.  </a:t>
            </a:r>
          </a:p>
          <a:p>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fontScale="90000"/>
          </a:bodyPr>
          <a:lstStyle/>
          <a:p>
            <a:r>
              <a:rPr lang="en-IN" dirty="0" smtClean="0"/>
              <a:t>How to start the pt on anticoagulation ?</a:t>
            </a:r>
            <a:br>
              <a:rPr lang="en-IN" dirty="0" smtClean="0"/>
            </a:br>
            <a:endParaRPr lang="en-IN" dirty="0"/>
          </a:p>
        </p:txBody>
      </p:sp>
      <p:sp>
        <p:nvSpPr>
          <p:cNvPr id="3" name="Content Placeholder 2"/>
          <p:cNvSpPr>
            <a:spLocks noGrp="1"/>
          </p:cNvSpPr>
          <p:nvPr>
            <p:ph idx="1"/>
          </p:nvPr>
        </p:nvSpPr>
        <p:spPr/>
        <p:txBody>
          <a:bodyPr/>
          <a:lstStyle/>
          <a:p>
            <a:r>
              <a:rPr lang="en-IN" dirty="0" smtClean="0"/>
              <a:t>Once the diagnosis is confirmed ,begin t/t with </a:t>
            </a:r>
            <a:r>
              <a:rPr lang="en-IN" dirty="0" err="1" smtClean="0"/>
              <a:t>parenteral</a:t>
            </a:r>
            <a:r>
              <a:rPr lang="en-IN" dirty="0" smtClean="0"/>
              <a:t> form and also start oral form on the same day or next day.</a:t>
            </a:r>
          </a:p>
          <a:p>
            <a:pPr>
              <a:buNone/>
            </a:pPr>
            <a:endParaRPr lang="en-IN" dirty="0" smtClean="0"/>
          </a:p>
          <a:p>
            <a:r>
              <a:rPr lang="en-IN" dirty="0" smtClean="0"/>
              <a:t>Continue the </a:t>
            </a:r>
            <a:r>
              <a:rPr lang="en-IN" dirty="0" err="1" smtClean="0"/>
              <a:t>parenteral</a:t>
            </a:r>
            <a:r>
              <a:rPr lang="en-IN" dirty="0" smtClean="0"/>
              <a:t> form for </a:t>
            </a:r>
            <a:r>
              <a:rPr lang="en-IN" dirty="0" err="1" smtClean="0"/>
              <a:t>atleast</a:t>
            </a:r>
            <a:r>
              <a:rPr lang="en-IN" dirty="0" smtClean="0"/>
              <a:t> 5 days ( even if INR reaches 2 earlier) or until the INR is </a:t>
            </a:r>
            <a:r>
              <a:rPr lang="en-IN" dirty="0" err="1" smtClean="0"/>
              <a:t>atleast</a:t>
            </a:r>
            <a:r>
              <a:rPr lang="en-IN" dirty="0" smtClean="0"/>
              <a:t> 2 for 24 hrs or more</a:t>
            </a:r>
            <a:endParaRPr lang="en-I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a:buNone/>
            </a:pPr>
            <a:r>
              <a:rPr lang="en-IN" dirty="0" smtClean="0">
                <a:solidFill>
                  <a:schemeClr val="accent1">
                    <a:lumMod val="75000"/>
                  </a:schemeClr>
                </a:solidFill>
              </a:rPr>
              <a:t>   Both the </a:t>
            </a:r>
            <a:r>
              <a:rPr lang="en-IN" dirty="0" err="1" smtClean="0">
                <a:solidFill>
                  <a:schemeClr val="accent1">
                    <a:lumMod val="75000"/>
                  </a:schemeClr>
                </a:solidFill>
              </a:rPr>
              <a:t>parenteral</a:t>
            </a:r>
            <a:r>
              <a:rPr lang="en-IN" dirty="0" smtClean="0">
                <a:solidFill>
                  <a:schemeClr val="accent1">
                    <a:lumMod val="75000"/>
                  </a:schemeClr>
                </a:solidFill>
              </a:rPr>
              <a:t> and oral forms are started simultaneously because</a:t>
            </a:r>
          </a:p>
          <a:p>
            <a:pPr>
              <a:buFont typeface="Wingdings" pitchFamily="2" charset="2"/>
              <a:buChar char="ü"/>
            </a:pPr>
            <a:r>
              <a:rPr lang="en-IN" dirty="0" err="1" smtClean="0"/>
              <a:t>Warfarin</a:t>
            </a:r>
            <a:r>
              <a:rPr lang="en-IN" dirty="0" smtClean="0"/>
              <a:t> takes 5-7 days to achieve a therapeutic effect .</a:t>
            </a:r>
          </a:p>
          <a:p>
            <a:pPr>
              <a:buFont typeface="Wingdings" pitchFamily="2" charset="2"/>
              <a:buChar char="ü"/>
            </a:pPr>
            <a:r>
              <a:rPr lang="en-IN" dirty="0" smtClean="0"/>
              <a:t>If </a:t>
            </a:r>
            <a:r>
              <a:rPr lang="en-IN" dirty="0" err="1" smtClean="0"/>
              <a:t>warfarin</a:t>
            </a:r>
            <a:r>
              <a:rPr lang="en-IN" dirty="0" smtClean="0"/>
              <a:t> is initiated as a </a:t>
            </a:r>
            <a:r>
              <a:rPr lang="en-IN" dirty="0" err="1" smtClean="0"/>
              <a:t>montherapy</a:t>
            </a:r>
            <a:r>
              <a:rPr lang="en-IN" dirty="0" smtClean="0"/>
              <a:t> during an acute thrombotic illness, paradoxical exacerbation of </a:t>
            </a:r>
            <a:r>
              <a:rPr lang="en-IN" dirty="0" err="1" smtClean="0"/>
              <a:t>hypercoagulability</a:t>
            </a:r>
            <a:r>
              <a:rPr lang="en-IN" dirty="0" smtClean="0"/>
              <a:t> can increase the likelihood of thrombosis rather than prevent it.</a:t>
            </a:r>
            <a:endParaRPr lang="en-IN"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Doses of </a:t>
            </a:r>
            <a:r>
              <a:rPr lang="en-IN" dirty="0" err="1" smtClean="0"/>
              <a:t>parenteral</a:t>
            </a:r>
            <a:r>
              <a:rPr lang="en-IN" dirty="0" smtClean="0"/>
              <a:t> anticoagulation</a:t>
            </a:r>
            <a:endParaRPr lang="en-IN" dirty="0"/>
          </a:p>
        </p:txBody>
      </p:sp>
      <p:pic>
        <p:nvPicPr>
          <p:cNvPr id="1026" name="Picture 2"/>
          <p:cNvPicPr>
            <a:picLocks noGrp="1" noChangeAspect="1" noChangeArrowheads="1"/>
          </p:cNvPicPr>
          <p:nvPr>
            <p:ph idx="1"/>
          </p:nvPr>
        </p:nvPicPr>
        <p:blipFill>
          <a:blip r:embed="rId2"/>
          <a:srcRect/>
          <a:stretch>
            <a:fillRect/>
          </a:stretch>
        </p:blipFill>
        <p:spPr bwMode="auto">
          <a:xfrm>
            <a:off x="304800" y="1676400"/>
            <a:ext cx="8839200"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    </a:t>
            </a:r>
            <a:r>
              <a:rPr lang="en-IN" dirty="0" smtClean="0">
                <a:solidFill>
                  <a:schemeClr val="accent4">
                    <a:lumMod val="60000"/>
                    <a:lumOff val="40000"/>
                  </a:schemeClr>
                </a:solidFill>
              </a:rPr>
              <a:t>For UFH </a:t>
            </a:r>
          </a:p>
          <a:p>
            <a:r>
              <a:rPr lang="en-IN" dirty="0" smtClean="0"/>
              <a:t>Initial bolus 80units/kg followed by 18/kg/</a:t>
            </a:r>
            <a:r>
              <a:rPr lang="en-IN" dirty="0" err="1" smtClean="0"/>
              <a:t>hrie</a:t>
            </a:r>
            <a:r>
              <a:rPr lang="en-IN" dirty="0" smtClean="0"/>
              <a:t> bolus of 5000-10000 units followed by infusion of 1000-1500 units /hr.</a:t>
            </a:r>
            <a:endParaRPr lang="en-IN"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Picture 7" descr="Weight Adjusted Heparin Nomogram"/>
          <p:cNvPicPr>
            <a:picLocks noGrp="1" noChangeAspect="1" noChangeArrowheads="1"/>
          </p:cNvPicPr>
          <p:nvPr>
            <p:ph idx="1"/>
          </p:nvPr>
        </p:nvPicPr>
        <p:blipFill>
          <a:blip r:embed="rId2"/>
          <a:srcRect/>
          <a:stretch>
            <a:fillRect/>
          </a:stretch>
        </p:blipFill>
        <p:spPr>
          <a:xfrm>
            <a:off x="914400" y="228600"/>
            <a:ext cx="6705600" cy="6629400"/>
          </a:xfr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Dose of </a:t>
            </a:r>
            <a:r>
              <a:rPr lang="en-IN" dirty="0" err="1" smtClean="0"/>
              <a:t>warfarin</a:t>
            </a:r>
            <a:endParaRPr lang="en-IN" dirty="0"/>
          </a:p>
        </p:txBody>
      </p:sp>
      <p:sp>
        <p:nvSpPr>
          <p:cNvPr id="3" name="Content Placeholder 2"/>
          <p:cNvSpPr>
            <a:spLocks noGrp="1"/>
          </p:cNvSpPr>
          <p:nvPr>
            <p:ph idx="1"/>
          </p:nvPr>
        </p:nvSpPr>
        <p:spPr/>
        <p:txBody>
          <a:bodyPr/>
          <a:lstStyle/>
          <a:p>
            <a:r>
              <a:rPr lang="en-IN" dirty="0" err="1" smtClean="0"/>
              <a:t>strating</a:t>
            </a:r>
            <a:r>
              <a:rPr lang="en-IN" dirty="0" smtClean="0"/>
              <a:t>  dose of </a:t>
            </a:r>
            <a:r>
              <a:rPr lang="en-IN" dirty="0" err="1" smtClean="0"/>
              <a:t>warfarin</a:t>
            </a:r>
            <a:r>
              <a:rPr lang="en-IN" dirty="0" smtClean="0"/>
              <a:t> is 10 mg daily for 2 days then dose by INR</a:t>
            </a:r>
          </a:p>
          <a:p>
            <a:pPr>
              <a:buNone/>
            </a:pPr>
            <a:endParaRPr lang="en-IN" dirty="0" smtClean="0"/>
          </a:p>
          <a:p>
            <a:r>
              <a:rPr lang="en-IN" dirty="0" smtClean="0">
                <a:solidFill>
                  <a:schemeClr val="accent6">
                    <a:lumMod val="60000"/>
                    <a:lumOff val="40000"/>
                  </a:schemeClr>
                </a:solidFill>
              </a:rPr>
              <a:t>Target INR </a:t>
            </a:r>
            <a:r>
              <a:rPr lang="en-IN" dirty="0" smtClean="0"/>
              <a:t>is 2.5 range is 2-3 (this applies to all the pts including those at high risk APLAS with previous arterial or venous thrombosis)</a:t>
            </a:r>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a:t>
            </a:r>
            <a:r>
              <a:rPr lang="en-IN" dirty="0" err="1" smtClean="0"/>
              <a:t>freqently</a:t>
            </a:r>
            <a:r>
              <a:rPr lang="en-IN" dirty="0" smtClean="0"/>
              <a:t> to check INR ?</a:t>
            </a:r>
            <a:endParaRPr lang="en-IN" dirty="0"/>
          </a:p>
        </p:txBody>
      </p:sp>
      <p:sp>
        <p:nvSpPr>
          <p:cNvPr id="3" name="Content Placeholder 2"/>
          <p:cNvSpPr>
            <a:spLocks noGrp="1"/>
          </p:cNvSpPr>
          <p:nvPr>
            <p:ph idx="1"/>
          </p:nvPr>
        </p:nvSpPr>
        <p:spPr/>
        <p:txBody>
          <a:bodyPr/>
          <a:lstStyle/>
          <a:p>
            <a:r>
              <a:rPr lang="en-IN" dirty="0" smtClean="0"/>
              <a:t> In people with stable INR   can be rechecked as infrequently as once every 3 months .</a:t>
            </a:r>
          </a:p>
          <a:p>
            <a:endParaRPr lang="en-IN" dirty="0" smtClean="0"/>
          </a:p>
          <a:p>
            <a:r>
              <a:rPr lang="en-IN" dirty="0" smtClean="0"/>
              <a:t>INR can be allowed to fluctuate </a:t>
            </a:r>
            <a:r>
              <a:rPr lang="en-IN" dirty="0" err="1" smtClean="0"/>
              <a:t>upto</a:t>
            </a:r>
            <a:r>
              <a:rPr lang="en-IN" dirty="0" smtClean="0"/>
              <a:t> 0.5 below or above therapeutic range without any change in dose – just recheck INR in 1-2 weeks.</a:t>
            </a:r>
            <a:endParaRPr lang="en-IN"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Managing pts with high INR</a:t>
            </a:r>
            <a:endParaRPr lang="en-IN" dirty="0"/>
          </a:p>
        </p:txBody>
      </p:sp>
      <p:sp>
        <p:nvSpPr>
          <p:cNvPr id="3" name="Content Placeholder 2"/>
          <p:cNvSpPr>
            <a:spLocks noGrp="1"/>
          </p:cNvSpPr>
          <p:nvPr>
            <p:ph idx="1"/>
          </p:nvPr>
        </p:nvSpPr>
        <p:spPr/>
        <p:txBody>
          <a:bodyPr/>
          <a:lstStyle/>
          <a:p>
            <a:pPr>
              <a:buFont typeface="Wingdings" pitchFamily="2" charset="2"/>
              <a:buChar char="Ø"/>
            </a:pPr>
            <a:r>
              <a:rPr lang="en-IN" dirty="0" smtClean="0"/>
              <a:t>INR </a:t>
            </a:r>
            <a:r>
              <a:rPr lang="en-IN" dirty="0" err="1" smtClean="0"/>
              <a:t>upto</a:t>
            </a:r>
            <a:r>
              <a:rPr lang="en-IN" dirty="0" smtClean="0"/>
              <a:t> 10 with no evidence of bleeding –</a:t>
            </a:r>
            <a:r>
              <a:rPr lang="en-IN" dirty="0" err="1" smtClean="0"/>
              <a:t>donot</a:t>
            </a:r>
            <a:r>
              <a:rPr lang="en-IN" dirty="0" smtClean="0"/>
              <a:t> give vitamin k or plasma products .</a:t>
            </a:r>
            <a:r>
              <a:rPr lang="en-IN" i="1" dirty="0" smtClean="0">
                <a:solidFill>
                  <a:schemeClr val="accent5">
                    <a:lumMod val="60000"/>
                    <a:lumOff val="40000"/>
                  </a:schemeClr>
                </a:solidFill>
              </a:rPr>
              <a:t>Just hold </a:t>
            </a:r>
            <a:r>
              <a:rPr lang="en-IN" i="1" dirty="0" err="1" smtClean="0">
                <a:solidFill>
                  <a:schemeClr val="accent5">
                    <a:lumMod val="60000"/>
                    <a:lumOff val="40000"/>
                  </a:schemeClr>
                </a:solidFill>
              </a:rPr>
              <a:t>warfarin</a:t>
            </a:r>
            <a:r>
              <a:rPr lang="en-IN" i="1" dirty="0" smtClean="0">
                <a:solidFill>
                  <a:schemeClr val="accent5">
                    <a:lumMod val="60000"/>
                    <a:lumOff val="40000"/>
                  </a:schemeClr>
                </a:solidFill>
              </a:rPr>
              <a:t> and recheck INR infrequently</a:t>
            </a:r>
            <a:r>
              <a:rPr lang="en-IN" dirty="0" smtClean="0">
                <a:solidFill>
                  <a:schemeClr val="accent5">
                    <a:lumMod val="60000"/>
                    <a:lumOff val="40000"/>
                  </a:schemeClr>
                </a:solidFill>
              </a:rPr>
              <a:t>.</a:t>
            </a:r>
          </a:p>
          <a:p>
            <a:pPr>
              <a:buFont typeface="Wingdings" pitchFamily="2" charset="2"/>
              <a:buChar char="Ø"/>
            </a:pPr>
            <a:r>
              <a:rPr lang="en-IN" dirty="0" smtClean="0">
                <a:solidFill>
                  <a:schemeClr val="tx1">
                    <a:lumMod val="95000"/>
                    <a:lumOff val="5000"/>
                  </a:schemeClr>
                </a:solidFill>
              </a:rPr>
              <a:t>For  INR greater  than 10 without evidence of give oral vitamin k.</a:t>
            </a:r>
          </a:p>
          <a:p>
            <a:pPr>
              <a:buFont typeface="Wingdings" pitchFamily="2" charset="2"/>
              <a:buChar char="Ø"/>
            </a:pPr>
            <a:r>
              <a:rPr lang="en-IN" dirty="0" smtClean="0">
                <a:solidFill>
                  <a:schemeClr val="tx1">
                    <a:lumMod val="95000"/>
                    <a:lumOff val="5000"/>
                  </a:schemeClr>
                </a:solidFill>
              </a:rPr>
              <a:t>For pts with major bleeding at any dose , rapidly reverse the </a:t>
            </a:r>
            <a:r>
              <a:rPr lang="en-IN" dirty="0" err="1" smtClean="0">
                <a:solidFill>
                  <a:schemeClr val="tx1">
                    <a:lumMod val="95000"/>
                    <a:lumOff val="5000"/>
                  </a:schemeClr>
                </a:solidFill>
              </a:rPr>
              <a:t>coagulopathy</a:t>
            </a:r>
            <a:r>
              <a:rPr lang="en-IN" dirty="0" smtClean="0">
                <a:solidFill>
                  <a:schemeClr val="tx1">
                    <a:lumMod val="95000"/>
                    <a:lumOff val="5000"/>
                  </a:schemeClr>
                </a:solidFill>
              </a:rPr>
              <a:t> using factor 4 </a:t>
            </a:r>
            <a:r>
              <a:rPr lang="en-IN" dirty="0" err="1" smtClean="0">
                <a:solidFill>
                  <a:schemeClr val="tx1">
                    <a:lumMod val="95000"/>
                    <a:lumOff val="5000"/>
                  </a:schemeClr>
                </a:solidFill>
              </a:rPr>
              <a:t>prothrombin</a:t>
            </a:r>
            <a:r>
              <a:rPr lang="en-IN" dirty="0" smtClean="0">
                <a:solidFill>
                  <a:schemeClr val="tx1">
                    <a:lumMod val="95000"/>
                    <a:lumOff val="5000"/>
                  </a:schemeClr>
                </a:solidFill>
              </a:rPr>
              <a:t> complex [ NOT FFP]and vitamin k 5-10 mg IV slow injection.</a:t>
            </a:r>
            <a:endParaRPr lang="en-IN"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OD /BD </a:t>
            </a:r>
            <a:endParaRPr lang="en-IN" dirty="0"/>
          </a:p>
        </p:txBody>
      </p:sp>
      <p:sp>
        <p:nvSpPr>
          <p:cNvPr id="3" name="Content Placeholder 2"/>
          <p:cNvSpPr>
            <a:spLocks noGrp="1"/>
          </p:cNvSpPr>
          <p:nvPr>
            <p:ph idx="1"/>
          </p:nvPr>
        </p:nvSpPr>
        <p:spPr/>
        <p:txBody>
          <a:bodyPr/>
          <a:lstStyle/>
          <a:p>
            <a:r>
              <a:rPr lang="en-IN" dirty="0" smtClean="0"/>
              <a:t>ACCP suggests using once daily dosing rather</a:t>
            </a:r>
          </a:p>
          <a:p>
            <a:pPr>
              <a:buNone/>
            </a:pPr>
            <a:endParaRPr lang="en-IN" dirty="0" smtClean="0"/>
          </a:p>
          <a:p>
            <a:pPr>
              <a:buNone/>
            </a:pPr>
            <a:r>
              <a:rPr lang="en-IN" dirty="0" smtClean="0"/>
              <a:t>  than twice daily dosing</a:t>
            </a:r>
            <a:endParaRPr lang="en-IN"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0" y="1600200"/>
          <a:ext cx="8915400" cy="4683760"/>
        </p:xfrm>
        <a:graphic>
          <a:graphicData uri="http://schemas.openxmlformats.org/drawingml/2006/table">
            <a:tbl>
              <a:tblPr firstRow="1" bandRow="1">
                <a:tableStyleId>{073A0DAA-6AF3-43AB-8588-CEC1D06C72B9}</a:tableStyleId>
              </a:tblPr>
              <a:tblGrid>
                <a:gridCol w="1485900"/>
                <a:gridCol w="1485900"/>
                <a:gridCol w="1485900"/>
                <a:gridCol w="1485900"/>
                <a:gridCol w="1485900"/>
                <a:gridCol w="1485900"/>
              </a:tblGrid>
              <a:tr h="1473200">
                <a:tc>
                  <a:txBody>
                    <a:bodyPr/>
                    <a:lstStyle/>
                    <a:p>
                      <a:r>
                        <a:rPr lang="en-IN" dirty="0" smtClean="0"/>
                        <a:t>Drug </a:t>
                      </a:r>
                      <a:endParaRPr lang="en-IN" dirty="0"/>
                    </a:p>
                  </a:txBody>
                  <a:tcPr/>
                </a:tc>
                <a:tc>
                  <a:txBody>
                    <a:bodyPr/>
                    <a:lstStyle/>
                    <a:p>
                      <a:r>
                        <a:rPr lang="en-IN" dirty="0" smtClean="0"/>
                        <a:t>t1/2</a:t>
                      </a:r>
                      <a:endParaRPr lang="en-IN" dirty="0"/>
                    </a:p>
                  </a:txBody>
                  <a:tcPr/>
                </a:tc>
                <a:tc>
                  <a:txBody>
                    <a:bodyPr/>
                    <a:lstStyle/>
                    <a:p>
                      <a:r>
                        <a:rPr lang="en-IN" dirty="0" smtClean="0"/>
                        <a:t>Duration of action</a:t>
                      </a:r>
                      <a:endParaRPr lang="en-IN" dirty="0"/>
                    </a:p>
                  </a:txBody>
                  <a:tcPr/>
                </a:tc>
                <a:tc>
                  <a:txBody>
                    <a:bodyPr/>
                    <a:lstStyle/>
                    <a:p>
                      <a:r>
                        <a:rPr lang="en-IN" dirty="0" smtClean="0"/>
                        <a:t>Loading dose</a:t>
                      </a:r>
                      <a:endParaRPr lang="en-IN" dirty="0"/>
                    </a:p>
                  </a:txBody>
                  <a:tcPr/>
                </a:tc>
                <a:tc>
                  <a:txBody>
                    <a:bodyPr/>
                    <a:lstStyle/>
                    <a:p>
                      <a:r>
                        <a:rPr lang="en-IN" dirty="0" err="1" smtClean="0"/>
                        <a:t>Maintainance</a:t>
                      </a:r>
                      <a:r>
                        <a:rPr lang="en-IN" dirty="0" smtClean="0"/>
                        <a:t> dose</a:t>
                      </a:r>
                      <a:endParaRPr lang="en-IN" dirty="0"/>
                    </a:p>
                  </a:txBody>
                  <a:tcPr/>
                </a:tc>
                <a:tc>
                  <a:txBody>
                    <a:bodyPr/>
                    <a:lstStyle/>
                    <a:p>
                      <a:r>
                        <a:rPr lang="en-IN" dirty="0" smtClean="0"/>
                        <a:t>ADR</a:t>
                      </a:r>
                      <a:endParaRPr lang="en-IN" dirty="0"/>
                    </a:p>
                  </a:txBody>
                  <a:tcPr/>
                </a:tc>
              </a:tr>
              <a:tr h="1473200">
                <a:tc>
                  <a:txBody>
                    <a:bodyPr/>
                    <a:lstStyle/>
                    <a:p>
                      <a:r>
                        <a:rPr lang="en-IN" dirty="0" smtClean="0"/>
                        <a:t>WARFARIN SODIUM</a:t>
                      </a:r>
                      <a:endParaRPr lang="en-IN" dirty="0"/>
                    </a:p>
                  </a:txBody>
                  <a:tcPr/>
                </a:tc>
                <a:tc>
                  <a:txBody>
                    <a:bodyPr/>
                    <a:lstStyle/>
                    <a:p>
                      <a:r>
                        <a:rPr lang="en-IN" dirty="0" smtClean="0"/>
                        <a:t>36-48 Hr</a:t>
                      </a:r>
                      <a:endParaRPr lang="en-IN" dirty="0"/>
                    </a:p>
                  </a:txBody>
                  <a:tcPr/>
                </a:tc>
                <a:tc>
                  <a:txBody>
                    <a:bodyPr/>
                    <a:lstStyle/>
                    <a:p>
                      <a:r>
                        <a:rPr lang="en-IN" dirty="0" smtClean="0"/>
                        <a:t>3-6 days</a:t>
                      </a:r>
                      <a:endParaRPr lang="en-IN" dirty="0"/>
                    </a:p>
                  </a:txBody>
                  <a:tcPr/>
                </a:tc>
                <a:tc>
                  <a:txBody>
                    <a:bodyPr/>
                    <a:lstStyle/>
                    <a:p>
                      <a:r>
                        <a:rPr lang="en-IN" dirty="0" smtClean="0"/>
                        <a:t>10-15 mg</a:t>
                      </a:r>
                      <a:endParaRPr lang="en-IN" dirty="0"/>
                    </a:p>
                  </a:txBody>
                  <a:tcPr/>
                </a:tc>
                <a:tc>
                  <a:txBody>
                    <a:bodyPr/>
                    <a:lstStyle/>
                    <a:p>
                      <a:r>
                        <a:rPr lang="en-IN" dirty="0" smtClean="0"/>
                        <a:t>2-10 mg</a:t>
                      </a:r>
                      <a:endParaRPr lang="en-IN" dirty="0"/>
                    </a:p>
                  </a:txBody>
                  <a:tcPr/>
                </a:tc>
                <a:tc>
                  <a:txBody>
                    <a:bodyPr/>
                    <a:lstStyle/>
                    <a:p>
                      <a:r>
                        <a:rPr lang="en-IN" dirty="0" smtClean="0"/>
                        <a:t>Alopecia, dermatitis, diarrhoea</a:t>
                      </a:r>
                      <a:endParaRPr lang="en-IN" dirty="0"/>
                    </a:p>
                  </a:txBody>
                  <a:tcPr/>
                </a:tc>
              </a:tr>
              <a:tr h="1473200">
                <a:tc>
                  <a:txBody>
                    <a:bodyPr/>
                    <a:lstStyle/>
                    <a:p>
                      <a:r>
                        <a:rPr lang="en-IN" dirty="0" smtClean="0"/>
                        <a:t>ACENOCOUMAROL(</a:t>
                      </a:r>
                      <a:r>
                        <a:rPr lang="en-IN" dirty="0" smtClean="0">
                          <a:solidFill>
                            <a:schemeClr val="accent3">
                              <a:lumMod val="75000"/>
                            </a:schemeClr>
                          </a:solidFill>
                        </a:rPr>
                        <a:t>ACITROM)</a:t>
                      </a:r>
                      <a:endParaRPr lang="en-IN" dirty="0">
                        <a:solidFill>
                          <a:schemeClr val="accent3">
                            <a:lumMod val="75000"/>
                          </a:schemeClr>
                        </a:solidFill>
                      </a:endParaRPr>
                    </a:p>
                  </a:txBody>
                  <a:tcPr/>
                </a:tc>
                <a:tc>
                  <a:txBody>
                    <a:bodyPr/>
                    <a:lstStyle/>
                    <a:p>
                      <a:r>
                        <a:rPr lang="en-IN" dirty="0" smtClean="0"/>
                        <a:t>18-24 hr</a:t>
                      </a:r>
                      <a:endParaRPr lang="en-IN" dirty="0"/>
                    </a:p>
                  </a:txBody>
                  <a:tcPr/>
                </a:tc>
                <a:tc>
                  <a:txBody>
                    <a:bodyPr/>
                    <a:lstStyle/>
                    <a:p>
                      <a:r>
                        <a:rPr lang="en-IN" dirty="0" smtClean="0"/>
                        <a:t>2-3 days</a:t>
                      </a:r>
                      <a:endParaRPr lang="en-IN" dirty="0"/>
                    </a:p>
                  </a:txBody>
                  <a:tcPr/>
                </a:tc>
                <a:tc>
                  <a:txBody>
                    <a:bodyPr/>
                    <a:lstStyle/>
                    <a:p>
                      <a:r>
                        <a:rPr lang="en-IN" dirty="0" smtClean="0"/>
                        <a:t>8-12 mg</a:t>
                      </a:r>
                      <a:endParaRPr lang="en-IN" dirty="0"/>
                    </a:p>
                  </a:txBody>
                  <a:tcPr/>
                </a:tc>
                <a:tc>
                  <a:txBody>
                    <a:bodyPr/>
                    <a:lstStyle/>
                    <a:p>
                      <a:r>
                        <a:rPr lang="en-IN" dirty="0" smtClean="0"/>
                        <a:t>2-8 mg</a:t>
                      </a:r>
                      <a:endParaRPr lang="en-IN" dirty="0"/>
                    </a:p>
                  </a:txBody>
                  <a:tcPr/>
                </a:tc>
                <a:tc>
                  <a:txBody>
                    <a:bodyPr/>
                    <a:lstStyle/>
                    <a:p>
                      <a:r>
                        <a:rPr lang="en-IN" dirty="0" smtClean="0"/>
                        <a:t>Oral ulcers, git </a:t>
                      </a:r>
                      <a:r>
                        <a:rPr lang="en-IN" dirty="0" err="1" smtClean="0"/>
                        <a:t>distrurbance</a:t>
                      </a:r>
                      <a:r>
                        <a:rPr lang="en-IN" dirty="0" smtClean="0"/>
                        <a:t>, dermatitis, </a:t>
                      </a:r>
                      <a:r>
                        <a:rPr lang="en-IN" dirty="0" err="1" smtClean="0"/>
                        <a:t>urticaria</a:t>
                      </a:r>
                      <a:r>
                        <a:rPr lang="en-IN" dirty="0" smtClean="0"/>
                        <a:t>, alopecia</a:t>
                      </a:r>
                      <a:endParaRPr lang="en-IN"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RISK FACTORS</a:t>
            </a:r>
            <a:endParaRPr lang="en-IN" dirty="0"/>
          </a:p>
        </p:txBody>
      </p:sp>
      <p:sp>
        <p:nvSpPr>
          <p:cNvPr id="3" name="Content Placeholder 2"/>
          <p:cNvSpPr>
            <a:spLocks noGrp="1"/>
          </p:cNvSpPr>
          <p:nvPr>
            <p:ph idx="1"/>
          </p:nvPr>
        </p:nvSpPr>
        <p:spPr>
          <a:xfrm>
            <a:off x="228600" y="1775191"/>
            <a:ext cx="8915400" cy="5082809"/>
          </a:xfrm>
        </p:spPr>
        <p:txBody>
          <a:bodyPr>
            <a:normAutofit fontScale="85000" lnSpcReduction="10000"/>
          </a:bodyPr>
          <a:lstStyle/>
          <a:p>
            <a:pPr>
              <a:lnSpc>
                <a:spcPct val="70000"/>
              </a:lnSpc>
              <a:buNone/>
            </a:pPr>
            <a:r>
              <a:rPr lang="en-US" sz="3600" dirty="0" err="1" smtClean="0"/>
              <a:t>Hypercoagubility</a:t>
            </a:r>
            <a:r>
              <a:rPr lang="en-US" sz="3600" dirty="0" smtClean="0"/>
              <a:t>-</a:t>
            </a:r>
          </a:p>
          <a:p>
            <a:pPr>
              <a:lnSpc>
                <a:spcPct val="70000"/>
              </a:lnSpc>
              <a:buNone/>
            </a:pPr>
            <a:r>
              <a:rPr lang="en-US" sz="3600" dirty="0" smtClean="0"/>
              <a:t>    Malignancy</a:t>
            </a:r>
          </a:p>
          <a:p>
            <a:pPr>
              <a:lnSpc>
                <a:spcPct val="70000"/>
              </a:lnSpc>
              <a:buNone/>
            </a:pPr>
            <a:r>
              <a:rPr lang="en-US" sz="3600" dirty="0" smtClean="0"/>
              <a:t>	Nonmalignant </a:t>
            </a:r>
            <a:r>
              <a:rPr lang="en-US" sz="3600" dirty="0" err="1" smtClean="0"/>
              <a:t>thrombophilia</a:t>
            </a:r>
            <a:endParaRPr lang="en-US" sz="3600" dirty="0" smtClean="0"/>
          </a:p>
          <a:p>
            <a:pPr>
              <a:lnSpc>
                <a:spcPct val="70000"/>
              </a:lnSpc>
              <a:buNone/>
            </a:pPr>
            <a:r>
              <a:rPr lang="en-US" sz="3600" dirty="0" smtClean="0"/>
              <a:t>		</a:t>
            </a:r>
            <a:r>
              <a:rPr lang="en-US" dirty="0" smtClean="0"/>
              <a:t>Pregnancy</a:t>
            </a:r>
          </a:p>
          <a:p>
            <a:pPr>
              <a:lnSpc>
                <a:spcPct val="70000"/>
              </a:lnSpc>
              <a:buNone/>
            </a:pPr>
            <a:r>
              <a:rPr lang="en-US" sz="2800" dirty="0" smtClean="0"/>
              <a:t>		</a:t>
            </a:r>
            <a:r>
              <a:rPr lang="en-US" dirty="0" smtClean="0"/>
              <a:t>Postpartum status (&lt;4wk)</a:t>
            </a:r>
          </a:p>
          <a:p>
            <a:pPr>
              <a:lnSpc>
                <a:spcPct val="70000"/>
              </a:lnSpc>
              <a:buNone/>
            </a:pPr>
            <a:r>
              <a:rPr lang="en-US" sz="2800" dirty="0" smtClean="0"/>
              <a:t>		</a:t>
            </a:r>
            <a:r>
              <a:rPr lang="en-US" dirty="0" smtClean="0"/>
              <a:t>Estrogen/ OCP’s</a:t>
            </a:r>
            <a:r>
              <a:rPr lang="en-US" sz="2800" dirty="0" smtClean="0"/>
              <a:t> </a:t>
            </a:r>
          </a:p>
          <a:p>
            <a:pPr>
              <a:lnSpc>
                <a:spcPct val="70000"/>
              </a:lnSpc>
              <a:buNone/>
            </a:pPr>
            <a:r>
              <a:rPr lang="en-US" sz="2800" dirty="0" smtClean="0"/>
              <a:t>	 </a:t>
            </a:r>
            <a:r>
              <a:rPr lang="en-US" dirty="0" smtClean="0"/>
              <a:t>Genetic mutations (Factor V </a:t>
            </a:r>
            <a:r>
              <a:rPr lang="en-US" dirty="0" err="1" smtClean="0"/>
              <a:t>Leiden,prothrombin</a:t>
            </a:r>
            <a:r>
              <a:rPr lang="en-US" dirty="0" smtClean="0"/>
              <a:t>  gene,}</a:t>
            </a:r>
          </a:p>
          <a:p>
            <a:pPr>
              <a:lnSpc>
                <a:spcPct val="70000"/>
              </a:lnSpc>
              <a:buNone/>
            </a:pPr>
            <a:r>
              <a:rPr lang="en-US" dirty="0" smtClean="0"/>
              <a:t>     Protein C &amp; S, anti-thrombin deficiency)</a:t>
            </a:r>
          </a:p>
          <a:p>
            <a:pPr>
              <a:lnSpc>
                <a:spcPct val="70000"/>
              </a:lnSpc>
              <a:buNone/>
            </a:pPr>
            <a:endParaRPr lang="en-US" dirty="0" smtClean="0"/>
          </a:p>
          <a:p>
            <a:pPr>
              <a:lnSpc>
                <a:spcPct val="70000"/>
              </a:lnSpc>
              <a:buNone/>
            </a:pPr>
            <a:r>
              <a:rPr lang="en-US" b="1" dirty="0" smtClean="0"/>
              <a:t>Venous </a:t>
            </a:r>
            <a:r>
              <a:rPr lang="en-US" b="1" dirty="0" err="1" smtClean="0"/>
              <a:t>Statis</a:t>
            </a:r>
            <a:endParaRPr lang="en-US" b="1" dirty="0" smtClean="0"/>
          </a:p>
          <a:p>
            <a:pPr>
              <a:lnSpc>
                <a:spcPct val="70000"/>
              </a:lnSpc>
              <a:buNone/>
            </a:pPr>
            <a:r>
              <a:rPr lang="en-US" sz="4000" dirty="0" smtClean="0"/>
              <a:t>	</a:t>
            </a:r>
            <a:r>
              <a:rPr lang="en-US" sz="3600" dirty="0" err="1" smtClean="0"/>
              <a:t>Bedrest</a:t>
            </a:r>
            <a:r>
              <a:rPr lang="en-US" sz="3600" dirty="0" smtClean="0"/>
              <a:t> &gt; 24 hr </a:t>
            </a:r>
          </a:p>
          <a:p>
            <a:pPr>
              <a:lnSpc>
                <a:spcPct val="70000"/>
              </a:lnSpc>
              <a:buNone/>
            </a:pPr>
            <a:r>
              <a:rPr lang="en-US" sz="3600" dirty="0" smtClean="0"/>
              <a:t>	Recent cast or external </a:t>
            </a:r>
            <a:r>
              <a:rPr lang="en-US" sz="3600" dirty="0" err="1" smtClean="0"/>
              <a:t>fixator</a:t>
            </a:r>
            <a:endParaRPr lang="en-US" sz="3600" dirty="0" smtClean="0"/>
          </a:p>
          <a:p>
            <a:pPr>
              <a:lnSpc>
                <a:spcPct val="70000"/>
              </a:lnSpc>
              <a:buNone/>
            </a:pPr>
            <a:r>
              <a:rPr lang="en-US" sz="3600" dirty="0" smtClean="0"/>
              <a:t>	Long-distance travel or prolong automobile travel </a:t>
            </a:r>
          </a:p>
          <a:p>
            <a:pPr>
              <a:lnSpc>
                <a:spcPct val="70000"/>
              </a:lnSpc>
              <a:buNone/>
            </a:pPr>
            <a:endParaRPr lang="en-US" sz="3600" dirty="0" smtClean="0"/>
          </a:p>
          <a:p>
            <a:pPr>
              <a:lnSpc>
                <a:spcPct val="70000"/>
              </a:lnSpc>
              <a:buNone/>
            </a:pPr>
            <a:r>
              <a:rPr lang="en-US" b="1" dirty="0" smtClean="0"/>
              <a:t>Venous Injury</a:t>
            </a:r>
          </a:p>
          <a:p>
            <a:pPr>
              <a:lnSpc>
                <a:spcPct val="70000"/>
              </a:lnSpc>
              <a:buNone/>
            </a:pPr>
            <a:r>
              <a:rPr lang="en-US" sz="4000" dirty="0" smtClean="0"/>
              <a:t>	</a:t>
            </a:r>
            <a:r>
              <a:rPr lang="en-US" sz="3600" dirty="0" smtClean="0"/>
              <a:t>Recent surgery requiring </a:t>
            </a:r>
            <a:r>
              <a:rPr lang="en-US" sz="3600" dirty="0" err="1" smtClean="0"/>
              <a:t>endotracheal</a:t>
            </a:r>
            <a:r>
              <a:rPr lang="en-US" sz="3600" dirty="0" smtClean="0"/>
              <a:t> intuba</a:t>
            </a:r>
            <a:r>
              <a:rPr lang="en-US" dirty="0" smtClean="0"/>
              <a:t>tion</a:t>
            </a:r>
          </a:p>
          <a:p>
            <a:pPr>
              <a:lnSpc>
                <a:spcPct val="70000"/>
              </a:lnSpc>
              <a:buFont typeface="Wingdings" pitchFamily="2" charset="2"/>
              <a:buNone/>
            </a:pPr>
            <a:r>
              <a:rPr lang="en-US" dirty="0" smtClean="0"/>
              <a:t>	Recent trauma (especially the lower extremities and pelvis)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Duration of anticoagulation</a:t>
            </a:r>
            <a:endParaRPr lang="en-IN" dirty="0"/>
          </a:p>
        </p:txBody>
      </p:sp>
      <p:pic>
        <p:nvPicPr>
          <p:cNvPr id="4" name="Picture 5" descr="ACCP Recs for Long Term Anticoag INR Goals"/>
          <p:cNvPicPr>
            <a:picLocks noGrp="1" noChangeAspect="1" noChangeArrowheads="1"/>
          </p:cNvPicPr>
          <p:nvPr>
            <p:ph idx="1"/>
          </p:nvPr>
        </p:nvPicPr>
        <p:blipFill>
          <a:blip r:embed="rId2"/>
          <a:srcRect/>
          <a:stretch>
            <a:fillRect/>
          </a:stretch>
        </p:blipFill>
        <p:spPr>
          <a:xfrm>
            <a:off x="0" y="1371600"/>
            <a:ext cx="9144000" cy="5486400"/>
          </a:xfrm>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smtClean="0"/>
          </a:p>
          <a:p>
            <a:endParaRPr lang="en-IN" smtClean="0"/>
          </a:p>
          <a:p>
            <a:r>
              <a:rPr lang="en-IN" smtClean="0"/>
              <a:t>warfarin</a:t>
            </a:r>
            <a:r>
              <a:rPr lang="en-IN" dirty="0" smtClean="0"/>
              <a:t> can be stopped abruptly once treatment period is over no need to taper it.</a:t>
            </a:r>
            <a:endParaRPr lang="en-IN"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FIBRINOLYSIS</a:t>
            </a:r>
            <a:endParaRPr lang="en-IN" dirty="0"/>
          </a:p>
        </p:txBody>
      </p:sp>
      <p:sp>
        <p:nvSpPr>
          <p:cNvPr id="3" name="Content Placeholder 2"/>
          <p:cNvSpPr>
            <a:spLocks noGrp="1"/>
          </p:cNvSpPr>
          <p:nvPr>
            <p:ph idx="1"/>
          </p:nvPr>
        </p:nvSpPr>
        <p:spPr/>
        <p:txBody>
          <a:bodyPr/>
          <a:lstStyle/>
          <a:p>
            <a:r>
              <a:rPr lang="en-IN" dirty="0" smtClean="0"/>
              <a:t>INDICATIONS:</a:t>
            </a:r>
          </a:p>
          <a:p>
            <a:r>
              <a:rPr lang="en-IN" dirty="0" smtClean="0"/>
              <a:t>The only FDA-approved indication  is massive PE. </a:t>
            </a:r>
          </a:p>
          <a:p>
            <a:r>
              <a:rPr lang="en-IN" dirty="0" smtClean="0"/>
              <a:t>For patients with preserved systolic BP  and </a:t>
            </a:r>
            <a:r>
              <a:rPr lang="en-IN" dirty="0" err="1" smtClean="0"/>
              <a:t>submassive</a:t>
            </a:r>
            <a:r>
              <a:rPr lang="en-IN" dirty="0" smtClean="0"/>
              <a:t> PE with moderate or severe RV dysfunction, ACCP recommend individualisation of treatment.</a:t>
            </a:r>
            <a:endParaRPr lang="en-IN"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CONTRAINDICATIONS</a:t>
            </a:r>
            <a:endParaRPr lang="en-IN" dirty="0"/>
          </a:p>
        </p:txBody>
      </p:sp>
      <p:sp>
        <p:nvSpPr>
          <p:cNvPr id="3" name="Content Placeholder 2"/>
          <p:cNvSpPr>
            <a:spLocks noGrp="1"/>
          </p:cNvSpPr>
          <p:nvPr>
            <p:ph idx="1"/>
          </p:nvPr>
        </p:nvSpPr>
        <p:spPr/>
        <p:txBody>
          <a:bodyPr/>
          <a:lstStyle/>
          <a:p>
            <a:pPr marL="609600" indent="-609600">
              <a:lnSpc>
                <a:spcPct val="80000"/>
              </a:lnSpc>
            </a:pPr>
            <a:r>
              <a:rPr lang="en-US" sz="2800" dirty="0" smtClean="0"/>
              <a:t>Absolute Contraindications to </a:t>
            </a:r>
            <a:r>
              <a:rPr lang="en-US" sz="2800" dirty="0" err="1" smtClean="0"/>
              <a:t>Thrombolysis</a:t>
            </a:r>
            <a:r>
              <a:rPr lang="en-US" sz="2800" dirty="0" smtClean="0"/>
              <a:t> </a:t>
            </a:r>
          </a:p>
          <a:p>
            <a:pPr marL="609600" indent="-609600">
              <a:lnSpc>
                <a:spcPct val="80000"/>
              </a:lnSpc>
              <a:buNone/>
            </a:pPr>
            <a:endParaRPr lang="en-US" sz="2800" dirty="0" smtClean="0"/>
          </a:p>
          <a:p>
            <a:pPr marL="609600" indent="-609600">
              <a:lnSpc>
                <a:spcPct val="80000"/>
              </a:lnSpc>
              <a:buNone/>
            </a:pPr>
            <a:r>
              <a:rPr lang="en-US" sz="2800" dirty="0" smtClean="0"/>
              <a:t>       </a:t>
            </a:r>
          </a:p>
          <a:p>
            <a:pPr marL="990600" lvl="1" indent="-533400">
              <a:lnSpc>
                <a:spcPct val="80000"/>
              </a:lnSpc>
            </a:pPr>
            <a:r>
              <a:rPr lang="en-US" sz="2400" dirty="0" smtClean="0"/>
              <a:t>Active or recent internal bleeding </a:t>
            </a:r>
          </a:p>
          <a:p>
            <a:pPr marL="990600" lvl="1" indent="-533400">
              <a:lnSpc>
                <a:spcPct val="80000"/>
              </a:lnSpc>
            </a:pPr>
            <a:r>
              <a:rPr lang="en-US" sz="2400" dirty="0" smtClean="0"/>
              <a:t>History Hemorrhagic Stroke </a:t>
            </a:r>
          </a:p>
          <a:p>
            <a:pPr marL="990600" lvl="1" indent="-533400">
              <a:lnSpc>
                <a:spcPct val="80000"/>
              </a:lnSpc>
            </a:pPr>
            <a:r>
              <a:rPr lang="en-US" sz="2400" dirty="0" smtClean="0"/>
              <a:t>Intracranial Neoplasm </a:t>
            </a:r>
          </a:p>
          <a:p>
            <a:pPr marL="990600" lvl="1" indent="-533400">
              <a:lnSpc>
                <a:spcPct val="80000"/>
              </a:lnSpc>
            </a:pPr>
            <a:r>
              <a:rPr lang="en-US" sz="2400" dirty="0" smtClean="0"/>
              <a:t>Recent cranial surgery or head trauma</a:t>
            </a:r>
            <a:r>
              <a:rPr lang="en-US" dirty="0" smtClean="0"/>
              <a:t>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DOSING</a:t>
            </a:r>
            <a:endParaRPr lang="en-IN" dirty="0"/>
          </a:p>
        </p:txBody>
      </p:sp>
      <p:sp>
        <p:nvSpPr>
          <p:cNvPr id="3" name="Content Placeholder 2"/>
          <p:cNvSpPr>
            <a:spLocks noGrp="1"/>
          </p:cNvSpPr>
          <p:nvPr>
            <p:ph idx="1"/>
          </p:nvPr>
        </p:nvSpPr>
        <p:spPr/>
        <p:txBody>
          <a:bodyPr/>
          <a:lstStyle/>
          <a:p>
            <a:r>
              <a:rPr lang="en-IN" dirty="0" smtClean="0"/>
              <a:t>100 mg of </a:t>
            </a:r>
            <a:r>
              <a:rPr lang="en-IN" dirty="0" err="1" smtClean="0"/>
              <a:t>RtPA</a:t>
            </a:r>
            <a:r>
              <a:rPr lang="en-IN" dirty="0" smtClean="0"/>
              <a:t> administered as a continuous peripheral intravenous infusion over 2 hours.</a:t>
            </a:r>
          </a:p>
          <a:p>
            <a:endParaRPr lang="en-IN" dirty="0" smtClean="0">
              <a:solidFill>
                <a:schemeClr val="accent5">
                  <a:lumMod val="60000"/>
                  <a:lumOff val="40000"/>
                </a:schemeClr>
              </a:solidFill>
            </a:endParaRPr>
          </a:p>
          <a:p>
            <a:r>
              <a:rPr lang="en-IN" dirty="0" smtClean="0">
                <a:solidFill>
                  <a:schemeClr val="accent5">
                    <a:lumMod val="60000"/>
                    <a:lumOff val="40000"/>
                  </a:schemeClr>
                </a:solidFill>
              </a:rPr>
              <a:t> Patients appear to respond to </a:t>
            </a:r>
            <a:r>
              <a:rPr lang="en-IN" dirty="0" err="1" smtClean="0">
                <a:solidFill>
                  <a:schemeClr val="accent5">
                    <a:lumMod val="60000"/>
                    <a:lumOff val="40000"/>
                  </a:schemeClr>
                </a:solidFill>
              </a:rPr>
              <a:t>fibrinolysis</a:t>
            </a:r>
            <a:r>
              <a:rPr lang="en-IN" dirty="0" smtClean="0">
                <a:solidFill>
                  <a:schemeClr val="accent5">
                    <a:lumMod val="60000"/>
                    <a:lumOff val="40000"/>
                  </a:schemeClr>
                </a:solidFill>
              </a:rPr>
              <a:t> for up to 14 days after the PE has occurred</a:t>
            </a:r>
            <a:endParaRPr lang="en-IN" dirty="0">
              <a:solidFill>
                <a:schemeClr val="accent5">
                  <a:lumMod val="60000"/>
                  <a:lumOff val="40000"/>
                </a:schemeClr>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BENEFITS OF FIBRINOLYSIS</a:t>
            </a:r>
            <a:endParaRPr lang="en-IN" dirty="0"/>
          </a:p>
        </p:txBody>
      </p:sp>
      <p:sp>
        <p:nvSpPr>
          <p:cNvPr id="3" name="Content Placeholder 2"/>
          <p:cNvSpPr>
            <a:spLocks noGrp="1"/>
          </p:cNvSpPr>
          <p:nvPr>
            <p:ph idx="1"/>
          </p:nvPr>
        </p:nvSpPr>
        <p:spPr/>
        <p:txBody>
          <a:bodyPr>
            <a:normAutofit fontScale="92500" lnSpcReduction="10000"/>
          </a:bodyPr>
          <a:lstStyle/>
          <a:p>
            <a:pPr>
              <a:buNone/>
            </a:pPr>
            <a:r>
              <a:rPr lang="en-IN" dirty="0" smtClean="0"/>
              <a:t>Rapidly reverses right heart failure and may result in a lower rate of death and recurrent PE by </a:t>
            </a:r>
          </a:p>
          <a:p>
            <a:r>
              <a:rPr lang="en-IN" dirty="0" smtClean="0"/>
              <a:t>(1) dissolving much of the anatomically obstructing pulmonary arterial thrombus, </a:t>
            </a:r>
          </a:p>
          <a:p>
            <a:r>
              <a:rPr lang="en-IN" dirty="0" smtClean="0"/>
              <a:t>(2) preventing the continued release of serotonin and other </a:t>
            </a:r>
            <a:r>
              <a:rPr lang="en-IN" dirty="0" err="1" smtClean="0"/>
              <a:t>neurohumoral</a:t>
            </a:r>
            <a:r>
              <a:rPr lang="en-IN" dirty="0" smtClean="0"/>
              <a:t> factors that </a:t>
            </a:r>
            <a:r>
              <a:rPr lang="en-IN" dirty="0" err="1" smtClean="0"/>
              <a:t>exacerbatePAH</a:t>
            </a:r>
            <a:endParaRPr lang="en-IN" dirty="0" smtClean="0"/>
          </a:p>
          <a:p>
            <a:r>
              <a:rPr lang="en-IN" dirty="0" smtClean="0"/>
              <a:t>(3) </a:t>
            </a:r>
            <a:r>
              <a:rPr lang="en-IN" dirty="0" err="1" smtClean="0"/>
              <a:t>lysing</a:t>
            </a:r>
            <a:r>
              <a:rPr lang="en-IN" dirty="0" smtClean="0"/>
              <a:t> much of the source of the thrombus in the pelvic or deep leg veins, thereby decreasing the likelihood of recurrent PE.</a:t>
            </a:r>
            <a:endParaRPr lang="en-IN"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IVC FILTERS </a:t>
            </a:r>
            <a:endParaRPr lang="en-IN" dirty="0"/>
          </a:p>
        </p:txBody>
      </p:sp>
      <p:sp>
        <p:nvSpPr>
          <p:cNvPr id="3" name="Content Placeholder 2"/>
          <p:cNvSpPr>
            <a:spLocks noGrp="1"/>
          </p:cNvSpPr>
          <p:nvPr>
            <p:ph idx="1"/>
          </p:nvPr>
        </p:nvSpPr>
        <p:spPr/>
        <p:txBody>
          <a:bodyPr/>
          <a:lstStyle/>
          <a:p>
            <a:r>
              <a:rPr lang="en-IN" dirty="0" smtClean="0"/>
              <a:t>Indications –</a:t>
            </a:r>
          </a:p>
          <a:p>
            <a:pPr>
              <a:buNone/>
            </a:pPr>
            <a:r>
              <a:rPr lang="en-IN" dirty="0" smtClean="0"/>
              <a:t>(1) active bleeding that precludes anticoagulation </a:t>
            </a:r>
          </a:p>
          <a:p>
            <a:pPr>
              <a:buNone/>
            </a:pPr>
            <a:r>
              <a:rPr lang="en-IN" dirty="0" smtClean="0"/>
              <a:t>(2) recurrent venous thrombosis despite intensive anticoagulation.</a:t>
            </a:r>
            <a:endParaRPr lang="en-IN"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EMBOLECTOMY</a:t>
            </a:r>
            <a:endParaRPr lang="en-IN" dirty="0"/>
          </a:p>
        </p:txBody>
      </p:sp>
      <p:sp>
        <p:nvSpPr>
          <p:cNvPr id="3" name="Content Placeholder 2"/>
          <p:cNvSpPr>
            <a:spLocks noGrp="1"/>
          </p:cNvSpPr>
          <p:nvPr>
            <p:ph idx="1"/>
          </p:nvPr>
        </p:nvSpPr>
        <p:spPr/>
        <p:txBody>
          <a:bodyPr/>
          <a:lstStyle/>
          <a:p>
            <a:r>
              <a:rPr lang="en-IN" dirty="0" smtClean="0"/>
              <a:t>Open surgical</a:t>
            </a:r>
          </a:p>
          <a:p>
            <a:endParaRPr lang="en-IN" dirty="0" smtClean="0"/>
          </a:p>
          <a:p>
            <a:r>
              <a:rPr lang="en-IN" dirty="0" smtClean="0"/>
              <a:t>Catheter </a:t>
            </a:r>
            <a:r>
              <a:rPr lang="en-IN" dirty="0" err="1" smtClean="0"/>
              <a:t>embolectomy</a:t>
            </a:r>
            <a:endParaRPr lang="en-IN"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chronic </a:t>
            </a:r>
            <a:r>
              <a:rPr lang="en-IN" dirty="0" err="1" smtClean="0"/>
              <a:t>thromboembolic</a:t>
            </a:r>
            <a:r>
              <a:rPr lang="en-IN" dirty="0" smtClean="0"/>
              <a:t> pulmonary </a:t>
            </a:r>
            <a:r>
              <a:rPr lang="en-IN" dirty="0" err="1" smtClean="0"/>
              <a:t>hypertention</a:t>
            </a:r>
            <a:endParaRPr lang="en-IN" dirty="0"/>
          </a:p>
        </p:txBody>
      </p:sp>
      <p:sp>
        <p:nvSpPr>
          <p:cNvPr id="3" name="Content Placeholder 2"/>
          <p:cNvSpPr>
            <a:spLocks noGrp="1"/>
          </p:cNvSpPr>
          <p:nvPr>
            <p:ph idx="1"/>
          </p:nvPr>
        </p:nvSpPr>
        <p:spPr/>
        <p:txBody>
          <a:bodyPr>
            <a:normAutofit/>
          </a:bodyPr>
          <a:lstStyle/>
          <a:p>
            <a:r>
              <a:rPr lang="en-IN" dirty="0" smtClean="0"/>
              <a:t>Follow  up at about 6 weeks with a repeat echo  to determine whether pulmonary arterial pressure has normalized.  </a:t>
            </a:r>
          </a:p>
          <a:p>
            <a:pPr>
              <a:buNone/>
            </a:pPr>
            <a:endParaRPr lang="en-IN" dirty="0" smtClean="0"/>
          </a:p>
          <a:p>
            <a:r>
              <a:rPr lang="en-IN" dirty="0" smtClean="0"/>
              <a:t>consider for pulmonary </a:t>
            </a:r>
            <a:r>
              <a:rPr lang="en-IN" dirty="0" err="1" smtClean="0"/>
              <a:t>thromboendarterectomy</a:t>
            </a:r>
            <a:r>
              <a:rPr lang="en-IN" dirty="0" smtClean="0"/>
              <a:t> if </a:t>
            </a:r>
            <a:r>
              <a:rPr lang="en-IN" dirty="0" err="1" smtClean="0"/>
              <a:t>persistant</a:t>
            </a:r>
            <a:r>
              <a:rPr lang="en-IN" dirty="0" smtClean="0"/>
              <a:t>.  </a:t>
            </a:r>
          </a:p>
          <a:p>
            <a:pPr>
              <a:buNone/>
            </a:pPr>
            <a:endParaRPr lang="en-IN" dirty="0" smtClean="0"/>
          </a:p>
          <a:p>
            <a:r>
              <a:rPr lang="en-IN" dirty="0" smtClean="0"/>
              <a:t>The mortality rate  is approximately 5% with this operation.</a:t>
            </a:r>
          </a:p>
          <a:p>
            <a:endParaRPr lang="en-IN"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3" name="Content Placeholder 2"/>
          <p:cNvSpPr>
            <a:spLocks noGrp="1"/>
          </p:cNvSpPr>
          <p:nvPr>
            <p:ph idx="1"/>
          </p:nvPr>
        </p:nvSpPr>
        <p:spPr/>
        <p:txBody>
          <a:bodyPr/>
          <a:lstStyle/>
          <a:p>
            <a:r>
              <a:rPr lang="en-IN" dirty="0" smtClean="0"/>
              <a:t>For post </a:t>
            </a:r>
            <a:r>
              <a:rPr lang="en-IN" dirty="0" err="1" smtClean="0"/>
              <a:t>phelibitic</a:t>
            </a:r>
            <a:r>
              <a:rPr lang="en-IN" dirty="0" smtClean="0"/>
              <a:t> syndrome there is no effective medical management.</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About one-half of patients with pelvic vein thrombosis or proximal leg DVT develop PE, which is often asymptomatic.</a:t>
            </a:r>
          </a:p>
          <a:p>
            <a:r>
              <a:rPr lang="en-IN" dirty="0" smtClean="0"/>
              <a:t> Isolated calf vein thrombi pose a much lower risk of PE but are the most common source of paradoxical embolism.</a:t>
            </a:r>
          </a:p>
          <a:p>
            <a:r>
              <a:rPr lang="en-IN" dirty="0" smtClean="0"/>
              <a:t>upper limb venous thrombosis rarely </a:t>
            </a:r>
            <a:r>
              <a:rPr lang="en-IN" dirty="0" err="1" smtClean="0"/>
              <a:t>embolise</a:t>
            </a:r>
            <a:r>
              <a:rPr lang="en-IN" dirty="0" smtClean="0"/>
              <a:t> and cause PE.</a:t>
            </a:r>
            <a:endParaRPr lang="en-IN"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PREVENTION</a:t>
            </a:r>
            <a:endParaRPr lang="en-IN" dirty="0"/>
          </a:p>
        </p:txBody>
      </p:sp>
      <p:sp>
        <p:nvSpPr>
          <p:cNvPr id="3" name="Content Placeholder 2"/>
          <p:cNvSpPr>
            <a:spLocks noGrp="1"/>
          </p:cNvSpPr>
          <p:nvPr>
            <p:ph idx="1"/>
          </p:nvPr>
        </p:nvSpPr>
        <p:spPr/>
        <p:txBody>
          <a:bodyPr/>
          <a:lstStyle/>
          <a:p>
            <a:r>
              <a:rPr lang="en-IN" dirty="0" smtClean="0"/>
              <a:t>ACCP guide lines</a:t>
            </a:r>
          </a:p>
          <a:p>
            <a:pPr>
              <a:buNone/>
            </a:pPr>
            <a:r>
              <a:rPr lang="en-IN" dirty="0" smtClean="0"/>
              <a:t>For acutely ill hospitalised medical pts at low risk of thrombosis ACCP recommends against the use of </a:t>
            </a:r>
            <a:r>
              <a:rPr lang="en-IN" dirty="0" err="1" smtClean="0"/>
              <a:t>prophylaxsis</a:t>
            </a:r>
            <a:r>
              <a:rPr lang="en-IN" dirty="0" smtClean="0"/>
              <a:t>.</a:t>
            </a:r>
          </a:p>
          <a:p>
            <a:pPr>
              <a:buNone/>
            </a:pPr>
            <a:r>
              <a:rPr lang="en-IN" dirty="0" smtClean="0"/>
              <a:t>Pts at moderate to high risk  but who are not bleeding or at high risk of bleeding should be given either LMWH or UFH or </a:t>
            </a:r>
            <a:r>
              <a:rPr lang="en-IN" dirty="0" err="1" smtClean="0"/>
              <a:t>fondaparinux</a:t>
            </a:r>
            <a:r>
              <a:rPr lang="en-IN" dirty="0" smtClean="0"/>
              <a:t>.</a:t>
            </a:r>
            <a:endParaRPr lang="en-IN"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For pts who are bleeding or at risk of bleeding use leg compression devices only.</a:t>
            </a:r>
          </a:p>
          <a:p>
            <a:r>
              <a:rPr lang="en-IN" dirty="0" smtClean="0"/>
              <a:t>Pts are considered to be at high risk of bleeding if they meet any of the following criteria</a:t>
            </a:r>
          </a:p>
          <a:p>
            <a:pPr marL="633222" indent="-514350">
              <a:buFont typeface="Wingdings" pitchFamily="2" charset="2"/>
              <a:buChar char="Ø"/>
            </a:pPr>
            <a:r>
              <a:rPr lang="en-IN" dirty="0" smtClean="0"/>
              <a:t>  active </a:t>
            </a:r>
            <a:r>
              <a:rPr lang="en-IN" dirty="0" err="1" smtClean="0"/>
              <a:t>gatrodeodenal</a:t>
            </a:r>
            <a:r>
              <a:rPr lang="en-IN" dirty="0" smtClean="0"/>
              <a:t> ulcer</a:t>
            </a:r>
          </a:p>
          <a:p>
            <a:pPr>
              <a:buFont typeface="Wingdings" pitchFamily="2" charset="2"/>
              <a:buChar char="Ø"/>
            </a:pPr>
            <a:r>
              <a:rPr lang="en-IN" dirty="0" smtClean="0"/>
              <a:t>Bleeding in 3 months prior to admission</a:t>
            </a:r>
          </a:p>
          <a:p>
            <a:pPr>
              <a:buFont typeface="Wingdings" pitchFamily="2" charset="2"/>
              <a:buChar char="Ø"/>
            </a:pPr>
            <a:r>
              <a:rPr lang="en-IN" dirty="0" smtClean="0"/>
              <a:t>Platelet count &lt;50,000</a:t>
            </a:r>
            <a:endParaRPr lang="en-IN"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Or if they had multiple risk factors for bleeding of lesser predictive </a:t>
            </a:r>
            <a:r>
              <a:rPr lang="en-IN" dirty="0" err="1" smtClean="0"/>
              <a:t>strengthlike</a:t>
            </a:r>
            <a:r>
              <a:rPr lang="en-IN" dirty="0" smtClean="0"/>
              <a:t> age &gt;84 </a:t>
            </a:r>
            <a:r>
              <a:rPr lang="en-IN" dirty="0" err="1" smtClean="0"/>
              <a:t>yrs,severe</a:t>
            </a:r>
            <a:r>
              <a:rPr lang="en-IN" dirty="0" smtClean="0"/>
              <a:t> renal failure , hepatic failure with INR &gt; 1.5 , male ,current cancer, ICU admission.</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idx="1"/>
          </p:nvPr>
        </p:nvSpPr>
        <p:spPr/>
        <p:txBody>
          <a:bodyPr/>
          <a:lstStyle/>
          <a:p>
            <a:r>
              <a:rPr lang="en-IN" dirty="0" smtClean="0"/>
              <a:t>Harrison -18 </a:t>
            </a:r>
            <a:r>
              <a:rPr lang="en-IN" dirty="0" err="1" smtClean="0"/>
              <a:t>th</a:t>
            </a:r>
            <a:r>
              <a:rPr lang="en-IN" dirty="0" smtClean="0"/>
              <a:t> edition</a:t>
            </a:r>
          </a:p>
          <a:p>
            <a:pPr>
              <a:buNone/>
            </a:pPr>
            <a:endParaRPr lang="en-IN" dirty="0" smtClean="0"/>
          </a:p>
          <a:p>
            <a:r>
              <a:rPr lang="en-IN" dirty="0" smtClean="0"/>
              <a:t>ACCP guidelines</a:t>
            </a:r>
          </a:p>
          <a:p>
            <a:pPr>
              <a:buNone/>
            </a:pPr>
            <a:endParaRPr lang="en-IN" dirty="0" smtClean="0"/>
          </a:p>
          <a:p>
            <a:r>
              <a:rPr lang="en-IN" dirty="0" smtClean="0"/>
              <a:t>Fishman's Pulmonary Diseases </a:t>
            </a:r>
            <a:r>
              <a:rPr lang="en-IN" smtClean="0"/>
              <a:t>and </a:t>
            </a:r>
            <a:r>
              <a:rPr lang="en-IN" smtClean="0"/>
              <a:t>Disorders</a:t>
            </a:r>
          </a:p>
          <a:p>
            <a:endParaRPr lang="en-IN" dirty="0" smtClean="0"/>
          </a:p>
          <a:p>
            <a:r>
              <a:rPr lang="en-IN" dirty="0" smtClean="0"/>
              <a:t>Crofton and Douglas's Respiratory Diseases (Wiley, 2000)</a:t>
            </a:r>
            <a:endParaRPr lang="en-IN"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endParaRPr lang="en-IN" sz="6000" dirty="0" smtClean="0"/>
          </a:p>
          <a:p>
            <a:pPr>
              <a:buNone/>
            </a:pPr>
            <a:endParaRPr lang="en-IN" sz="6000" dirty="0" smtClean="0"/>
          </a:p>
          <a:p>
            <a:pPr>
              <a:buNone/>
            </a:pPr>
            <a:r>
              <a:rPr lang="en-IN" sz="6000" dirty="0" smtClean="0"/>
              <a:t>             THANK YOU</a:t>
            </a:r>
            <a:endParaRPr lang="en-IN" sz="6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CLINICAL FEATURES</a:t>
            </a:r>
            <a:endParaRPr lang="en-IN" dirty="0"/>
          </a:p>
        </p:txBody>
      </p:sp>
      <p:sp>
        <p:nvSpPr>
          <p:cNvPr id="3" name="Content Placeholder 2"/>
          <p:cNvSpPr>
            <a:spLocks noGrp="1"/>
          </p:cNvSpPr>
          <p:nvPr>
            <p:ph idx="1"/>
          </p:nvPr>
        </p:nvSpPr>
        <p:spPr/>
        <p:txBody>
          <a:bodyPr/>
          <a:lstStyle/>
          <a:p>
            <a:r>
              <a:rPr lang="en-IN" dirty="0" smtClean="0"/>
              <a:t>"the Great </a:t>
            </a:r>
            <a:r>
              <a:rPr lang="en-IN" dirty="0" err="1" smtClean="0"/>
              <a:t>Masquerader</a:t>
            </a:r>
            <a:r>
              <a:rPr lang="en-IN" dirty="0" smtClean="0"/>
              <a:t>" </a:t>
            </a:r>
          </a:p>
          <a:p>
            <a:endParaRPr lang="en-IN" dirty="0" smtClean="0"/>
          </a:p>
          <a:p>
            <a:pPr>
              <a:buNone/>
            </a:pPr>
            <a:endParaRPr lang="en-IN" dirty="0" smtClean="0"/>
          </a:p>
          <a:p>
            <a:r>
              <a:rPr lang="en-IN" dirty="0" smtClean="0"/>
              <a:t>If a pt with pneumonia or CCF fails to respond   despite standard medical treatment   think of the possible coexistence of PE.</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Clinical Features of PTE</a:t>
            </a:r>
          </a:p>
        </p:txBody>
      </p:sp>
      <p:graphicFrame>
        <p:nvGraphicFramePr>
          <p:cNvPr id="30723" name="Group 3"/>
          <p:cNvGraphicFramePr>
            <a:graphicFrameLocks noGrp="1"/>
          </p:cNvGraphicFramePr>
          <p:nvPr>
            <p:ph type="tbl" idx="1"/>
          </p:nvPr>
        </p:nvGraphicFramePr>
        <p:xfrm>
          <a:off x="762000" y="1676400"/>
          <a:ext cx="5402263" cy="2605405"/>
        </p:xfrm>
        <a:graphic>
          <a:graphicData uri="http://schemas.openxmlformats.org/drawingml/2006/table">
            <a:tbl>
              <a:tblPr/>
              <a:tblGrid>
                <a:gridCol w="2701925"/>
                <a:gridCol w="2700338"/>
              </a:tblGrid>
              <a:tr h="1050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Silent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charset="0"/>
                        </a:rPr>
                        <a:t>Asymptomatic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7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charset="0"/>
                        </a:rPr>
                        <a:t>Without Infarction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Breathlessness, Tachycardia, Anxiety, Restlessness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Clinical Features of PTE</a:t>
            </a:r>
          </a:p>
        </p:txBody>
      </p:sp>
      <p:graphicFrame>
        <p:nvGraphicFramePr>
          <p:cNvPr id="31747" name="Group 3"/>
          <p:cNvGraphicFramePr>
            <a:graphicFrameLocks noGrp="1"/>
          </p:cNvGraphicFramePr>
          <p:nvPr>
            <p:ph type="tbl" idx="1"/>
          </p:nvPr>
        </p:nvGraphicFramePr>
        <p:xfrm>
          <a:off x="685800" y="1524000"/>
          <a:ext cx="5503863" cy="4495800"/>
        </p:xfrm>
        <a:graphic>
          <a:graphicData uri="http://schemas.openxmlformats.org/drawingml/2006/table">
            <a:tbl>
              <a:tblPr/>
              <a:tblGrid>
                <a:gridCol w="2752725"/>
                <a:gridCol w="2751138"/>
              </a:tblGrid>
              <a:tr h="449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charset="0"/>
                        </a:rPr>
                        <a:t>With Infarction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err="1" smtClean="0">
                          <a:ln>
                            <a:noFill/>
                          </a:ln>
                          <a:solidFill>
                            <a:schemeClr val="tx1"/>
                          </a:solidFill>
                          <a:effectLst/>
                          <a:latin typeface="Times New Roman" charset="0"/>
                        </a:rPr>
                        <a:t>Dyspnea</a:t>
                      </a:r>
                      <a:r>
                        <a:rPr kumimoji="0" lang="en-US" sz="3200" b="0" i="0" u="none" strike="noStrike" cap="none" normalizeH="0" baseline="0" dirty="0" smtClean="0">
                          <a:ln>
                            <a:noFill/>
                          </a:ln>
                          <a:solidFill>
                            <a:schemeClr val="tx1"/>
                          </a:solidFill>
                          <a:effectLst/>
                          <a:latin typeface="Times New Roman" charset="0"/>
                        </a:rPr>
                        <a:t>, </a:t>
                      </a:r>
                      <a:r>
                        <a:rPr kumimoji="0" lang="en-US" sz="3200" b="0" i="0" u="none" strike="noStrike" cap="none" normalizeH="0" baseline="0" dirty="0" err="1" smtClean="0">
                          <a:ln>
                            <a:noFill/>
                          </a:ln>
                          <a:solidFill>
                            <a:schemeClr val="tx1"/>
                          </a:solidFill>
                          <a:effectLst/>
                          <a:latin typeface="Times New Roman" charset="0"/>
                        </a:rPr>
                        <a:t>Hemoptysis</a:t>
                      </a:r>
                      <a:r>
                        <a:rPr kumimoji="0" lang="en-US" sz="3200" b="0" i="0" u="none" strike="noStrike" cap="none" normalizeH="0" baseline="0" dirty="0" smtClean="0">
                          <a:ln>
                            <a:noFill/>
                          </a:ln>
                          <a:solidFill>
                            <a:schemeClr val="tx1"/>
                          </a:solidFill>
                          <a:effectLst/>
                          <a:latin typeface="Times New Roman" charset="0"/>
                        </a:rPr>
                        <a:t>, </a:t>
                      </a:r>
                      <a:r>
                        <a:rPr kumimoji="0" lang="en-US" sz="3200" b="0" i="0" u="none" strike="noStrike" cap="none" normalizeH="0" baseline="0" dirty="0" err="1" smtClean="0">
                          <a:ln>
                            <a:noFill/>
                          </a:ln>
                          <a:solidFill>
                            <a:schemeClr val="tx1"/>
                          </a:solidFill>
                          <a:effectLst/>
                          <a:latin typeface="Times New Roman" charset="0"/>
                        </a:rPr>
                        <a:t>Pleutitic</a:t>
                      </a:r>
                      <a:r>
                        <a:rPr kumimoji="0" lang="en-US" sz="3200" b="0" i="0" u="none" strike="noStrike" cap="none" normalizeH="0" baseline="0" dirty="0" smtClean="0">
                          <a:ln>
                            <a:noFill/>
                          </a:ln>
                          <a:solidFill>
                            <a:schemeClr val="tx1"/>
                          </a:solidFill>
                          <a:effectLst/>
                          <a:latin typeface="Times New Roman" charset="0"/>
                        </a:rPr>
                        <a:t> Pain, Friction Rub, Fever, </a:t>
                      </a:r>
                      <a:r>
                        <a:rPr kumimoji="0" lang="en-US" sz="3200" b="0" i="0" u="none" strike="noStrike" cap="none" normalizeH="0" baseline="0" dirty="0" err="1" smtClean="0">
                          <a:ln>
                            <a:noFill/>
                          </a:ln>
                          <a:solidFill>
                            <a:schemeClr val="tx1"/>
                          </a:solidFill>
                          <a:effectLst/>
                          <a:latin typeface="Times New Roman" charset="0"/>
                        </a:rPr>
                        <a:t>Brochospasm</a:t>
                      </a:r>
                      <a:r>
                        <a:rPr kumimoji="0" lang="en-US" sz="3200" b="0" i="0" u="none" strike="noStrike" cap="none" normalizeH="0" baseline="0" dirty="0" smtClean="0">
                          <a:ln>
                            <a:noFill/>
                          </a:ln>
                          <a:solidFill>
                            <a:schemeClr val="tx1"/>
                          </a:solidFill>
                          <a:effectLst/>
                          <a:latin typeface="Times New Roman"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412</TotalTime>
  <Words>1906</Words>
  <Application>Microsoft Office PowerPoint</Application>
  <PresentationFormat>On-screen Show (4:3)</PresentationFormat>
  <Paragraphs>307</Paragraphs>
  <Slides>65</Slides>
  <Notes>1</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Module</vt:lpstr>
      <vt:lpstr>                                                               Vishnu priya .v</vt:lpstr>
      <vt:lpstr>PTE</vt:lpstr>
      <vt:lpstr>Slide 3</vt:lpstr>
      <vt:lpstr>Slide 4</vt:lpstr>
      <vt:lpstr>RISK FACTORS</vt:lpstr>
      <vt:lpstr>Slide 6</vt:lpstr>
      <vt:lpstr>CLINICAL FEATURES</vt:lpstr>
      <vt:lpstr>Clinical Features of PTE</vt:lpstr>
      <vt:lpstr>Clinical Features of PTE</vt:lpstr>
      <vt:lpstr>Clinical Features of PTE</vt:lpstr>
      <vt:lpstr>Slide 11</vt:lpstr>
      <vt:lpstr>DD</vt:lpstr>
      <vt:lpstr>evaluating patients with possible VTE</vt:lpstr>
      <vt:lpstr>Well’s Criteria</vt:lpstr>
      <vt:lpstr>Slide 15</vt:lpstr>
      <vt:lpstr>D - dimers</vt:lpstr>
      <vt:lpstr>Chest x ray</vt:lpstr>
      <vt:lpstr>Westermarks sign</vt:lpstr>
      <vt:lpstr>Hamptons hump</vt:lpstr>
      <vt:lpstr>Palla”s sign</vt:lpstr>
      <vt:lpstr>Slide 21</vt:lpstr>
      <vt:lpstr>Chest CT</vt:lpstr>
      <vt:lpstr>Slide 23</vt:lpstr>
      <vt:lpstr>A Normal Ventilation-Perfusion Scan Excludes Pulmonary Embolism </vt:lpstr>
      <vt:lpstr>The Combination of  A High-Probability Ventilation-Perfusion Scan Plus A High Clinical Suspicion is Diagnostic for Pulmonary Embolism. </vt:lpstr>
      <vt:lpstr>VENOUS USG</vt:lpstr>
      <vt:lpstr>Slide 27</vt:lpstr>
      <vt:lpstr>2D - ECHO</vt:lpstr>
      <vt:lpstr>INVASIVE DIAGNOSTIC METHODS</vt:lpstr>
      <vt:lpstr>Slide 30</vt:lpstr>
      <vt:lpstr>Slide 31</vt:lpstr>
      <vt:lpstr>Treatment of embolism per se</vt:lpstr>
      <vt:lpstr>Slide 33</vt:lpstr>
      <vt:lpstr>RISK STRATIFICATION</vt:lpstr>
      <vt:lpstr>Slide 35</vt:lpstr>
      <vt:lpstr>What anticoagulants to give? </vt:lpstr>
      <vt:lpstr>Slide 37</vt:lpstr>
      <vt:lpstr>Prefered anticoagulant ?</vt:lpstr>
      <vt:lpstr>Why LMWH is prefered?</vt:lpstr>
      <vt:lpstr>How to start the pt on anticoagulation ? </vt:lpstr>
      <vt:lpstr>Slide 41</vt:lpstr>
      <vt:lpstr>Doses of parenteral anticoagulation</vt:lpstr>
      <vt:lpstr>Slide 43</vt:lpstr>
      <vt:lpstr>Slide 44</vt:lpstr>
      <vt:lpstr>Dose of warfarin</vt:lpstr>
      <vt:lpstr>How freqently to check INR ?</vt:lpstr>
      <vt:lpstr>Managing pts with high INR</vt:lpstr>
      <vt:lpstr>OD /BD </vt:lpstr>
      <vt:lpstr>Slide 49</vt:lpstr>
      <vt:lpstr>Duration of anticoagulation</vt:lpstr>
      <vt:lpstr>Slide 51</vt:lpstr>
      <vt:lpstr>FIBRINOLYSIS</vt:lpstr>
      <vt:lpstr>CONTRAINDICATIONS</vt:lpstr>
      <vt:lpstr>DOSING</vt:lpstr>
      <vt:lpstr>BENEFITS OF FIBRINOLYSIS</vt:lpstr>
      <vt:lpstr>IVC FILTERS </vt:lpstr>
      <vt:lpstr>EMBOLECTOMY</vt:lpstr>
      <vt:lpstr>chronic thromboembolic pulmonary hypertention</vt:lpstr>
      <vt:lpstr> </vt:lpstr>
      <vt:lpstr>PREVENTION</vt:lpstr>
      <vt:lpstr>Slide 61</vt:lpstr>
      <vt:lpstr>Slide 62</vt:lpstr>
      <vt:lpstr>Slide 63</vt:lpstr>
      <vt:lpstr>REFERENCES</vt:lpstr>
      <vt:lpstr>Slide 65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ANJU</dc:creator>
  <cp:lastModifiedBy>ANJU</cp:lastModifiedBy>
  <cp:revision>48</cp:revision>
  <dcterms:created xsi:type="dcterms:W3CDTF">2006-08-16T00:00:00Z</dcterms:created>
  <dcterms:modified xsi:type="dcterms:W3CDTF">2013-04-22T04:04:17Z</dcterms:modified>
</cp:coreProperties>
</file>