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305" r:id="rId7"/>
    <p:sldId id="261" r:id="rId8"/>
    <p:sldId id="262" r:id="rId9"/>
    <p:sldId id="303" r:id="rId10"/>
    <p:sldId id="304" r:id="rId11"/>
    <p:sldId id="263" r:id="rId12"/>
    <p:sldId id="264" r:id="rId13"/>
    <p:sldId id="269" r:id="rId14"/>
    <p:sldId id="265" r:id="rId15"/>
    <p:sldId id="307" r:id="rId16"/>
    <p:sldId id="266" r:id="rId17"/>
    <p:sldId id="267" r:id="rId18"/>
    <p:sldId id="273" r:id="rId19"/>
    <p:sldId id="274" r:id="rId20"/>
    <p:sldId id="309" r:id="rId21"/>
    <p:sldId id="275" r:id="rId22"/>
    <p:sldId id="279" r:id="rId23"/>
    <p:sldId id="276" r:id="rId24"/>
    <p:sldId id="277" r:id="rId25"/>
    <p:sldId id="278"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306" r:id="rId40"/>
    <p:sldId id="293" r:id="rId41"/>
    <p:sldId id="294" r:id="rId42"/>
    <p:sldId id="295" r:id="rId43"/>
    <p:sldId id="296" r:id="rId44"/>
    <p:sldId id="297" r:id="rId45"/>
    <p:sldId id="299" r:id="rId46"/>
    <p:sldId id="300" r:id="rId47"/>
    <p:sldId id="301" r:id="rId48"/>
    <p:sldId id="308"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CC0000"/>
    <a:srgbClr val="990000"/>
    <a:srgbClr val="006600"/>
    <a:srgbClr val="00CC00"/>
    <a:srgbClr val="FF3300"/>
    <a:srgbClr val="000066"/>
    <a:srgbClr val="800000"/>
    <a:srgbClr val="FF0000"/>
    <a:srgbClr val="66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pPr/>
              <a:t>8/21/2010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pPr/>
              <a:t>8/21/2010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pPr/>
              <a:t>8/21/2010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annals.org/content/122/7/521.full#ref-12"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youtube.com/watch?v=sMYSJ39qv24" TargetMode="External"/><Relationship Id="rId2" Type="http://schemas.openxmlformats.org/officeDocument/2006/relationships/hyperlink" Target="http://www.ncbi.nlm.nih.gov/pubmed/1479173" TargetMode="Externa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4724400"/>
            <a:ext cx="5257800" cy="1143000"/>
          </a:xfrm>
        </p:spPr>
        <p:txBody>
          <a:bodyPr>
            <a:normAutofit/>
          </a:bodyPr>
          <a:lstStyle/>
          <a:p>
            <a:r>
              <a:rPr lang="en-US" sz="2000" dirty="0" smtClean="0">
                <a:solidFill>
                  <a:srgbClr val="FFFF00"/>
                </a:solidFill>
              </a:rPr>
              <a:t>BY</a:t>
            </a:r>
            <a:br>
              <a:rPr lang="en-US" sz="2000" dirty="0" smtClean="0">
                <a:solidFill>
                  <a:srgbClr val="FFFF00"/>
                </a:solidFill>
              </a:rPr>
            </a:br>
            <a:r>
              <a:rPr lang="en-US" sz="2000" dirty="0" smtClean="0">
                <a:solidFill>
                  <a:srgbClr val="FFFF00"/>
                </a:solidFill>
              </a:rPr>
              <a:t>DR.TINKU JOSEPH</a:t>
            </a:r>
            <a:endParaRPr lang="en-IN" sz="2000" dirty="0">
              <a:solidFill>
                <a:srgbClr val="FFFF00"/>
              </a:solidFill>
            </a:endParaRPr>
          </a:p>
        </p:txBody>
      </p:sp>
      <p:sp>
        <p:nvSpPr>
          <p:cNvPr id="3" name="Subtitle 2"/>
          <p:cNvSpPr>
            <a:spLocks noGrp="1"/>
          </p:cNvSpPr>
          <p:nvPr>
            <p:ph type="subTitle" idx="1"/>
          </p:nvPr>
        </p:nvSpPr>
        <p:spPr>
          <a:xfrm>
            <a:off x="1143000" y="2667000"/>
            <a:ext cx="7010400" cy="3352800"/>
          </a:xfrm>
        </p:spPr>
        <p:txBody>
          <a:bodyPr>
            <a:normAutofit/>
          </a:bodyPr>
          <a:lstStyle/>
          <a:p>
            <a:r>
              <a:rPr lang="en-US" sz="4800" b="1" u="sng" dirty="0" smtClean="0">
                <a:solidFill>
                  <a:srgbClr val="CC0000"/>
                </a:solidFill>
              </a:rPr>
              <a:t>HEPATOPULMONARY</a:t>
            </a:r>
          </a:p>
          <a:p>
            <a:r>
              <a:rPr lang="en-US" sz="4800" b="1" u="sng" dirty="0" smtClean="0">
                <a:solidFill>
                  <a:srgbClr val="CC0000"/>
                </a:solidFill>
              </a:rPr>
              <a:t>SYNDROME</a:t>
            </a:r>
            <a:endParaRPr lang="en-IN" sz="4800" b="1" u="sng" dirty="0">
              <a:solidFill>
                <a:srgbClr val="CC0000"/>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b="1" u="sng" dirty="0" smtClean="0">
                <a:solidFill>
                  <a:srgbClr val="CC0000"/>
                </a:solidFill>
              </a:rPr>
              <a:t>Nitric oxide (NO)</a:t>
            </a:r>
            <a:endParaRPr lang="en-IN" dirty="0"/>
          </a:p>
        </p:txBody>
      </p:sp>
      <p:sp>
        <p:nvSpPr>
          <p:cNvPr id="3" name="Content Placeholder 2"/>
          <p:cNvSpPr>
            <a:spLocks noGrp="1"/>
          </p:cNvSpPr>
          <p:nvPr>
            <p:ph idx="1"/>
          </p:nvPr>
        </p:nvSpPr>
        <p:spPr/>
        <p:txBody>
          <a:bodyPr/>
          <a:lstStyle/>
          <a:p>
            <a:r>
              <a:rPr lang="en-US" altLang="zh-TW" b="1" dirty="0" smtClean="0">
                <a:solidFill>
                  <a:schemeClr val="bg2"/>
                </a:solidFill>
              </a:rPr>
              <a:t>A potent inhibitor of hypoxic pulmonary vasoconstriction.</a:t>
            </a:r>
          </a:p>
          <a:p>
            <a:r>
              <a:rPr lang="en-US" altLang="zh-TW" b="1" dirty="0" smtClean="0">
                <a:solidFill>
                  <a:schemeClr val="bg2"/>
                </a:solidFill>
              </a:rPr>
              <a:t>Normalization of increased exhaled NO in HPS after successful OLT </a:t>
            </a:r>
            <a:r>
              <a:rPr lang="en-US" altLang="zh-TW" sz="2800" b="1" dirty="0" smtClean="0">
                <a:solidFill>
                  <a:schemeClr val="bg2"/>
                </a:solidFill>
              </a:rPr>
              <a:t>(</a:t>
            </a:r>
            <a:r>
              <a:rPr lang="en-US" altLang="zh-TW" sz="2800" b="1" dirty="0" err="1" smtClean="0">
                <a:solidFill>
                  <a:schemeClr val="bg2"/>
                </a:solidFill>
              </a:rPr>
              <a:t>orthotopic</a:t>
            </a:r>
            <a:r>
              <a:rPr lang="en-US" altLang="zh-TW" sz="2800" b="1" dirty="0" smtClean="0">
                <a:solidFill>
                  <a:schemeClr val="bg2"/>
                </a:solidFill>
              </a:rPr>
              <a:t> liver transplantation</a:t>
            </a:r>
            <a:r>
              <a:rPr lang="en-US" altLang="zh-TW" b="1" dirty="0" smtClean="0">
                <a:solidFill>
                  <a:schemeClr val="bg2"/>
                </a:solidFill>
              </a:rPr>
              <a:t>) has been reported.</a:t>
            </a:r>
          </a:p>
          <a:p>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533400"/>
            <a:ext cx="8229600" cy="5943600"/>
          </a:xfrm>
        </p:spPr>
        <p:txBody>
          <a:bodyPr>
            <a:normAutofit lnSpcReduction="10000"/>
          </a:bodyPr>
          <a:lstStyle/>
          <a:p>
            <a:pPr>
              <a:buNone/>
              <a:defRPr/>
            </a:pPr>
            <a:r>
              <a:rPr lang="en-US" b="1" i="1" u="sng" dirty="0" smtClean="0">
                <a:solidFill>
                  <a:srgbClr val="A50021"/>
                </a:solidFill>
              </a:rPr>
              <a:t>II) Hypoxemia:</a:t>
            </a:r>
            <a:r>
              <a:rPr lang="en-US" u="sng" dirty="0" smtClean="0">
                <a:solidFill>
                  <a:srgbClr val="A50021"/>
                </a:solidFill>
              </a:rPr>
              <a:t> </a:t>
            </a:r>
          </a:p>
          <a:p>
            <a:pPr>
              <a:buNone/>
              <a:defRPr/>
            </a:pPr>
            <a:r>
              <a:rPr lang="en-US" dirty="0" smtClean="0"/>
              <a:t> </a:t>
            </a:r>
            <a:r>
              <a:rPr lang="en-US" b="1" dirty="0" smtClean="0">
                <a:solidFill>
                  <a:srgbClr val="000066"/>
                </a:solidFill>
              </a:rPr>
              <a:t>- </a:t>
            </a:r>
            <a:r>
              <a:rPr lang="en-US" b="1" dirty="0" smtClean="0">
                <a:solidFill>
                  <a:srgbClr val="000066"/>
                </a:solidFill>
                <a:latin typeface="Arial" pitchFamily="34" charset="0"/>
                <a:cs typeface="Arial" pitchFamily="34" charset="0"/>
              </a:rPr>
              <a:t>The main </a:t>
            </a:r>
            <a:r>
              <a:rPr lang="en-US" b="1" dirty="0" err="1" smtClean="0">
                <a:solidFill>
                  <a:srgbClr val="000066"/>
                </a:solidFill>
                <a:latin typeface="Arial" pitchFamily="34" charset="0"/>
                <a:cs typeface="Arial" pitchFamily="34" charset="0"/>
              </a:rPr>
              <a:t>pathophysiologic</a:t>
            </a:r>
            <a:r>
              <a:rPr lang="en-US" b="1" dirty="0" smtClean="0">
                <a:solidFill>
                  <a:srgbClr val="000066"/>
                </a:solidFill>
                <a:latin typeface="Arial" pitchFamily="34" charset="0"/>
                <a:cs typeface="Arial" pitchFamily="34" charset="0"/>
              </a:rPr>
              <a:t> event underlying hypoxemia is widespread pulmonary </a:t>
            </a:r>
            <a:r>
              <a:rPr lang="en-US" b="1" dirty="0" err="1" smtClean="0">
                <a:solidFill>
                  <a:srgbClr val="000066"/>
                </a:solidFill>
                <a:latin typeface="Arial" pitchFamily="34" charset="0"/>
                <a:cs typeface="Arial" pitchFamily="34" charset="0"/>
              </a:rPr>
              <a:t>precapillary</a:t>
            </a:r>
            <a:r>
              <a:rPr lang="en-US" b="1" dirty="0" smtClean="0">
                <a:solidFill>
                  <a:srgbClr val="000066"/>
                </a:solidFill>
                <a:latin typeface="Arial" pitchFamily="34" charset="0"/>
                <a:cs typeface="Arial" pitchFamily="34" charset="0"/>
              </a:rPr>
              <a:t> and capillary vasodilatation. Pulmonary capillary diameter is normally about 8-15 micrometer (</a:t>
            </a:r>
            <a:r>
              <a:rPr lang="en-US" b="1" dirty="0" smtClean="0">
                <a:solidFill>
                  <a:srgbClr val="000066"/>
                </a:solidFill>
                <a:latin typeface="Arial" pitchFamily="34" charset="0"/>
                <a:cs typeface="Arial" pitchFamily="34" charset="0"/>
                <a:sym typeface="Symbol" pitchFamily="18" charset="2"/>
              </a:rPr>
              <a:t></a:t>
            </a:r>
            <a:r>
              <a:rPr lang="en-US" b="1" dirty="0" smtClean="0">
                <a:solidFill>
                  <a:srgbClr val="000066"/>
                </a:solidFill>
                <a:latin typeface="Arial" pitchFamily="34" charset="0"/>
                <a:cs typeface="Arial" pitchFamily="34" charset="0"/>
              </a:rPr>
              <a:t>m) and this could rise up to 500 </a:t>
            </a:r>
            <a:r>
              <a:rPr lang="en-US" b="1" dirty="0" smtClean="0">
                <a:solidFill>
                  <a:srgbClr val="000066"/>
                </a:solidFill>
                <a:latin typeface="Arial" pitchFamily="34" charset="0"/>
                <a:cs typeface="Arial" pitchFamily="34" charset="0"/>
                <a:sym typeface="Symbol" pitchFamily="18" charset="2"/>
              </a:rPr>
              <a:t></a:t>
            </a:r>
            <a:r>
              <a:rPr lang="en-US" b="1" dirty="0" smtClean="0">
                <a:solidFill>
                  <a:srgbClr val="000066"/>
                </a:solidFill>
                <a:latin typeface="Arial" pitchFamily="34" charset="0"/>
                <a:cs typeface="Arial" pitchFamily="34" charset="0"/>
              </a:rPr>
              <a:t>m in HPS.</a:t>
            </a:r>
          </a:p>
          <a:p>
            <a:pPr>
              <a:buNone/>
              <a:defRPr/>
            </a:pPr>
            <a:r>
              <a:rPr lang="en-US" b="1" dirty="0" smtClean="0">
                <a:solidFill>
                  <a:srgbClr val="000066"/>
                </a:solidFill>
                <a:latin typeface="Arial" pitchFamily="34" charset="0"/>
                <a:cs typeface="Arial" pitchFamily="34" charset="0"/>
              </a:rPr>
              <a:t>- In addition, there is distinct </a:t>
            </a:r>
            <a:r>
              <a:rPr lang="en-US" b="1" dirty="0" err="1" smtClean="0">
                <a:solidFill>
                  <a:srgbClr val="000066"/>
                </a:solidFill>
                <a:latin typeface="Arial" pitchFamily="34" charset="0"/>
                <a:cs typeface="Arial" pitchFamily="34" charset="0"/>
              </a:rPr>
              <a:t>arterio</a:t>
            </a:r>
            <a:r>
              <a:rPr lang="en-US" b="1" dirty="0" smtClean="0">
                <a:solidFill>
                  <a:srgbClr val="000066"/>
                </a:solidFill>
                <a:latin typeface="Arial" pitchFamily="34" charset="0"/>
                <a:cs typeface="Arial" pitchFamily="34" charset="0"/>
              </a:rPr>
              <a:t>-venous (AV) malformations and direct AV communications. </a:t>
            </a:r>
          </a:p>
          <a:p>
            <a:pPr>
              <a:buNone/>
              <a:defRPr/>
            </a:pPr>
            <a:r>
              <a:rPr lang="en-US" b="1" dirty="0" smtClean="0">
                <a:solidFill>
                  <a:srgbClr val="000066"/>
                </a:solidFill>
                <a:latin typeface="Arial" pitchFamily="34" charset="0"/>
                <a:cs typeface="Arial" pitchFamily="34" charset="0"/>
              </a:rPr>
              <a:t>- Pleural spider </a:t>
            </a:r>
            <a:r>
              <a:rPr lang="en-US" b="1" dirty="0" err="1" smtClean="0">
                <a:solidFill>
                  <a:srgbClr val="000066"/>
                </a:solidFill>
                <a:latin typeface="Arial" pitchFamily="34" charset="0"/>
                <a:cs typeface="Arial" pitchFamily="34" charset="0"/>
              </a:rPr>
              <a:t>angiomas</a:t>
            </a:r>
            <a:r>
              <a:rPr lang="en-US" b="1" dirty="0" smtClean="0">
                <a:solidFill>
                  <a:srgbClr val="000066"/>
                </a:solidFill>
                <a:latin typeface="Arial" pitchFamily="34" charset="0"/>
                <a:cs typeface="Arial" pitchFamily="34" charset="0"/>
              </a:rPr>
              <a:t> may also form</a:t>
            </a:r>
            <a:r>
              <a:rPr lang="en-US" b="1" dirty="0" smtClean="0">
                <a:solidFill>
                  <a:srgbClr val="000066"/>
                </a:solidFill>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457200" y="381000"/>
            <a:ext cx="8458200" cy="6172200"/>
          </a:xfrm>
        </p:spPr>
        <p:txBody>
          <a:bodyPr/>
          <a:lstStyle/>
          <a:p>
            <a:pPr>
              <a:lnSpc>
                <a:spcPct val="90000"/>
              </a:lnSpc>
              <a:buNone/>
              <a:defRPr/>
            </a:pPr>
            <a:r>
              <a:rPr lang="en-US" b="1" dirty="0" smtClean="0">
                <a:solidFill>
                  <a:srgbClr val="000066"/>
                </a:solidFill>
              </a:rPr>
              <a:t>These changes lead to the following</a:t>
            </a:r>
            <a:r>
              <a:rPr lang="en-US" dirty="0" smtClean="0">
                <a:solidFill>
                  <a:srgbClr val="000066"/>
                </a:solidFill>
              </a:rPr>
              <a:t>:</a:t>
            </a:r>
          </a:p>
          <a:p>
            <a:pPr>
              <a:lnSpc>
                <a:spcPct val="90000"/>
              </a:lnSpc>
              <a:buNone/>
              <a:defRPr/>
            </a:pPr>
            <a:r>
              <a:rPr lang="en-US" dirty="0" smtClean="0"/>
              <a:t> </a:t>
            </a:r>
            <a:r>
              <a:rPr lang="en-US" dirty="0" smtClean="0">
                <a:solidFill>
                  <a:srgbClr val="A50021"/>
                </a:solidFill>
                <a:latin typeface="Times New Roman" pitchFamily="18" charset="0"/>
                <a:cs typeface="Times New Roman" pitchFamily="18" charset="0"/>
              </a:rPr>
              <a:t>a- Ventilation perfusion ( V/Q) mismatch:</a:t>
            </a:r>
          </a:p>
          <a:p>
            <a:pPr>
              <a:lnSpc>
                <a:spcPct val="90000"/>
              </a:lnSpc>
              <a:buNone/>
              <a:defRPr/>
            </a:pPr>
            <a:r>
              <a:rPr lang="en-US" dirty="0" smtClean="0">
                <a:solidFill>
                  <a:srgbClr val="000066"/>
                </a:solidFill>
                <a:latin typeface="Times New Roman" pitchFamily="18" charset="0"/>
                <a:cs typeface="Times New Roman" pitchFamily="18" charset="0"/>
              </a:rPr>
              <a:t> </a:t>
            </a:r>
            <a:r>
              <a:rPr lang="en-US" b="1" dirty="0" smtClean="0">
                <a:solidFill>
                  <a:srgbClr val="000066"/>
                </a:solidFill>
                <a:latin typeface="Times New Roman" pitchFamily="18" charset="0"/>
                <a:cs typeface="Times New Roman" pitchFamily="18" charset="0"/>
              </a:rPr>
              <a:t>- </a:t>
            </a:r>
            <a:r>
              <a:rPr lang="en-US" b="1" dirty="0" smtClean="0">
                <a:solidFill>
                  <a:srgbClr val="000066"/>
                </a:solidFill>
                <a:latin typeface="Arial" pitchFamily="34" charset="0"/>
                <a:cs typeface="Arial" pitchFamily="34" charset="0"/>
              </a:rPr>
              <a:t>Results from widespread pulmonary vasodilatation and decreased V/Q ratio in  alveolar-capillary units leading to low pressure of oxygen in arterial blood ( PaO2) and low oxygen (O2) content of the blood leaving these units. This hypoxemia is correctable  by breathing 100% oxygen</a:t>
            </a:r>
            <a:r>
              <a:rPr lang="en-US" dirty="0" smtClean="0">
                <a:solidFill>
                  <a:srgbClr val="000066"/>
                </a:solidFill>
              </a:rPr>
              <a:t>.  </a:t>
            </a:r>
          </a:p>
          <a:p>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fontScale="90000"/>
          </a:bodyPr>
          <a:lstStyle/>
          <a:p>
            <a:r>
              <a:rPr lang="en-US" sz="2000" b="1" u="sng" dirty="0" smtClean="0">
                <a:solidFill>
                  <a:srgbClr val="C00000"/>
                </a:solidFill>
              </a:rPr>
              <a:t>THE OXYGEN DIFFUSION ALTERATIONS DUE TO ABNORMAL VESSELS IN HPS</a:t>
            </a:r>
            <a:endParaRPr lang="en-IN" sz="2000" b="1" u="sng" dirty="0">
              <a:solidFill>
                <a:srgbClr val="C00000"/>
              </a:solidFill>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152400" y="838200"/>
            <a:ext cx="87630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defRPr/>
            </a:pPr>
            <a:r>
              <a:rPr lang="en-US" b="1" dirty="0" smtClean="0">
                <a:solidFill>
                  <a:srgbClr val="CC0000"/>
                </a:solidFill>
                <a:latin typeface="Arial" pitchFamily="34" charset="0"/>
                <a:cs typeface="Arial" pitchFamily="34" charset="0"/>
              </a:rPr>
              <a:t>b- Right to left shunting of the blood:</a:t>
            </a:r>
          </a:p>
          <a:p>
            <a:pPr>
              <a:buNone/>
              <a:defRPr/>
            </a:pPr>
            <a:r>
              <a:rPr lang="en-US" dirty="0" smtClean="0">
                <a:latin typeface="Arial" pitchFamily="34" charset="0"/>
                <a:cs typeface="Arial" pitchFamily="34" charset="0"/>
              </a:rPr>
              <a:t>  </a:t>
            </a:r>
            <a:r>
              <a:rPr lang="en-US" b="1" dirty="0" smtClean="0">
                <a:solidFill>
                  <a:srgbClr val="000066"/>
                </a:solidFill>
                <a:latin typeface="Arial" pitchFamily="34" charset="0"/>
                <a:cs typeface="Arial" pitchFamily="34" charset="0"/>
              </a:rPr>
              <a:t>This results from direct </a:t>
            </a:r>
            <a:r>
              <a:rPr lang="en-US" b="1" dirty="0" err="1" smtClean="0">
                <a:solidFill>
                  <a:srgbClr val="000066"/>
                </a:solidFill>
                <a:latin typeface="Arial" pitchFamily="34" charset="0"/>
                <a:cs typeface="Arial" pitchFamily="34" charset="0"/>
              </a:rPr>
              <a:t>arterio</a:t>
            </a:r>
            <a:r>
              <a:rPr lang="en-US" b="1" dirty="0" smtClean="0">
                <a:solidFill>
                  <a:srgbClr val="000066"/>
                </a:solidFill>
                <a:latin typeface="Arial" pitchFamily="34" charset="0"/>
                <a:cs typeface="Arial" pitchFamily="34" charset="0"/>
              </a:rPr>
              <a:t>-venous communications that have no contact with breathed air. If numerous, they can give rise to severe hypoxemia unresponsive to breathing 100% oxygen. </a:t>
            </a:r>
          </a:p>
          <a:p>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descr="C:\Users\paul\Documents\pulmo\hepatopulmonary syndrome\New folder\hepatopulmonary_syndrome.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066800"/>
            <a:ext cx="8458200" cy="5638800"/>
          </a:xfrm>
        </p:spPr>
        <p:txBody>
          <a:bodyPr/>
          <a:lstStyle/>
          <a:p>
            <a:pPr>
              <a:lnSpc>
                <a:spcPct val="90000"/>
              </a:lnSpc>
              <a:buNone/>
              <a:defRPr/>
            </a:pPr>
            <a:r>
              <a:rPr lang="en-US" b="1" dirty="0" smtClean="0">
                <a:solidFill>
                  <a:srgbClr val="C00000"/>
                </a:solidFill>
                <a:latin typeface="Arial" pitchFamily="34" charset="0"/>
                <a:cs typeface="Arial" pitchFamily="34" charset="0"/>
              </a:rPr>
              <a:t>c– Diffusion impairment:</a:t>
            </a:r>
          </a:p>
          <a:p>
            <a:pPr>
              <a:lnSpc>
                <a:spcPct val="90000"/>
              </a:lnSpc>
              <a:buNone/>
              <a:defRPr/>
            </a:pPr>
            <a:r>
              <a:rPr lang="en-US" dirty="0" smtClean="0">
                <a:latin typeface="Arial" pitchFamily="34" charset="0"/>
                <a:cs typeface="Arial" pitchFamily="34" charset="0"/>
              </a:rPr>
              <a:t>   </a:t>
            </a:r>
            <a:r>
              <a:rPr lang="en-US" b="1" dirty="0" smtClean="0">
                <a:solidFill>
                  <a:srgbClr val="000066"/>
                </a:solidFill>
                <a:latin typeface="Arial" pitchFamily="34" charset="0"/>
                <a:cs typeface="Arial" pitchFamily="34" charset="0"/>
              </a:rPr>
              <a:t>Excessive vasodilatation causes O2 molecules not to reach the center of dilated capillaries readily. Increased cardiac out put and decreased transition time of blood through pulmonary vascular bed on the other hand impairs diffusion, this is called </a:t>
            </a:r>
            <a:r>
              <a:rPr lang="en-US" b="1" i="1" dirty="0" smtClean="0">
                <a:solidFill>
                  <a:srgbClr val="6600FF"/>
                </a:solidFill>
                <a:latin typeface="Arial" pitchFamily="34" charset="0"/>
                <a:cs typeface="Arial" pitchFamily="34" charset="0"/>
              </a:rPr>
              <a:t>diffusion-perfusion defect</a:t>
            </a:r>
            <a:r>
              <a:rPr lang="en-US" b="1" dirty="0" smtClean="0">
                <a:solidFill>
                  <a:srgbClr val="6600FF"/>
                </a:solidFill>
                <a:latin typeface="Arial" pitchFamily="34" charset="0"/>
                <a:cs typeface="Arial" pitchFamily="34" charset="0"/>
              </a:rPr>
              <a:t> or</a:t>
            </a:r>
            <a:r>
              <a:rPr lang="en-US" b="1" i="1" dirty="0" smtClean="0">
                <a:solidFill>
                  <a:srgbClr val="6600FF"/>
                </a:solidFill>
                <a:latin typeface="Arial" pitchFamily="34" charset="0"/>
                <a:cs typeface="Arial" pitchFamily="34" charset="0"/>
              </a:rPr>
              <a:t> alveolar capillary oxygen disequilibrium.</a:t>
            </a:r>
            <a:r>
              <a:rPr lang="en-US" b="1" dirty="0" smtClean="0">
                <a:solidFill>
                  <a:srgbClr val="6600FF"/>
                </a:solidFill>
                <a:latin typeface="Arial" pitchFamily="34" charset="0"/>
                <a:cs typeface="Arial" pitchFamily="34" charset="0"/>
              </a:rPr>
              <a:t> </a:t>
            </a:r>
          </a:p>
          <a:p>
            <a:endParaRPr lang="en-IN"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304800" y="1143000"/>
            <a:ext cx="8610600" cy="5334000"/>
          </a:xfrm>
        </p:spPr>
        <p:txBody>
          <a:bodyPr/>
          <a:lstStyle/>
          <a:p>
            <a:pPr>
              <a:lnSpc>
                <a:spcPct val="90000"/>
              </a:lnSpc>
              <a:buNone/>
              <a:defRPr/>
            </a:pPr>
            <a:r>
              <a:rPr lang="en-US" b="1" dirty="0" smtClean="0">
                <a:solidFill>
                  <a:srgbClr val="C00000"/>
                </a:solidFill>
                <a:latin typeface="Arial" pitchFamily="34" charset="0"/>
                <a:cs typeface="Arial" pitchFamily="34" charset="0"/>
              </a:rPr>
              <a:t>d- Response to breathing 100% O2 :</a:t>
            </a:r>
          </a:p>
          <a:p>
            <a:pPr>
              <a:lnSpc>
                <a:spcPct val="90000"/>
              </a:lnSpc>
              <a:buNone/>
              <a:defRPr/>
            </a:pPr>
            <a:r>
              <a:rPr lang="en-US" dirty="0" smtClean="0">
                <a:latin typeface="Arial" pitchFamily="34" charset="0"/>
                <a:cs typeface="Arial" pitchFamily="34" charset="0"/>
              </a:rPr>
              <a:t> </a:t>
            </a:r>
            <a:r>
              <a:rPr lang="en-US" b="1" dirty="0" smtClean="0">
                <a:solidFill>
                  <a:srgbClr val="000066"/>
                </a:solidFill>
                <a:latin typeface="Arial" pitchFamily="34" charset="0"/>
                <a:cs typeface="Arial" pitchFamily="34" charset="0"/>
              </a:rPr>
              <a:t>- In response to breathing 100% oxygen if PaO2 rose to levels  </a:t>
            </a:r>
            <a:r>
              <a:rPr lang="en-US" b="1" dirty="0" smtClean="0">
                <a:solidFill>
                  <a:srgbClr val="000066"/>
                </a:solidFill>
                <a:latin typeface="Arial" pitchFamily="34" charset="0"/>
                <a:cs typeface="Arial" pitchFamily="34" charset="0"/>
                <a:sym typeface="Symbol" pitchFamily="18" charset="2"/>
              </a:rPr>
              <a:t></a:t>
            </a:r>
            <a:r>
              <a:rPr lang="en-US" b="1" dirty="0" smtClean="0">
                <a:solidFill>
                  <a:srgbClr val="000066"/>
                </a:solidFill>
                <a:latin typeface="Arial" pitchFamily="34" charset="0"/>
                <a:cs typeface="Arial" pitchFamily="34" charset="0"/>
              </a:rPr>
              <a:t>600mmHg, shunting of blood is unlikely.</a:t>
            </a:r>
          </a:p>
          <a:p>
            <a:pPr>
              <a:lnSpc>
                <a:spcPct val="90000"/>
              </a:lnSpc>
              <a:buNone/>
              <a:defRPr/>
            </a:pPr>
            <a:r>
              <a:rPr lang="en-US" b="1" dirty="0" smtClean="0">
                <a:solidFill>
                  <a:srgbClr val="000066"/>
                </a:solidFill>
                <a:latin typeface="Arial" pitchFamily="34" charset="0"/>
                <a:cs typeface="Arial" pitchFamily="34" charset="0"/>
              </a:rPr>
              <a:t> - If it failed to exceed 500 </a:t>
            </a:r>
            <a:r>
              <a:rPr lang="en-US" b="1" dirty="0" smtClean="0">
                <a:solidFill>
                  <a:srgbClr val="000066"/>
                </a:solidFill>
                <a:latin typeface="Arial" pitchFamily="34" charset="0"/>
                <a:cs typeface="Arial" pitchFamily="34" charset="0"/>
                <a:sym typeface="Symbol" pitchFamily="18" charset="2"/>
              </a:rPr>
              <a:t></a:t>
            </a:r>
            <a:r>
              <a:rPr lang="en-US" b="1" dirty="0" smtClean="0">
                <a:solidFill>
                  <a:srgbClr val="000066"/>
                </a:solidFill>
                <a:latin typeface="Arial" pitchFamily="34" charset="0"/>
                <a:cs typeface="Arial" pitchFamily="34" charset="0"/>
              </a:rPr>
              <a:t>mmHg, shunt can't be ruled out. </a:t>
            </a:r>
          </a:p>
          <a:p>
            <a:pPr>
              <a:lnSpc>
                <a:spcPct val="90000"/>
              </a:lnSpc>
              <a:buNone/>
              <a:defRPr/>
            </a:pPr>
            <a:r>
              <a:rPr lang="en-US" b="1" dirty="0" smtClean="0">
                <a:solidFill>
                  <a:srgbClr val="000066"/>
                </a:solidFill>
                <a:latin typeface="Arial" pitchFamily="34" charset="0"/>
                <a:cs typeface="Arial" pitchFamily="34" charset="0"/>
              </a:rPr>
              <a:t> - If it didn't rise to levels above 150-200mmHg, shunt is most probably the main mechanism of hypoxemia.  </a:t>
            </a:r>
          </a:p>
          <a:p>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b="1" u="sng" dirty="0" smtClean="0">
                <a:solidFill>
                  <a:srgbClr val="000066"/>
                </a:solidFill>
              </a:rPr>
              <a:t>CLINICAL FEATURES</a:t>
            </a:r>
            <a:endParaRPr lang="en-IN" b="1" u="sng" dirty="0">
              <a:solidFill>
                <a:srgbClr val="000066"/>
              </a:solidFill>
            </a:endParaRPr>
          </a:p>
        </p:txBody>
      </p:sp>
      <p:sp>
        <p:nvSpPr>
          <p:cNvPr id="3" name="Content Placeholder 2"/>
          <p:cNvSpPr>
            <a:spLocks noGrp="1"/>
          </p:cNvSpPr>
          <p:nvPr>
            <p:ph idx="1"/>
          </p:nvPr>
        </p:nvSpPr>
        <p:spPr>
          <a:xfrm>
            <a:off x="457200" y="1143001"/>
            <a:ext cx="8229600" cy="4648200"/>
          </a:xfrm>
        </p:spPr>
        <p:txBody>
          <a:bodyPr>
            <a:normAutofit lnSpcReduction="10000"/>
          </a:bodyPr>
          <a:lstStyle/>
          <a:p>
            <a:pPr>
              <a:lnSpc>
                <a:spcPct val="90000"/>
              </a:lnSpc>
              <a:buFontTx/>
              <a:buChar char="-"/>
              <a:defRPr/>
            </a:pPr>
            <a:r>
              <a:rPr lang="en-US" b="1" dirty="0" smtClean="0">
                <a:solidFill>
                  <a:srgbClr val="0000CC"/>
                </a:solidFill>
                <a:latin typeface="Arial" pitchFamily="34" charset="0"/>
                <a:cs typeface="Arial" pitchFamily="34" charset="0"/>
              </a:rPr>
              <a:t>More than 80% of patients present with symptoms and signs of liver disease.</a:t>
            </a:r>
          </a:p>
          <a:p>
            <a:pPr>
              <a:lnSpc>
                <a:spcPct val="90000"/>
              </a:lnSpc>
              <a:buFontTx/>
              <a:buChar char="-"/>
              <a:defRPr/>
            </a:pPr>
            <a:r>
              <a:rPr lang="en-US" b="1" dirty="0" smtClean="0">
                <a:solidFill>
                  <a:srgbClr val="0000CC"/>
                </a:solidFill>
                <a:latin typeface="Arial" pitchFamily="34" charset="0"/>
                <a:cs typeface="Arial" pitchFamily="34" charset="0"/>
              </a:rPr>
              <a:t>In less than 20%, the presenting symptoms and signs are related to lung disease. These include </a:t>
            </a:r>
            <a:r>
              <a:rPr lang="en-US" b="1" dirty="0" err="1" smtClean="0">
                <a:solidFill>
                  <a:srgbClr val="0000CC"/>
                </a:solidFill>
                <a:latin typeface="Arial" pitchFamily="34" charset="0"/>
                <a:cs typeface="Arial" pitchFamily="34" charset="0"/>
              </a:rPr>
              <a:t>dyspnea</a:t>
            </a:r>
            <a:r>
              <a:rPr lang="en-US" b="1" dirty="0" smtClean="0">
                <a:solidFill>
                  <a:srgbClr val="0000CC"/>
                </a:solidFill>
                <a:latin typeface="Arial" pitchFamily="34" charset="0"/>
                <a:cs typeface="Arial" pitchFamily="34" charset="0"/>
              </a:rPr>
              <a:t>, cyanosis, clubbing, </a:t>
            </a:r>
            <a:r>
              <a:rPr lang="en-US" b="1" dirty="0" err="1" smtClean="0">
                <a:solidFill>
                  <a:srgbClr val="0000CC"/>
                </a:solidFill>
                <a:latin typeface="Arial" pitchFamily="34" charset="0"/>
                <a:cs typeface="Arial" pitchFamily="34" charset="0"/>
              </a:rPr>
              <a:t>platypnea</a:t>
            </a:r>
            <a:r>
              <a:rPr lang="en-US" b="1" dirty="0" smtClean="0">
                <a:solidFill>
                  <a:srgbClr val="0000CC"/>
                </a:solidFill>
                <a:latin typeface="Arial" pitchFamily="34" charset="0"/>
                <a:cs typeface="Arial" pitchFamily="34" charset="0"/>
              </a:rPr>
              <a:t> and </a:t>
            </a:r>
            <a:r>
              <a:rPr lang="en-US" b="1" dirty="0" err="1" smtClean="0">
                <a:solidFill>
                  <a:srgbClr val="0000CC"/>
                </a:solidFill>
                <a:latin typeface="Arial" pitchFamily="34" charset="0"/>
                <a:cs typeface="Arial" pitchFamily="34" charset="0"/>
              </a:rPr>
              <a:t>orthodeoxia</a:t>
            </a:r>
            <a:r>
              <a:rPr lang="en-US" b="1" dirty="0" smtClean="0">
                <a:solidFill>
                  <a:srgbClr val="0000CC"/>
                </a:solidFill>
                <a:latin typeface="Arial" pitchFamily="34" charset="0"/>
                <a:cs typeface="Arial" pitchFamily="34" charset="0"/>
              </a:rPr>
              <a:t>. </a:t>
            </a:r>
          </a:p>
          <a:p>
            <a:pPr>
              <a:lnSpc>
                <a:spcPct val="90000"/>
              </a:lnSpc>
              <a:buFontTx/>
              <a:buChar char="-"/>
              <a:defRPr/>
            </a:pPr>
            <a:r>
              <a:rPr lang="en-US" b="1" dirty="0" smtClean="0">
                <a:solidFill>
                  <a:srgbClr val="0000CC"/>
                </a:solidFill>
                <a:latin typeface="Arial" pitchFamily="34" charset="0"/>
                <a:cs typeface="Arial" pitchFamily="34" charset="0"/>
              </a:rPr>
              <a:t>There is controversy on a correlation between the severity of liver disease and HPS. </a:t>
            </a:r>
          </a:p>
          <a:p>
            <a:endParaRPr lang="en-IN" dirty="0">
              <a:solidFill>
                <a:srgbClr val="0000CC"/>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142999"/>
            <a:ext cx="8229600" cy="4648201"/>
          </a:xfrm>
        </p:spPr>
        <p:txBody>
          <a:bodyPr/>
          <a:lstStyle/>
          <a:p>
            <a:r>
              <a:rPr lang="en-US" altLang="zh-TW" b="1" dirty="0" smtClean="0">
                <a:solidFill>
                  <a:srgbClr val="000066"/>
                </a:solidFill>
                <a:latin typeface="Arial" pitchFamily="34" charset="0"/>
                <a:cs typeface="Arial" pitchFamily="34" charset="0"/>
              </a:rPr>
              <a:t>Liver and portal hypertension manifestations (82% of patients).</a:t>
            </a:r>
          </a:p>
          <a:p>
            <a:r>
              <a:rPr lang="en-IN" b="1" dirty="0" smtClean="0">
                <a:solidFill>
                  <a:srgbClr val="000066"/>
                </a:solidFill>
                <a:latin typeface="Arial" pitchFamily="34" charset="0"/>
                <a:cs typeface="Arial" pitchFamily="34" charset="0"/>
              </a:rPr>
              <a:t>Several clinical signs and symptoms characterize this syndrome; most persons will present with the signs and symptoms of liver disease, including gastrointestinal bleeding, </a:t>
            </a:r>
            <a:r>
              <a:rPr lang="en-IN" b="1" dirty="0" err="1" smtClean="0">
                <a:solidFill>
                  <a:srgbClr val="000066"/>
                </a:solidFill>
                <a:latin typeface="Arial" pitchFamily="34" charset="0"/>
                <a:cs typeface="Arial" pitchFamily="34" charset="0"/>
              </a:rPr>
              <a:t>esophageal</a:t>
            </a:r>
            <a:r>
              <a:rPr lang="en-IN" b="1" dirty="0" smtClean="0">
                <a:solidFill>
                  <a:srgbClr val="000066"/>
                </a:solidFill>
                <a:latin typeface="Arial" pitchFamily="34" charset="0"/>
                <a:cs typeface="Arial" pitchFamily="34" charset="0"/>
              </a:rPr>
              <a:t> </a:t>
            </a:r>
            <a:r>
              <a:rPr lang="en-IN" b="1" dirty="0" err="1" smtClean="0">
                <a:solidFill>
                  <a:srgbClr val="000066"/>
                </a:solidFill>
                <a:latin typeface="Arial" pitchFamily="34" charset="0"/>
                <a:cs typeface="Arial" pitchFamily="34" charset="0"/>
              </a:rPr>
              <a:t>varices</a:t>
            </a:r>
            <a:r>
              <a:rPr lang="en-IN" b="1" dirty="0" smtClean="0">
                <a:solidFill>
                  <a:srgbClr val="000066"/>
                </a:solidFill>
                <a:latin typeface="Arial" pitchFamily="34" charset="0"/>
                <a:cs typeface="Arial" pitchFamily="34" charset="0"/>
              </a:rPr>
              <a:t>, </a:t>
            </a:r>
            <a:r>
              <a:rPr lang="en-IN" b="1" dirty="0" err="1" smtClean="0">
                <a:solidFill>
                  <a:srgbClr val="000066"/>
                </a:solidFill>
                <a:latin typeface="Arial" pitchFamily="34" charset="0"/>
                <a:cs typeface="Arial" pitchFamily="34" charset="0"/>
              </a:rPr>
              <a:t>ascites</a:t>
            </a:r>
            <a:r>
              <a:rPr lang="en-IN" b="1" dirty="0" smtClean="0">
                <a:solidFill>
                  <a:srgbClr val="000066"/>
                </a:solidFill>
                <a:latin typeface="Arial" pitchFamily="34" charset="0"/>
                <a:cs typeface="Arial" pitchFamily="34" charset="0"/>
              </a:rPr>
              <a:t>, </a:t>
            </a:r>
            <a:r>
              <a:rPr lang="en-IN" b="1" dirty="0" err="1" smtClean="0">
                <a:solidFill>
                  <a:srgbClr val="000066"/>
                </a:solidFill>
                <a:latin typeface="Arial" pitchFamily="34" charset="0"/>
                <a:cs typeface="Arial" pitchFamily="34" charset="0"/>
              </a:rPr>
              <a:t>palmar</a:t>
            </a:r>
            <a:r>
              <a:rPr lang="en-IN" b="1" dirty="0" smtClean="0">
                <a:solidFill>
                  <a:srgbClr val="000066"/>
                </a:solidFill>
                <a:latin typeface="Arial" pitchFamily="34" charset="0"/>
                <a:cs typeface="Arial" pitchFamily="34" charset="0"/>
              </a:rPr>
              <a:t> </a:t>
            </a:r>
            <a:r>
              <a:rPr lang="en-IN" b="1" dirty="0" err="1" smtClean="0">
                <a:solidFill>
                  <a:srgbClr val="000066"/>
                </a:solidFill>
                <a:latin typeface="Arial" pitchFamily="34" charset="0"/>
                <a:cs typeface="Arial" pitchFamily="34" charset="0"/>
              </a:rPr>
              <a:t>erythema</a:t>
            </a:r>
            <a:r>
              <a:rPr lang="en-IN" b="1" dirty="0" smtClean="0">
                <a:solidFill>
                  <a:srgbClr val="000066"/>
                </a:solidFill>
                <a:latin typeface="Arial" pitchFamily="34" charset="0"/>
                <a:cs typeface="Arial" pitchFamily="34" charset="0"/>
              </a:rPr>
              <a:t>, and </a:t>
            </a:r>
            <a:r>
              <a:rPr lang="en-IN" b="1" dirty="0" err="1" smtClean="0">
                <a:solidFill>
                  <a:srgbClr val="000066"/>
                </a:solidFill>
                <a:latin typeface="Arial" pitchFamily="34" charset="0"/>
                <a:cs typeface="Arial" pitchFamily="34" charset="0"/>
              </a:rPr>
              <a:t>splenomegaly</a:t>
            </a:r>
            <a:r>
              <a:rPr lang="en-IN" b="1" dirty="0" smtClean="0">
                <a:solidFill>
                  <a:srgbClr val="000066"/>
                </a:solidFill>
              </a:rPr>
              <a:t> </a:t>
            </a:r>
            <a:endParaRPr lang="en-US" altLang="zh-TW" b="1" dirty="0" smtClean="0">
              <a:solidFill>
                <a:srgbClr val="000066"/>
              </a:solidFill>
            </a:endParaRPr>
          </a:p>
          <a:p>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6248400" cy="792162"/>
          </a:xfrm>
        </p:spPr>
        <p:txBody>
          <a:bodyPr/>
          <a:lstStyle/>
          <a:p>
            <a:r>
              <a:rPr lang="en-US" b="1" u="sng" dirty="0" smtClean="0">
                <a:solidFill>
                  <a:srgbClr val="800000"/>
                </a:solidFill>
              </a:rPr>
              <a:t>DEFINITION:</a:t>
            </a:r>
            <a:endParaRPr lang="en-IN" b="1" u="sng" dirty="0">
              <a:solidFill>
                <a:srgbClr val="800000"/>
              </a:solidFill>
            </a:endParaRPr>
          </a:p>
        </p:txBody>
      </p:sp>
      <p:sp>
        <p:nvSpPr>
          <p:cNvPr id="5" name="Content Placeholder 4"/>
          <p:cNvSpPr>
            <a:spLocks noGrp="1"/>
          </p:cNvSpPr>
          <p:nvPr>
            <p:ph idx="1"/>
          </p:nvPr>
        </p:nvSpPr>
        <p:spPr/>
        <p:txBody>
          <a:bodyPr>
            <a:normAutofit lnSpcReduction="10000"/>
          </a:bodyPr>
          <a:lstStyle/>
          <a:p>
            <a:r>
              <a:rPr lang="en-US" b="1" dirty="0" smtClean="0">
                <a:solidFill>
                  <a:srgbClr val="000066"/>
                </a:solidFill>
                <a:latin typeface="Arial" pitchFamily="34" charset="0"/>
                <a:cs typeface="Arial" pitchFamily="34" charset="0"/>
              </a:rPr>
              <a:t>HPS is a disease process with a triad of </a:t>
            </a:r>
          </a:p>
          <a:p>
            <a:r>
              <a:rPr lang="en-US" b="1" dirty="0" smtClean="0">
                <a:solidFill>
                  <a:srgbClr val="000066"/>
                </a:solidFill>
                <a:latin typeface="Arial" pitchFamily="34" charset="0"/>
                <a:cs typeface="Arial" pitchFamily="34" charset="0"/>
              </a:rPr>
              <a:t>   1- liver disease</a:t>
            </a:r>
          </a:p>
          <a:p>
            <a:r>
              <a:rPr lang="en-US" b="1" dirty="0" smtClean="0">
                <a:solidFill>
                  <a:srgbClr val="000066"/>
                </a:solidFill>
                <a:latin typeface="Arial" pitchFamily="34" charset="0"/>
                <a:cs typeface="Arial" pitchFamily="34" charset="0"/>
              </a:rPr>
              <a:t>   2- widespread intrapulmonary </a:t>
            </a:r>
            <a:r>
              <a:rPr lang="en-US" b="1" dirty="0" err="1" smtClean="0">
                <a:solidFill>
                  <a:srgbClr val="000066"/>
                </a:solidFill>
                <a:latin typeface="Arial" pitchFamily="34" charset="0"/>
                <a:cs typeface="Arial" pitchFamily="34" charset="0"/>
              </a:rPr>
              <a:t>vasodilation</a:t>
            </a:r>
            <a:endParaRPr lang="en-US" b="1" dirty="0" smtClean="0">
              <a:solidFill>
                <a:srgbClr val="000066"/>
              </a:solidFill>
              <a:latin typeface="Arial" pitchFamily="34" charset="0"/>
              <a:cs typeface="Arial" pitchFamily="34" charset="0"/>
            </a:endParaRPr>
          </a:p>
          <a:p>
            <a:r>
              <a:rPr lang="en-US" b="1" dirty="0" smtClean="0">
                <a:solidFill>
                  <a:srgbClr val="000066"/>
                </a:solidFill>
                <a:latin typeface="Arial" pitchFamily="34" charset="0"/>
                <a:cs typeface="Arial" pitchFamily="34" charset="0"/>
              </a:rPr>
              <a:t>   3- Gas exchange abnormality presenting    with increased alveolar arterial oxygen gradient (</a:t>
            </a:r>
            <a:r>
              <a:rPr lang="en-US" b="1" dirty="0" smtClean="0">
                <a:solidFill>
                  <a:srgbClr val="000066"/>
                </a:solidFill>
                <a:latin typeface="Arial" pitchFamily="34" charset="0"/>
                <a:cs typeface="Arial" pitchFamily="34" charset="0"/>
                <a:sym typeface="Symbol" pitchFamily="18" charset="2"/>
              </a:rPr>
              <a:t></a:t>
            </a:r>
            <a:r>
              <a:rPr lang="en-US" b="1" dirty="0" smtClean="0">
                <a:solidFill>
                  <a:srgbClr val="000066"/>
                </a:solidFill>
                <a:latin typeface="Arial" pitchFamily="34" charset="0"/>
                <a:cs typeface="Arial" pitchFamily="34" charset="0"/>
              </a:rPr>
              <a:t>P(A-a)O2) while breathing room air, that results ultimately in hypoxemia</a:t>
            </a:r>
            <a:endParaRPr lang="en-IN" b="1" dirty="0">
              <a:solidFill>
                <a:srgbClr val="000066"/>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200" u="sng" dirty="0" smtClean="0">
                <a:solidFill>
                  <a:srgbClr val="CC0000"/>
                </a:solidFill>
              </a:rPr>
              <a:t>SIGNS OF LIVER FAILURE</a:t>
            </a:r>
            <a:endParaRPr lang="en-IN" sz="3200" u="sng" dirty="0">
              <a:solidFill>
                <a:srgbClr val="CC0000"/>
              </a:solidFill>
            </a:endParaRPr>
          </a:p>
        </p:txBody>
      </p:sp>
      <p:pic>
        <p:nvPicPr>
          <p:cNvPr id="5122" name="Picture 2" descr="C:\Users\paul\Documents\pulmo\hepatopulmonary syndrome\New folder\New folder\1.jpg"/>
          <p:cNvPicPr>
            <a:picLocks noGrp="1" noChangeAspect="1" noChangeArrowheads="1"/>
          </p:cNvPicPr>
          <p:nvPr>
            <p:ph idx="1"/>
          </p:nvPr>
        </p:nvPicPr>
        <p:blipFill>
          <a:blip r:embed="rId2" cstate="print"/>
          <a:srcRect/>
          <a:stretch>
            <a:fillRect/>
          </a:stretch>
        </p:blipFill>
        <p:spPr bwMode="auto">
          <a:xfrm>
            <a:off x="0" y="1066800"/>
            <a:ext cx="1981200" cy="1600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123" name="Picture 3" descr="C:\Users\paul\Documents\pulmo\hepatopulmonary syndrome\New folder\New folder\3020932642_a6cdbe867b.jpg"/>
          <p:cNvPicPr>
            <a:picLocks noChangeAspect="1" noChangeArrowheads="1"/>
          </p:cNvPicPr>
          <p:nvPr/>
        </p:nvPicPr>
        <p:blipFill>
          <a:blip r:embed="rId3" cstate="print"/>
          <a:srcRect/>
          <a:stretch>
            <a:fillRect/>
          </a:stretch>
        </p:blipFill>
        <p:spPr bwMode="auto">
          <a:xfrm>
            <a:off x="2209800" y="1066800"/>
            <a:ext cx="2209800" cy="1600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124" name="Picture 4" descr="C:\Users\paul\Documents\pulmo\hepatopulmonary syndrome\New folder\New folder\jaundice.jpg"/>
          <p:cNvPicPr>
            <a:picLocks noChangeAspect="1" noChangeArrowheads="1"/>
          </p:cNvPicPr>
          <p:nvPr/>
        </p:nvPicPr>
        <p:blipFill>
          <a:blip r:embed="rId4" cstate="print"/>
          <a:srcRect/>
          <a:stretch>
            <a:fillRect/>
          </a:stretch>
        </p:blipFill>
        <p:spPr bwMode="auto">
          <a:xfrm>
            <a:off x="4800600" y="1143000"/>
            <a:ext cx="2057400" cy="1524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125" name="Picture 5" descr="C:\Users\paul\Documents\pulmo\hepatopulmonary syndrome\New folder\New folder\mallison18.jpg"/>
          <p:cNvPicPr>
            <a:picLocks noChangeAspect="1" noChangeArrowheads="1"/>
          </p:cNvPicPr>
          <p:nvPr/>
        </p:nvPicPr>
        <p:blipFill>
          <a:blip r:embed="rId5" cstate="print"/>
          <a:srcRect/>
          <a:stretch>
            <a:fillRect/>
          </a:stretch>
        </p:blipFill>
        <p:spPr bwMode="auto">
          <a:xfrm flipH="1">
            <a:off x="7086600" y="1143000"/>
            <a:ext cx="1905000" cy="15240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126" name="Picture 6" descr="C:\Users\paul\Documents\pulmo\hepatopulmonary syndrome\New folder\New folder\morph050.jpg"/>
          <p:cNvPicPr>
            <a:picLocks noChangeAspect="1" noChangeArrowheads="1"/>
          </p:cNvPicPr>
          <p:nvPr/>
        </p:nvPicPr>
        <p:blipFill>
          <a:blip r:embed="rId6" cstate="print"/>
          <a:srcRect/>
          <a:stretch>
            <a:fillRect/>
          </a:stretch>
        </p:blipFill>
        <p:spPr bwMode="auto">
          <a:xfrm>
            <a:off x="152400" y="3048000"/>
            <a:ext cx="1828800" cy="1371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127" name="Picture 7" descr="C:\Users\paul\Documents\pulmo\hepatopulmonary syndrome\New folder\New folder\OM876a.jpg"/>
          <p:cNvPicPr>
            <a:picLocks noChangeAspect="1" noChangeArrowheads="1"/>
          </p:cNvPicPr>
          <p:nvPr/>
        </p:nvPicPr>
        <p:blipFill>
          <a:blip r:embed="rId7" cstate="print"/>
          <a:srcRect/>
          <a:stretch>
            <a:fillRect/>
          </a:stretch>
        </p:blipFill>
        <p:spPr bwMode="auto">
          <a:xfrm>
            <a:off x="2362200" y="2971800"/>
            <a:ext cx="1752600" cy="1447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128" name="Picture 8" descr="C:\Users\paul\Documents\pulmo\hepatopulmonary syndrome\New folder\New folder\pdevitt139.jpg"/>
          <p:cNvPicPr>
            <a:picLocks noChangeAspect="1" noChangeArrowheads="1"/>
          </p:cNvPicPr>
          <p:nvPr/>
        </p:nvPicPr>
        <p:blipFill>
          <a:blip r:embed="rId8" cstate="print"/>
          <a:srcRect/>
          <a:stretch>
            <a:fillRect/>
          </a:stretch>
        </p:blipFill>
        <p:spPr bwMode="auto">
          <a:xfrm>
            <a:off x="4495800" y="2895600"/>
            <a:ext cx="2133600" cy="1524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129" name="Picture 9" descr="C:\Users\paul\Documents\pulmo\hepatopulmonary syndrome\New folder\New folder\splenomegaly.jpg"/>
          <p:cNvPicPr>
            <a:picLocks noChangeAspect="1" noChangeArrowheads="1"/>
          </p:cNvPicPr>
          <p:nvPr/>
        </p:nvPicPr>
        <p:blipFill>
          <a:blip r:embed="rId9" cstate="print"/>
          <a:srcRect/>
          <a:stretch>
            <a:fillRect/>
          </a:stretch>
        </p:blipFill>
        <p:spPr bwMode="auto">
          <a:xfrm>
            <a:off x="6934200" y="2971801"/>
            <a:ext cx="2057400" cy="1447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130" name="Picture 10" descr="C:\Users\paul\Documents\pulmo\hepatopulmonary syndrome\New folder\New folder\pic00026.jpg"/>
          <p:cNvPicPr>
            <a:picLocks noChangeAspect="1" noChangeArrowheads="1"/>
          </p:cNvPicPr>
          <p:nvPr/>
        </p:nvPicPr>
        <p:blipFill>
          <a:blip r:embed="rId10" cstate="print"/>
          <a:srcRect/>
          <a:stretch>
            <a:fillRect/>
          </a:stretch>
        </p:blipFill>
        <p:spPr bwMode="auto">
          <a:xfrm>
            <a:off x="2590800" y="4572000"/>
            <a:ext cx="41910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28600" y="533400"/>
            <a:ext cx="8763000" cy="5257800"/>
          </a:xfrm>
        </p:spPr>
        <p:txBody>
          <a:bodyPr>
            <a:noAutofit/>
          </a:bodyPr>
          <a:lstStyle/>
          <a:p>
            <a:r>
              <a:rPr lang="en-US" altLang="zh-TW" sz="2400" b="1" dirty="0" err="1" smtClean="0">
                <a:solidFill>
                  <a:srgbClr val="000099"/>
                </a:solidFill>
                <a:latin typeface="Arial" pitchFamily="34" charset="0"/>
                <a:cs typeface="Arial" pitchFamily="34" charset="0"/>
              </a:rPr>
              <a:t>Dyspnea</a:t>
            </a:r>
            <a:r>
              <a:rPr lang="en-US" altLang="zh-TW" sz="2400" b="1" dirty="0" smtClean="0">
                <a:solidFill>
                  <a:srgbClr val="000099"/>
                </a:solidFill>
                <a:latin typeface="Arial" pitchFamily="34" charset="0"/>
                <a:cs typeface="Arial" pitchFamily="34" charset="0"/>
              </a:rPr>
              <a:t> (18%); may be accompanied by </a:t>
            </a:r>
            <a:r>
              <a:rPr lang="en-US" altLang="zh-TW" sz="2400" b="1" dirty="0" err="1" smtClean="0">
                <a:solidFill>
                  <a:srgbClr val="000099"/>
                </a:solidFill>
                <a:latin typeface="Arial" pitchFamily="34" charset="0"/>
                <a:cs typeface="Arial" pitchFamily="34" charset="0"/>
              </a:rPr>
              <a:t>platypnea</a:t>
            </a:r>
            <a:r>
              <a:rPr lang="en-US" altLang="zh-TW" sz="2400" b="1" dirty="0" smtClean="0">
                <a:solidFill>
                  <a:srgbClr val="000099"/>
                </a:solidFill>
                <a:latin typeface="Arial" pitchFamily="34" charset="0"/>
                <a:cs typeface="Arial" pitchFamily="34" charset="0"/>
              </a:rPr>
              <a:t> and </a:t>
            </a:r>
            <a:r>
              <a:rPr lang="en-US" altLang="zh-TW" sz="2400" b="1" dirty="0" err="1" smtClean="0">
                <a:solidFill>
                  <a:srgbClr val="000099"/>
                </a:solidFill>
                <a:latin typeface="Arial" pitchFamily="34" charset="0"/>
                <a:cs typeface="Arial" pitchFamily="34" charset="0"/>
              </a:rPr>
              <a:t>orthodeoxia</a:t>
            </a:r>
            <a:r>
              <a:rPr lang="en-US" altLang="zh-TW" sz="2400" b="1" dirty="0" smtClean="0">
                <a:solidFill>
                  <a:srgbClr val="000099"/>
                </a:solidFill>
                <a:latin typeface="Arial" pitchFamily="34" charset="0"/>
                <a:cs typeface="Arial" pitchFamily="34" charset="0"/>
              </a:rPr>
              <a:t>.</a:t>
            </a:r>
          </a:p>
          <a:p>
            <a:pPr lvl="1"/>
            <a:r>
              <a:rPr lang="en-US" altLang="zh-TW" sz="2400" b="1" dirty="0" err="1" smtClean="0">
                <a:solidFill>
                  <a:srgbClr val="000099"/>
                </a:solidFill>
                <a:latin typeface="Arial" pitchFamily="34" charset="0"/>
                <a:cs typeface="Arial" pitchFamily="34" charset="0"/>
              </a:rPr>
              <a:t>Platypnea</a:t>
            </a:r>
            <a:r>
              <a:rPr lang="en-US" altLang="zh-TW" sz="2400" b="1" dirty="0" smtClean="0">
                <a:solidFill>
                  <a:srgbClr val="000099"/>
                </a:solidFill>
                <a:latin typeface="Arial" pitchFamily="34" charset="0"/>
                <a:cs typeface="Arial" pitchFamily="34" charset="0"/>
              </a:rPr>
              <a:t>: an increase in </a:t>
            </a:r>
            <a:r>
              <a:rPr lang="en-US" altLang="zh-TW" sz="2400" b="1" dirty="0" err="1" smtClean="0">
                <a:solidFill>
                  <a:srgbClr val="000099"/>
                </a:solidFill>
                <a:latin typeface="Arial" pitchFamily="34" charset="0"/>
                <a:cs typeface="Arial" pitchFamily="34" charset="0"/>
              </a:rPr>
              <a:t>dyspnea</a:t>
            </a:r>
            <a:r>
              <a:rPr lang="en-US" altLang="zh-TW" sz="2400" b="1" dirty="0" smtClean="0">
                <a:solidFill>
                  <a:srgbClr val="000099"/>
                </a:solidFill>
                <a:latin typeface="Arial" pitchFamily="34" charset="0"/>
                <a:cs typeface="Arial" pitchFamily="34" charset="0"/>
              </a:rPr>
              <a:t> in the upright position which improves in the recumbent position.</a:t>
            </a:r>
          </a:p>
          <a:p>
            <a:pPr lvl="1"/>
            <a:r>
              <a:rPr lang="en-US" altLang="zh-TW" sz="2400" b="1" dirty="0" err="1" smtClean="0">
                <a:solidFill>
                  <a:srgbClr val="000099"/>
                </a:solidFill>
                <a:latin typeface="Arial" pitchFamily="34" charset="0"/>
                <a:cs typeface="Arial" pitchFamily="34" charset="0"/>
              </a:rPr>
              <a:t>Orthodeoxia</a:t>
            </a:r>
            <a:r>
              <a:rPr lang="en-US" altLang="zh-TW" sz="2400" b="1" dirty="0" smtClean="0">
                <a:solidFill>
                  <a:srgbClr val="000099"/>
                </a:solidFill>
                <a:latin typeface="Arial" pitchFamily="34" charset="0"/>
                <a:cs typeface="Arial" pitchFamily="34" charset="0"/>
              </a:rPr>
              <a:t>: a decrease of &gt; 10 mmHg in PaO</a:t>
            </a:r>
            <a:r>
              <a:rPr lang="en-US" altLang="zh-TW" sz="2400" b="1" baseline="-25000" dirty="0" smtClean="0">
                <a:solidFill>
                  <a:srgbClr val="000099"/>
                </a:solidFill>
                <a:latin typeface="Arial" pitchFamily="34" charset="0"/>
                <a:cs typeface="Arial" pitchFamily="34" charset="0"/>
              </a:rPr>
              <a:t>2</a:t>
            </a:r>
            <a:r>
              <a:rPr lang="en-US" altLang="zh-TW" sz="2400" b="1" dirty="0" smtClean="0">
                <a:solidFill>
                  <a:srgbClr val="000099"/>
                </a:solidFill>
                <a:latin typeface="Arial" pitchFamily="34" charset="0"/>
                <a:cs typeface="Arial" pitchFamily="34" charset="0"/>
              </a:rPr>
              <a:t> when changing from the recumbent to the seated position.</a:t>
            </a:r>
          </a:p>
          <a:p>
            <a:r>
              <a:rPr lang="en-IN" sz="2400" b="1" dirty="0" err="1" smtClean="0">
                <a:solidFill>
                  <a:srgbClr val="000099"/>
                </a:solidFill>
                <a:latin typeface="Arial" pitchFamily="34" charset="0"/>
                <a:cs typeface="Arial" pitchFamily="34" charset="0"/>
              </a:rPr>
              <a:t>Platypnea</a:t>
            </a:r>
            <a:r>
              <a:rPr lang="en-IN" sz="2400" b="1" dirty="0" smtClean="0">
                <a:solidFill>
                  <a:srgbClr val="000099"/>
                </a:solidFill>
                <a:latin typeface="Arial" pitchFamily="34" charset="0"/>
                <a:cs typeface="Arial" pitchFamily="34" charset="0"/>
              </a:rPr>
              <a:t> and </a:t>
            </a:r>
            <a:r>
              <a:rPr lang="en-IN" sz="2400" b="1" dirty="0" err="1" smtClean="0">
                <a:solidFill>
                  <a:srgbClr val="000099"/>
                </a:solidFill>
                <a:latin typeface="Arial" pitchFamily="34" charset="0"/>
                <a:cs typeface="Arial" pitchFamily="34" charset="0"/>
              </a:rPr>
              <a:t>orthodeoxia</a:t>
            </a:r>
            <a:r>
              <a:rPr lang="en-IN" sz="2400" b="1" dirty="0" smtClean="0">
                <a:solidFill>
                  <a:srgbClr val="000099"/>
                </a:solidFill>
                <a:latin typeface="Arial" pitchFamily="34" charset="0"/>
                <a:cs typeface="Arial" pitchFamily="34" charset="0"/>
              </a:rPr>
              <a:t> occur because the pulmonary AVMs occur predominantly in the bases of the lungs</a:t>
            </a:r>
          </a:p>
          <a:p>
            <a:r>
              <a:rPr lang="en-IN" sz="2400" b="1" dirty="0" smtClean="0">
                <a:solidFill>
                  <a:srgbClr val="000099"/>
                </a:solidFill>
                <a:latin typeface="Arial" pitchFamily="34" charset="0"/>
                <a:cs typeface="Arial" pitchFamily="34" charset="0"/>
              </a:rPr>
              <a:t> Therefore, when sitting up or standing, blood pools at the bases of the lung with resultant increased AV shunting</a:t>
            </a:r>
            <a:endParaRPr lang="en-US" altLang="zh-TW" sz="2400" b="1" dirty="0" smtClean="0">
              <a:solidFill>
                <a:srgbClr val="000099"/>
              </a:solidFill>
              <a:latin typeface="Arial" pitchFamily="34" charset="0"/>
              <a:cs typeface="Arial" pitchFamily="34" charset="0"/>
            </a:endParaRPr>
          </a:p>
          <a:p>
            <a:r>
              <a:rPr lang="en-US" altLang="zh-TW" sz="2400" b="1" dirty="0" smtClean="0">
                <a:solidFill>
                  <a:srgbClr val="000099"/>
                </a:solidFill>
                <a:latin typeface="Arial" pitchFamily="34" charset="0"/>
                <a:cs typeface="Arial" pitchFamily="34" charset="0"/>
              </a:rPr>
              <a:t>Portal hypertension + spider nevi + clubbing + hypoxemia </a:t>
            </a:r>
            <a:r>
              <a:rPr lang="en-US" altLang="zh-TW" sz="2400" b="1" dirty="0" smtClean="0">
                <a:solidFill>
                  <a:srgbClr val="000099"/>
                </a:solidFill>
                <a:latin typeface="Arial" pitchFamily="34" charset="0"/>
                <a:cs typeface="Arial" pitchFamily="34" charset="0"/>
                <a:sym typeface="Symbol" pitchFamily="18" charset="2"/>
              </a:rPr>
              <a:t> highly suggestive of HPS.</a:t>
            </a:r>
            <a:endParaRPr lang="en-US" altLang="zh-TW" sz="2400" b="1" dirty="0" smtClean="0">
              <a:solidFill>
                <a:srgbClr val="000099"/>
              </a:solidFill>
              <a:latin typeface="Arial" pitchFamily="34" charset="0"/>
              <a:cs typeface="Arial" pitchFamily="34" charset="0"/>
            </a:endParaRPr>
          </a:p>
          <a:p>
            <a:endParaRPr lang="en-IN"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52400" y="533400"/>
            <a:ext cx="8839200" cy="4648200"/>
          </a:xfrm>
        </p:spPr>
        <p:txBody>
          <a:bodyPr>
            <a:normAutofit fontScale="92500"/>
          </a:bodyPr>
          <a:lstStyle/>
          <a:p>
            <a:r>
              <a:rPr lang="en-IN" sz="2800" b="1" dirty="0" smtClean="0">
                <a:solidFill>
                  <a:srgbClr val="000066"/>
                </a:solidFill>
                <a:latin typeface="Arial" pitchFamily="34" charset="0"/>
                <a:cs typeface="Arial" pitchFamily="34" charset="0"/>
              </a:rPr>
              <a:t>Other than </a:t>
            </a:r>
            <a:r>
              <a:rPr lang="en-IN" sz="2800" b="1" dirty="0" err="1" smtClean="0">
                <a:solidFill>
                  <a:srgbClr val="000066"/>
                </a:solidFill>
                <a:latin typeface="Arial" pitchFamily="34" charset="0"/>
                <a:cs typeface="Arial" pitchFamily="34" charset="0"/>
              </a:rPr>
              <a:t>orthodeoxia</a:t>
            </a:r>
            <a:r>
              <a:rPr lang="en-IN" sz="2800" b="1" dirty="0" smtClean="0">
                <a:solidFill>
                  <a:srgbClr val="000066"/>
                </a:solidFill>
                <a:latin typeface="Arial" pitchFamily="34" charset="0"/>
                <a:cs typeface="Arial" pitchFamily="34" charset="0"/>
              </a:rPr>
              <a:t>, common cardiopulmonary features of chronic liver disease manifested by patients with the </a:t>
            </a:r>
            <a:r>
              <a:rPr lang="en-IN" sz="2800" b="1" dirty="0" err="1" smtClean="0">
                <a:solidFill>
                  <a:srgbClr val="000066"/>
                </a:solidFill>
                <a:latin typeface="Arial" pitchFamily="34" charset="0"/>
                <a:cs typeface="Arial" pitchFamily="34" charset="0"/>
              </a:rPr>
              <a:t>hepatopulmonary</a:t>
            </a:r>
            <a:r>
              <a:rPr lang="en-IN" sz="2800" b="1" dirty="0" smtClean="0">
                <a:solidFill>
                  <a:srgbClr val="000066"/>
                </a:solidFill>
                <a:latin typeface="Arial" pitchFamily="34" charset="0"/>
                <a:cs typeface="Arial" pitchFamily="34" charset="0"/>
              </a:rPr>
              <a:t> syndrome include alveolar hyperventilation with </a:t>
            </a:r>
            <a:r>
              <a:rPr lang="en-IN" sz="2800" b="1" dirty="0" err="1" smtClean="0">
                <a:solidFill>
                  <a:srgbClr val="000066"/>
                </a:solidFill>
                <a:latin typeface="Arial" pitchFamily="34" charset="0"/>
                <a:cs typeface="Arial" pitchFamily="34" charset="0"/>
              </a:rPr>
              <a:t>hypocapnia</a:t>
            </a:r>
            <a:r>
              <a:rPr lang="en-IN" sz="2800" b="1" dirty="0" smtClean="0">
                <a:solidFill>
                  <a:srgbClr val="000066"/>
                </a:solidFill>
                <a:latin typeface="Arial" pitchFamily="34" charset="0"/>
                <a:cs typeface="Arial" pitchFamily="34" charset="0"/>
              </a:rPr>
              <a:t> and a </a:t>
            </a:r>
            <a:r>
              <a:rPr lang="en-IN" sz="2800" b="1" dirty="0" err="1" smtClean="0">
                <a:solidFill>
                  <a:srgbClr val="000066"/>
                </a:solidFill>
                <a:latin typeface="Arial" pitchFamily="34" charset="0"/>
                <a:cs typeface="Arial" pitchFamily="34" charset="0"/>
              </a:rPr>
              <a:t>hyperdynamic</a:t>
            </a:r>
            <a:r>
              <a:rPr lang="en-IN" sz="2800" b="1" dirty="0" smtClean="0">
                <a:solidFill>
                  <a:srgbClr val="000066"/>
                </a:solidFill>
                <a:latin typeface="Arial" pitchFamily="34" charset="0"/>
                <a:cs typeface="Arial" pitchFamily="34" charset="0"/>
              </a:rPr>
              <a:t> circulation characterized by systemic vasodilatation and elevated cardiac output.</a:t>
            </a:r>
          </a:p>
          <a:p>
            <a:r>
              <a:rPr lang="en-IN" sz="2800" b="1" dirty="0" smtClean="0">
                <a:solidFill>
                  <a:srgbClr val="000066"/>
                </a:solidFill>
                <a:latin typeface="Arial" pitchFamily="34" charset="0"/>
                <a:cs typeface="Arial" pitchFamily="34" charset="0"/>
              </a:rPr>
              <a:t> cardiac output often exceeds 7 L/min, systemic and pulmonary vascular resistances decrease, and the difference between the arterial and the mixed-venous oxygen content narrows </a:t>
            </a:r>
            <a:endParaRPr lang="en-IN" sz="2800" b="1" dirty="0">
              <a:solidFill>
                <a:srgbClr val="000066"/>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p:spPr>
        <p:txBody>
          <a:bodyPr>
            <a:normAutofit/>
          </a:bodyPr>
          <a:lstStyle/>
          <a:p>
            <a:r>
              <a:rPr lang="en-US" b="1" u="sng" dirty="0" smtClean="0">
                <a:solidFill>
                  <a:srgbClr val="C00000"/>
                </a:solidFill>
              </a:rPr>
              <a:t>VARIOUS STUDIES ON HPS</a:t>
            </a:r>
            <a:endParaRPr lang="en-IN" b="1" u="sng" dirty="0">
              <a:solidFill>
                <a:srgbClr val="C00000"/>
              </a:solidFill>
            </a:endParaRPr>
          </a:p>
        </p:txBody>
      </p:sp>
      <p:sp>
        <p:nvSpPr>
          <p:cNvPr id="3" name="Content Placeholder 2"/>
          <p:cNvSpPr>
            <a:spLocks noGrp="1"/>
          </p:cNvSpPr>
          <p:nvPr>
            <p:ph idx="1"/>
          </p:nvPr>
        </p:nvSpPr>
        <p:spPr>
          <a:xfrm>
            <a:off x="228600" y="1447800"/>
            <a:ext cx="8763000" cy="5257800"/>
          </a:xfrm>
        </p:spPr>
        <p:txBody>
          <a:bodyPr>
            <a:normAutofit/>
          </a:bodyPr>
          <a:lstStyle/>
          <a:p>
            <a:r>
              <a:rPr lang="en-IN" sz="2800" b="1" i="1" dirty="0" smtClean="0">
                <a:latin typeface="Arial" pitchFamily="34" charset="0"/>
                <a:cs typeface="Arial" pitchFamily="34" charset="0"/>
              </a:rPr>
              <a:t>. </a:t>
            </a:r>
            <a:r>
              <a:rPr lang="en-IN" sz="2800" b="1" i="1" dirty="0" err="1" smtClean="0">
                <a:latin typeface="Arial" pitchFamily="34" charset="0"/>
                <a:cs typeface="Arial" pitchFamily="34" charset="0"/>
              </a:rPr>
              <a:t>Krowka</a:t>
            </a:r>
            <a:r>
              <a:rPr lang="en-IN" sz="2800" b="1" i="1" dirty="0" smtClean="0">
                <a:latin typeface="Arial" pitchFamily="34" charset="0"/>
                <a:cs typeface="Arial" pitchFamily="34" charset="0"/>
              </a:rPr>
              <a:t> and colleagues  observed </a:t>
            </a:r>
            <a:r>
              <a:rPr lang="en-IN" sz="2800" b="1" i="1" dirty="0" err="1" smtClean="0">
                <a:latin typeface="Arial" pitchFamily="34" charset="0"/>
                <a:cs typeface="Arial" pitchFamily="34" charset="0"/>
              </a:rPr>
              <a:t>orthodeoxia</a:t>
            </a:r>
            <a:r>
              <a:rPr lang="en-IN" sz="2800" b="1" i="1" dirty="0" smtClean="0">
                <a:latin typeface="Arial" pitchFamily="34" charset="0"/>
                <a:cs typeface="Arial" pitchFamily="34" charset="0"/>
              </a:rPr>
              <a:t> in 14 of 16 patients (88%) with the syndrome, and </a:t>
            </a:r>
            <a:r>
              <a:rPr lang="en-IN" sz="2800" b="1" i="1" dirty="0" err="1" smtClean="0">
                <a:latin typeface="Arial" pitchFamily="34" charset="0"/>
                <a:cs typeface="Arial" pitchFamily="34" charset="0"/>
              </a:rPr>
              <a:t>Edell</a:t>
            </a:r>
            <a:r>
              <a:rPr lang="en-IN" sz="2800" b="1" i="1" dirty="0" smtClean="0">
                <a:latin typeface="Arial" pitchFamily="34" charset="0"/>
                <a:cs typeface="Arial" pitchFamily="34" charset="0"/>
              </a:rPr>
              <a:t> and colleagues  found </a:t>
            </a:r>
            <a:r>
              <a:rPr lang="en-IN" sz="2800" b="1" i="1" dirty="0" err="1" smtClean="0">
                <a:latin typeface="Arial" pitchFamily="34" charset="0"/>
                <a:cs typeface="Arial" pitchFamily="34" charset="0"/>
              </a:rPr>
              <a:t>orthodeoxia</a:t>
            </a:r>
            <a:r>
              <a:rPr lang="en-IN" sz="2800" b="1" i="1" dirty="0" smtClean="0">
                <a:latin typeface="Arial" pitchFamily="34" charset="0"/>
                <a:cs typeface="Arial" pitchFamily="34" charset="0"/>
              </a:rPr>
              <a:t> in all of 6 patients with cirrhosis and severe hypoxemia. </a:t>
            </a:r>
            <a:r>
              <a:rPr lang="en-IN" sz="2800" b="1" i="1" dirty="0" err="1" smtClean="0">
                <a:latin typeface="Arial" pitchFamily="34" charset="0"/>
                <a:cs typeface="Arial" pitchFamily="34" charset="0"/>
              </a:rPr>
              <a:t>Andrivet</a:t>
            </a:r>
            <a:r>
              <a:rPr lang="en-IN" sz="2800" b="1" i="1" dirty="0" smtClean="0">
                <a:latin typeface="Arial" pitchFamily="34" charset="0"/>
                <a:cs typeface="Arial" pitchFamily="34" charset="0"/>
              </a:rPr>
              <a:t> and colleagues  observed </a:t>
            </a:r>
            <a:r>
              <a:rPr lang="en-IN" sz="2800" b="1" i="1" dirty="0" err="1" smtClean="0">
                <a:latin typeface="Arial" pitchFamily="34" charset="0"/>
                <a:cs typeface="Arial" pitchFamily="34" charset="0"/>
              </a:rPr>
              <a:t>orthodeoxia</a:t>
            </a:r>
            <a:r>
              <a:rPr lang="en-IN" sz="2800" b="1" i="1" dirty="0" smtClean="0">
                <a:latin typeface="Arial" pitchFamily="34" charset="0"/>
                <a:cs typeface="Arial" pitchFamily="34" charset="0"/>
              </a:rPr>
              <a:t> in 9 patients with cirrhosis and hypoxemia [mean </a:t>
            </a:r>
            <a:r>
              <a:rPr lang="en-IN" sz="2800" b="1" i="1" dirty="0" err="1" smtClean="0">
                <a:latin typeface="Arial" pitchFamily="34" charset="0"/>
                <a:cs typeface="Arial" pitchFamily="34" charset="0"/>
              </a:rPr>
              <a:t>PaO</a:t>
            </a:r>
            <a:r>
              <a:rPr lang="en-IN" sz="2800" b="1" i="1" dirty="0" smtClean="0">
                <a:latin typeface="Arial" pitchFamily="34" charset="0"/>
                <a:cs typeface="Arial" pitchFamily="34" charset="0"/>
              </a:rPr>
              <a:t>].</a:t>
            </a:r>
            <a:r>
              <a:rPr lang="en-IN" sz="2800" b="1" i="1" baseline="-25000" dirty="0" smtClean="0">
                <a:latin typeface="Arial" pitchFamily="34" charset="0"/>
                <a:cs typeface="Arial" pitchFamily="34" charset="0"/>
              </a:rPr>
              <a:t>2</a:t>
            </a:r>
            <a:r>
              <a:rPr lang="en-IN" sz="2800" b="1" i="1" dirty="0" smtClean="0">
                <a:latin typeface="Arial" pitchFamily="34" charset="0"/>
                <a:cs typeface="Arial" pitchFamily="34" charset="0"/>
              </a:rPr>
              <a:t>, &lt;45 mm Hg) while the patients were breathing 100% oxygen. Although </a:t>
            </a:r>
            <a:r>
              <a:rPr lang="en-IN" sz="2800" b="1" i="1" dirty="0" err="1" smtClean="0">
                <a:latin typeface="Arial" pitchFamily="34" charset="0"/>
                <a:cs typeface="Arial" pitchFamily="34" charset="0"/>
              </a:rPr>
              <a:t>orthodeoxia</a:t>
            </a:r>
            <a:r>
              <a:rPr lang="en-IN" sz="2800" b="1" i="1" dirty="0" smtClean="0">
                <a:latin typeface="Arial" pitchFamily="34" charset="0"/>
                <a:cs typeface="Arial" pitchFamily="34" charset="0"/>
              </a:rPr>
              <a:t> is not </a:t>
            </a:r>
            <a:r>
              <a:rPr lang="en-IN" sz="2800" b="1" i="1" dirty="0" err="1" smtClean="0">
                <a:latin typeface="Arial" pitchFamily="34" charset="0"/>
                <a:cs typeface="Arial" pitchFamily="34" charset="0"/>
              </a:rPr>
              <a:t>pathognomonic</a:t>
            </a:r>
            <a:r>
              <a:rPr lang="en-IN" sz="2800" b="1" i="1" dirty="0" smtClean="0">
                <a:latin typeface="Arial" pitchFamily="34" charset="0"/>
                <a:cs typeface="Arial" pitchFamily="34" charset="0"/>
              </a:rPr>
              <a:t> of the </a:t>
            </a:r>
            <a:r>
              <a:rPr lang="en-IN" sz="2800" b="1" i="1" dirty="0" err="1" smtClean="0">
                <a:latin typeface="Arial" pitchFamily="34" charset="0"/>
                <a:cs typeface="Arial" pitchFamily="34" charset="0"/>
              </a:rPr>
              <a:t>hepatopulmonary</a:t>
            </a:r>
            <a:r>
              <a:rPr lang="en-IN" sz="2800" b="1" i="1" dirty="0" smtClean="0">
                <a:latin typeface="Arial" pitchFamily="34" charset="0"/>
                <a:cs typeface="Arial" pitchFamily="34" charset="0"/>
              </a:rPr>
              <a:t> syndrome, it strongly suggests this diagnosis in the setting of liver dysfunction.</a:t>
            </a:r>
          </a:p>
          <a:p>
            <a:endParaRPr lang="en-IN" b="1" i="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28600" y="1828800"/>
            <a:ext cx="8686800" cy="5029200"/>
          </a:xfrm>
        </p:spPr>
        <p:txBody>
          <a:bodyPr>
            <a:normAutofit fontScale="85000" lnSpcReduction="10000"/>
          </a:bodyPr>
          <a:lstStyle/>
          <a:p>
            <a:r>
              <a:rPr lang="en-IN" b="1" dirty="0" smtClean="0">
                <a:latin typeface="Arial" pitchFamily="34" charset="0"/>
                <a:cs typeface="Arial" pitchFamily="34" charset="0"/>
              </a:rPr>
              <a:t>Spider nevi is another common clinical feature of patients with the </a:t>
            </a:r>
            <a:r>
              <a:rPr lang="en-IN" b="1" dirty="0" err="1" smtClean="0">
                <a:latin typeface="Arial" pitchFamily="34" charset="0"/>
                <a:cs typeface="Arial" pitchFamily="34" charset="0"/>
              </a:rPr>
              <a:t>hepatopulmonary</a:t>
            </a:r>
            <a:r>
              <a:rPr lang="en-IN" b="1" dirty="0" smtClean="0">
                <a:latin typeface="Arial" pitchFamily="34" charset="0"/>
                <a:cs typeface="Arial" pitchFamily="34" charset="0"/>
              </a:rPr>
              <a:t> syndrome </a:t>
            </a:r>
            <a:r>
              <a:rPr lang="en-IN" b="1" dirty="0" smtClean="0">
                <a:solidFill>
                  <a:srgbClr val="000099"/>
                </a:solidFill>
                <a:latin typeface="Arial" pitchFamily="34" charset="0"/>
                <a:cs typeface="Arial" pitchFamily="34" charset="0"/>
              </a:rPr>
              <a:t>.</a:t>
            </a:r>
            <a:r>
              <a:rPr lang="en-IN" b="1" dirty="0" smtClean="0">
                <a:latin typeface="Arial" pitchFamily="34" charset="0"/>
                <a:cs typeface="Arial" pitchFamily="34" charset="0"/>
              </a:rPr>
              <a:t> Rodriguez-</a:t>
            </a:r>
            <a:r>
              <a:rPr lang="en-IN" b="1" dirty="0" err="1" smtClean="0">
                <a:latin typeface="Arial" pitchFamily="34" charset="0"/>
                <a:cs typeface="Arial" pitchFamily="34" charset="0"/>
              </a:rPr>
              <a:t>Roisin</a:t>
            </a:r>
            <a:r>
              <a:rPr lang="en-IN" b="1" dirty="0" smtClean="0">
                <a:latin typeface="Arial" pitchFamily="34" charset="0"/>
                <a:cs typeface="Arial" pitchFamily="34" charset="0"/>
              </a:rPr>
              <a:t> and colleagues noted that patients with </a:t>
            </a:r>
            <a:r>
              <a:rPr lang="en-IN" b="1" dirty="0" err="1" smtClean="0">
                <a:latin typeface="Arial" pitchFamily="34" charset="0"/>
                <a:cs typeface="Arial" pitchFamily="34" charset="0"/>
              </a:rPr>
              <a:t>cutaneous</a:t>
            </a:r>
            <a:r>
              <a:rPr lang="en-IN" b="1" dirty="0" smtClean="0">
                <a:latin typeface="Arial" pitchFamily="34" charset="0"/>
                <a:cs typeface="Arial" pitchFamily="34" charset="0"/>
              </a:rPr>
              <a:t> spider nevi had more systemic and pulmonary vasodilatation, more profound gas exchange abnormalities, and less hypoxic pulmonary vasoconstriction, suggesting that spider nevi might be a </a:t>
            </a:r>
            <a:r>
              <a:rPr lang="en-IN" b="1" dirty="0" err="1" smtClean="0">
                <a:latin typeface="Arial" pitchFamily="34" charset="0"/>
                <a:cs typeface="Arial" pitchFamily="34" charset="0"/>
              </a:rPr>
              <a:t>cutaneous</a:t>
            </a:r>
            <a:r>
              <a:rPr lang="en-IN" b="1" dirty="0" smtClean="0">
                <a:latin typeface="Arial" pitchFamily="34" charset="0"/>
                <a:cs typeface="Arial" pitchFamily="34" charset="0"/>
              </a:rPr>
              <a:t> marker of intrapulmonary vascular dilatations. Similarly, </a:t>
            </a:r>
            <a:r>
              <a:rPr lang="en-IN" b="1" dirty="0" err="1" smtClean="0">
                <a:latin typeface="Arial" pitchFamily="34" charset="0"/>
                <a:cs typeface="Arial" pitchFamily="34" charset="0"/>
              </a:rPr>
              <a:t>Andrivet</a:t>
            </a:r>
            <a:r>
              <a:rPr lang="en-IN" b="1" dirty="0" smtClean="0">
                <a:latin typeface="Arial" pitchFamily="34" charset="0"/>
                <a:cs typeface="Arial" pitchFamily="34" charset="0"/>
              </a:rPr>
              <a:t> and colleagues</a:t>
            </a:r>
            <a:r>
              <a:rPr lang="en-IN" b="1" dirty="0" smtClean="0">
                <a:latin typeface="Arial" pitchFamily="34" charset="0"/>
                <a:cs typeface="Arial" pitchFamily="34" charset="0"/>
                <a:hlinkClick r:id="rId3"/>
              </a:rPr>
              <a:t>[12]</a:t>
            </a:r>
            <a:r>
              <a:rPr lang="en-IN" b="1" dirty="0" smtClean="0">
                <a:latin typeface="Arial" pitchFamily="34" charset="0"/>
                <a:cs typeface="Arial" pitchFamily="34" charset="0"/>
              </a:rPr>
              <a:t> observed spider nevi in 7 of 9 patients with cirrhosis and hypoxemia (mean Pa</a:t>
            </a:r>
            <a:r>
              <a:rPr lang="en-IN" b="1" baseline="-25000" dirty="0" smtClean="0">
                <a:latin typeface="Arial" pitchFamily="34" charset="0"/>
                <a:cs typeface="Arial" pitchFamily="34" charset="0"/>
              </a:rPr>
              <a:t>o2</a:t>
            </a:r>
            <a:r>
              <a:rPr lang="en-IN" b="1" dirty="0" smtClean="0">
                <a:latin typeface="Arial" pitchFamily="34" charset="0"/>
                <a:cs typeface="Arial" pitchFamily="34" charset="0"/>
              </a:rPr>
              <a:t>, 64 mm Hg).</a:t>
            </a:r>
          </a:p>
          <a:p>
            <a:endParaRPr lang="en-IN"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fontScale="90000"/>
          </a:bodyPr>
          <a:lstStyle/>
          <a:p>
            <a:r>
              <a:rPr lang="en-US" b="1" u="sng" dirty="0" smtClean="0">
                <a:solidFill>
                  <a:srgbClr val="660033"/>
                </a:solidFill>
              </a:rPr>
              <a:t>DIAGNOSIS</a:t>
            </a:r>
            <a:endParaRPr lang="en-IN" b="1" u="sng" dirty="0">
              <a:solidFill>
                <a:srgbClr val="660033"/>
              </a:solidFill>
            </a:endParaRPr>
          </a:p>
        </p:txBody>
      </p:sp>
      <p:sp>
        <p:nvSpPr>
          <p:cNvPr id="3" name="Content Placeholder 2"/>
          <p:cNvSpPr>
            <a:spLocks noGrp="1"/>
          </p:cNvSpPr>
          <p:nvPr>
            <p:ph idx="1"/>
          </p:nvPr>
        </p:nvSpPr>
        <p:spPr>
          <a:xfrm>
            <a:off x="609600" y="1600200"/>
            <a:ext cx="8305800" cy="4876800"/>
          </a:xfrm>
        </p:spPr>
        <p:txBody>
          <a:bodyPr/>
          <a:lstStyle/>
          <a:p>
            <a:pPr marL="533400" indent="-533400">
              <a:buNone/>
              <a:defRPr/>
            </a:pPr>
            <a:r>
              <a:rPr lang="en-US" sz="2800" b="1" dirty="0" smtClean="0">
                <a:solidFill>
                  <a:srgbClr val="000099"/>
                </a:solidFill>
                <a:latin typeface="Arial" pitchFamily="34" charset="0"/>
                <a:cs typeface="Arial" pitchFamily="34" charset="0"/>
              </a:rPr>
              <a:t>Diagnostic criteria for HPS are</a:t>
            </a:r>
          </a:p>
          <a:p>
            <a:pPr marL="533400" indent="-533400">
              <a:buFont typeface="Wingdings" pitchFamily="2" charset="2"/>
              <a:buAutoNum type="arabicParenR"/>
              <a:defRPr/>
            </a:pPr>
            <a:r>
              <a:rPr lang="en-US" sz="2800" b="1" dirty="0" smtClean="0">
                <a:solidFill>
                  <a:srgbClr val="000099"/>
                </a:solidFill>
                <a:latin typeface="Arial" pitchFamily="34" charset="0"/>
                <a:cs typeface="Arial" pitchFamily="34" charset="0"/>
              </a:rPr>
              <a:t>Liver disease, and</a:t>
            </a:r>
          </a:p>
          <a:p>
            <a:pPr marL="533400" indent="-533400">
              <a:buFont typeface="Wingdings" pitchFamily="2" charset="2"/>
              <a:buAutoNum type="arabicParenR"/>
              <a:defRPr/>
            </a:pPr>
            <a:r>
              <a:rPr lang="en-US" sz="2800" b="1" dirty="0" smtClean="0">
                <a:solidFill>
                  <a:srgbClr val="000099"/>
                </a:solidFill>
                <a:latin typeface="Arial" pitchFamily="34" charset="0"/>
                <a:cs typeface="Arial" pitchFamily="34" charset="0"/>
              </a:rPr>
              <a:t>Gas exchange abnormality manifested by hypoxemia (PaO2&lt; 70 mmHg) and/or </a:t>
            </a:r>
            <a:r>
              <a:rPr lang="en-US" sz="2800" b="1" dirty="0" smtClean="0">
                <a:solidFill>
                  <a:srgbClr val="000099"/>
                </a:solidFill>
                <a:latin typeface="Arial" pitchFamily="34" charset="0"/>
                <a:cs typeface="Arial" pitchFamily="34" charset="0"/>
                <a:sym typeface="Symbol" pitchFamily="18" charset="2"/>
              </a:rPr>
              <a:t></a:t>
            </a:r>
            <a:r>
              <a:rPr lang="en-US" sz="2800" b="1" dirty="0" smtClean="0">
                <a:solidFill>
                  <a:srgbClr val="000099"/>
                </a:solidFill>
                <a:latin typeface="Arial" pitchFamily="34" charset="0"/>
                <a:cs typeface="Arial" pitchFamily="34" charset="0"/>
              </a:rPr>
              <a:t>P(A-a)O2&gt;20mmHg due to widespread intrapulmonary vasodilatation, in the  absence of any primary cardiopulmonary disease</a:t>
            </a:r>
            <a:r>
              <a:rPr lang="en-US" sz="2800" b="1" dirty="0" smtClean="0">
                <a:latin typeface="Arial" pitchFamily="34" charset="0"/>
                <a:cs typeface="Arial" pitchFamily="34" charset="0"/>
              </a:rPr>
              <a:t>.  </a:t>
            </a:r>
          </a:p>
          <a:p>
            <a:endParaRPr lang="en-IN"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a:bodyPr>
          <a:lstStyle/>
          <a:p>
            <a:r>
              <a:rPr lang="en-US" b="1" i="1" dirty="0" smtClean="0">
                <a:solidFill>
                  <a:srgbClr val="000099"/>
                </a:solidFill>
                <a:latin typeface="Arial" pitchFamily="34" charset="0"/>
                <a:cs typeface="Arial" pitchFamily="34" charset="0"/>
              </a:rPr>
              <a:t>Diagnostic Procedures</a:t>
            </a:r>
            <a:r>
              <a:rPr lang="en-US" b="1" i="1" dirty="0" smtClean="0">
                <a:solidFill>
                  <a:srgbClr val="000099"/>
                </a:solidFill>
              </a:rPr>
              <a:t>:</a:t>
            </a:r>
            <a:endParaRPr lang="en-IN" b="1" dirty="0">
              <a:solidFill>
                <a:srgbClr val="000099"/>
              </a:solidFill>
            </a:endParaRPr>
          </a:p>
        </p:txBody>
      </p:sp>
      <p:sp>
        <p:nvSpPr>
          <p:cNvPr id="3" name="Content Placeholder 2"/>
          <p:cNvSpPr>
            <a:spLocks noGrp="1"/>
          </p:cNvSpPr>
          <p:nvPr>
            <p:ph idx="1"/>
          </p:nvPr>
        </p:nvSpPr>
        <p:spPr>
          <a:xfrm>
            <a:off x="685800" y="1524000"/>
            <a:ext cx="8305800" cy="5105400"/>
          </a:xfrm>
        </p:spPr>
        <p:txBody>
          <a:bodyPr/>
          <a:lstStyle/>
          <a:p>
            <a:pPr marL="609600" indent="-609600">
              <a:lnSpc>
                <a:spcPct val="90000"/>
              </a:lnSpc>
              <a:buNone/>
              <a:defRPr/>
            </a:pPr>
            <a:r>
              <a:rPr lang="en-US" b="1" i="1" u="sng" dirty="0" smtClean="0">
                <a:solidFill>
                  <a:srgbClr val="800000"/>
                </a:solidFill>
                <a:latin typeface="Arial" pitchFamily="34" charset="0"/>
                <a:cs typeface="Arial" pitchFamily="34" charset="0"/>
              </a:rPr>
              <a:t>a) Arterial blood gas analysis</a:t>
            </a:r>
            <a:r>
              <a:rPr lang="en-US" b="1" u="sng" dirty="0" smtClean="0">
                <a:solidFill>
                  <a:srgbClr val="800000"/>
                </a:solidFill>
                <a:latin typeface="Arial" pitchFamily="34" charset="0"/>
                <a:cs typeface="Arial" pitchFamily="34" charset="0"/>
              </a:rPr>
              <a:t> :</a:t>
            </a:r>
          </a:p>
          <a:p>
            <a:pPr marL="609600" indent="-609600">
              <a:lnSpc>
                <a:spcPct val="90000"/>
              </a:lnSpc>
              <a:buNone/>
              <a:defRPr/>
            </a:pPr>
            <a:r>
              <a:rPr lang="en-US" b="1" dirty="0" smtClean="0">
                <a:solidFill>
                  <a:srgbClr val="800000"/>
                </a:solidFill>
                <a:latin typeface="Arial" pitchFamily="34" charset="0"/>
                <a:cs typeface="Arial" pitchFamily="34" charset="0"/>
              </a:rPr>
              <a:t>   Performed in the supine and sitting</a:t>
            </a:r>
          </a:p>
          <a:p>
            <a:pPr marL="609600" indent="-609600">
              <a:lnSpc>
                <a:spcPct val="90000"/>
              </a:lnSpc>
              <a:buNone/>
              <a:defRPr/>
            </a:pPr>
            <a:r>
              <a:rPr lang="en-US" b="1" dirty="0" smtClean="0">
                <a:solidFill>
                  <a:srgbClr val="800000"/>
                </a:solidFill>
                <a:latin typeface="Arial" pitchFamily="34" charset="0"/>
                <a:cs typeface="Arial" pitchFamily="34" charset="0"/>
              </a:rPr>
              <a:t>   positions.</a:t>
            </a:r>
          </a:p>
          <a:p>
            <a:pPr marL="609600" indent="-609600">
              <a:lnSpc>
                <a:spcPct val="90000"/>
              </a:lnSpc>
              <a:buNone/>
              <a:defRPr/>
            </a:pPr>
            <a:r>
              <a:rPr lang="en-US" b="1" i="1" u="sng" dirty="0" smtClean="0">
                <a:solidFill>
                  <a:srgbClr val="800000"/>
                </a:solidFill>
                <a:latin typeface="Arial" pitchFamily="34" charset="0"/>
                <a:cs typeface="Arial" pitchFamily="34" charset="0"/>
              </a:rPr>
              <a:t>b) Chest X-ray</a:t>
            </a:r>
            <a:r>
              <a:rPr lang="en-US" b="1" u="sng" dirty="0" smtClean="0">
                <a:solidFill>
                  <a:srgbClr val="800000"/>
                </a:solidFill>
                <a:latin typeface="Arial" pitchFamily="34" charset="0"/>
                <a:cs typeface="Arial" pitchFamily="34" charset="0"/>
              </a:rPr>
              <a:t> and chest CT:</a:t>
            </a:r>
          </a:p>
          <a:p>
            <a:pPr marL="609600" indent="-609600">
              <a:lnSpc>
                <a:spcPct val="90000"/>
              </a:lnSpc>
              <a:buNone/>
              <a:defRPr/>
            </a:pPr>
            <a:r>
              <a:rPr lang="en-US" b="1" dirty="0" smtClean="0">
                <a:solidFill>
                  <a:srgbClr val="800000"/>
                </a:solidFill>
                <a:latin typeface="Arial" pitchFamily="34" charset="0"/>
                <a:cs typeface="Arial" pitchFamily="34" charset="0"/>
              </a:rPr>
              <a:t>     Are normal or show non-specific  minor </a:t>
            </a:r>
            <a:r>
              <a:rPr lang="en-US" b="1" dirty="0" err="1" smtClean="0">
                <a:solidFill>
                  <a:srgbClr val="800000"/>
                </a:solidFill>
                <a:latin typeface="Arial" pitchFamily="34" charset="0"/>
                <a:cs typeface="Arial" pitchFamily="34" charset="0"/>
              </a:rPr>
              <a:t>reticulonodular</a:t>
            </a:r>
            <a:r>
              <a:rPr lang="en-US" b="1" dirty="0" smtClean="0">
                <a:solidFill>
                  <a:srgbClr val="800000"/>
                </a:solidFill>
                <a:latin typeface="Arial" pitchFamily="34" charset="0"/>
                <a:cs typeface="Arial" pitchFamily="34" charset="0"/>
              </a:rPr>
              <a:t> changes in the base of the lungs </a:t>
            </a:r>
            <a:r>
              <a:rPr lang="en-US" b="1" i="1" dirty="0" smtClean="0">
                <a:solidFill>
                  <a:srgbClr val="800000"/>
                </a:solidFill>
                <a:latin typeface="Arial" pitchFamily="34" charset="0"/>
                <a:cs typeface="Arial" pitchFamily="34" charset="0"/>
              </a:rPr>
              <a:t> and /or dilatation of the peripheral pulmonary vasculature.</a:t>
            </a:r>
          </a:p>
          <a:p>
            <a:pPr marL="609600" indent="-609600">
              <a:lnSpc>
                <a:spcPct val="90000"/>
              </a:lnSpc>
              <a:buNone/>
              <a:defRPr/>
            </a:pPr>
            <a:r>
              <a:rPr lang="en-US" b="1" dirty="0" smtClean="0">
                <a:latin typeface="Arial" pitchFamily="34" charset="0"/>
                <a:cs typeface="Arial" pitchFamily="34" charset="0"/>
              </a:rPr>
              <a:t> </a:t>
            </a:r>
          </a:p>
          <a:p>
            <a:endParaRPr lang="en-IN"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533400" y="762000"/>
            <a:ext cx="8382000" cy="5791200"/>
          </a:xfrm>
        </p:spPr>
        <p:txBody>
          <a:bodyPr>
            <a:normAutofit lnSpcReduction="10000"/>
          </a:bodyPr>
          <a:lstStyle/>
          <a:p>
            <a:pPr>
              <a:buNone/>
              <a:defRPr/>
            </a:pPr>
            <a:r>
              <a:rPr lang="en-US" b="1" i="1" u="sng" dirty="0" smtClean="0">
                <a:latin typeface="Arial" pitchFamily="34" charset="0"/>
                <a:cs typeface="Arial" pitchFamily="34" charset="0"/>
              </a:rPr>
              <a:t> </a:t>
            </a:r>
            <a:r>
              <a:rPr lang="en-US" b="1" i="1" u="sng" dirty="0" smtClean="0">
                <a:solidFill>
                  <a:srgbClr val="000066"/>
                </a:solidFill>
                <a:latin typeface="Arial" pitchFamily="34" charset="0"/>
                <a:cs typeface="Arial" pitchFamily="34" charset="0"/>
              </a:rPr>
              <a:t>c) Pulmonary function tests:</a:t>
            </a:r>
            <a:r>
              <a:rPr lang="en-US" b="1" u="sng" dirty="0" smtClean="0">
                <a:solidFill>
                  <a:srgbClr val="000066"/>
                </a:solidFill>
                <a:latin typeface="Arial" pitchFamily="34" charset="0"/>
                <a:cs typeface="Arial" pitchFamily="34" charset="0"/>
              </a:rPr>
              <a:t> </a:t>
            </a:r>
          </a:p>
          <a:p>
            <a:pPr>
              <a:buNone/>
              <a:defRPr/>
            </a:pPr>
            <a:r>
              <a:rPr lang="en-US" b="1" dirty="0" smtClean="0">
                <a:solidFill>
                  <a:srgbClr val="006600"/>
                </a:solidFill>
                <a:latin typeface="Arial" pitchFamily="34" charset="0"/>
                <a:cs typeface="Arial" pitchFamily="34" charset="0"/>
              </a:rPr>
              <a:t>  </a:t>
            </a:r>
            <a:r>
              <a:rPr lang="en-US" b="1" dirty="0" smtClean="0">
                <a:solidFill>
                  <a:srgbClr val="6600CC"/>
                </a:solidFill>
                <a:latin typeface="Arial" pitchFamily="34" charset="0"/>
                <a:cs typeface="Arial" pitchFamily="34" charset="0"/>
              </a:rPr>
              <a:t>commonly show decreased diffusion ability of the lungs pointing to intrapulmonary vasodilatation.</a:t>
            </a:r>
          </a:p>
          <a:p>
            <a:pPr>
              <a:buNone/>
              <a:defRPr/>
            </a:pPr>
            <a:r>
              <a:rPr lang="en-US" b="1" dirty="0" smtClean="0">
                <a:solidFill>
                  <a:srgbClr val="006600"/>
                </a:solidFill>
                <a:latin typeface="Arial" pitchFamily="34" charset="0"/>
                <a:cs typeface="Arial" pitchFamily="34" charset="0"/>
              </a:rPr>
              <a:t> </a:t>
            </a:r>
          </a:p>
          <a:p>
            <a:pPr>
              <a:buNone/>
              <a:defRPr/>
            </a:pPr>
            <a:r>
              <a:rPr lang="en-US" b="1" i="1" u="sng" dirty="0" smtClean="0">
                <a:solidFill>
                  <a:srgbClr val="000066"/>
                </a:solidFill>
                <a:latin typeface="Arial" pitchFamily="34" charset="0"/>
                <a:cs typeface="Arial" pitchFamily="34" charset="0"/>
              </a:rPr>
              <a:t>d) Two dimensional contrast enhanced echocardiography (CEEC):</a:t>
            </a:r>
            <a:r>
              <a:rPr lang="en-US" b="1" u="sng" dirty="0" smtClean="0">
                <a:solidFill>
                  <a:srgbClr val="000066"/>
                </a:solidFill>
                <a:latin typeface="Arial" pitchFamily="34" charset="0"/>
                <a:cs typeface="Arial" pitchFamily="34" charset="0"/>
              </a:rPr>
              <a:t> </a:t>
            </a:r>
          </a:p>
          <a:p>
            <a:pPr>
              <a:buNone/>
              <a:defRPr/>
            </a:pPr>
            <a:r>
              <a:rPr lang="en-US" b="1" dirty="0" smtClean="0">
                <a:solidFill>
                  <a:srgbClr val="6600CC"/>
                </a:solidFill>
                <a:latin typeface="Arial" pitchFamily="34" charset="0"/>
                <a:cs typeface="Arial" pitchFamily="34" charset="0"/>
              </a:rPr>
              <a:t>   Is the method of choice for diagnosing intrapulmonary vasodilatation and is the most sensitive procedure designed for this purpose. </a:t>
            </a:r>
          </a:p>
          <a:p>
            <a:endParaRPr lang="en-IN"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US" b="1" dirty="0" smtClean="0">
                <a:solidFill>
                  <a:srgbClr val="000066"/>
                </a:solidFill>
                <a:latin typeface="Arial" pitchFamily="34" charset="0"/>
                <a:cs typeface="Arial" pitchFamily="34" charset="0"/>
              </a:rPr>
              <a:t>CEEC , however, lacks specificity in that in chronic liver disease the prevalence of  pulmonary vasodilatation is about 20% by this method despite normal gas exchange status. Contrast enhanced trans-esophageal echocardiography is more sensitive than trans-thoracic echocardiography, and correlates more with gas exchange abnormality</a:t>
            </a:r>
            <a:r>
              <a:rPr lang="en-US" b="1" dirty="0" smtClean="0">
                <a:solidFill>
                  <a:srgbClr val="000066"/>
                </a:solidFill>
              </a:rPr>
              <a:t>.</a:t>
            </a:r>
            <a:endParaRPr lang="en-IN" b="1" dirty="0">
              <a:solidFill>
                <a:srgbClr val="000066"/>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685800" y="1600200"/>
            <a:ext cx="8001000" cy="4525963"/>
          </a:xfrm>
        </p:spPr>
        <p:txBody>
          <a:bodyPr>
            <a:normAutofit lnSpcReduction="10000"/>
          </a:bodyPr>
          <a:lstStyle/>
          <a:p>
            <a:pPr>
              <a:lnSpc>
                <a:spcPct val="90000"/>
              </a:lnSpc>
              <a:buNone/>
              <a:defRPr/>
            </a:pPr>
            <a:r>
              <a:rPr lang="en-US" b="1" i="1" u="sng" dirty="0" smtClean="0">
                <a:solidFill>
                  <a:srgbClr val="CC0000"/>
                </a:solidFill>
                <a:latin typeface="Arial" pitchFamily="34" charset="0"/>
                <a:cs typeface="Arial" pitchFamily="34" charset="0"/>
              </a:rPr>
              <a:t>e) Macro aggregated albumin scanning:</a:t>
            </a:r>
            <a:r>
              <a:rPr lang="en-US" b="1" u="sng" dirty="0" smtClean="0">
                <a:solidFill>
                  <a:srgbClr val="CC0000"/>
                </a:solidFill>
                <a:latin typeface="Arial" pitchFamily="34" charset="0"/>
                <a:cs typeface="Arial" pitchFamily="34" charset="0"/>
              </a:rPr>
              <a:t> </a:t>
            </a:r>
          </a:p>
          <a:p>
            <a:pPr>
              <a:lnSpc>
                <a:spcPct val="90000"/>
              </a:lnSpc>
              <a:buNone/>
              <a:defRPr/>
            </a:pPr>
            <a:r>
              <a:rPr lang="en-US" b="1" dirty="0" smtClean="0">
                <a:latin typeface="Arial" pitchFamily="34" charset="0"/>
                <a:cs typeface="Arial" pitchFamily="34" charset="0"/>
              </a:rPr>
              <a:t> </a:t>
            </a:r>
            <a:r>
              <a:rPr lang="en-US" b="1" dirty="0" smtClean="0">
                <a:solidFill>
                  <a:srgbClr val="000066"/>
                </a:solidFill>
                <a:latin typeface="Arial" pitchFamily="34" charset="0"/>
                <a:cs typeface="Arial" pitchFamily="34" charset="0"/>
              </a:rPr>
              <a:t>Technetium 99m- labeled </a:t>
            </a:r>
            <a:r>
              <a:rPr lang="en-US" b="1" dirty="0" err="1" smtClean="0">
                <a:solidFill>
                  <a:srgbClr val="000066"/>
                </a:solidFill>
                <a:latin typeface="Arial" pitchFamily="34" charset="0"/>
                <a:cs typeface="Arial" pitchFamily="34" charset="0"/>
              </a:rPr>
              <a:t>macroaggregated</a:t>
            </a:r>
            <a:endParaRPr lang="en-US" b="1" dirty="0" smtClean="0">
              <a:solidFill>
                <a:srgbClr val="000066"/>
              </a:solidFill>
              <a:latin typeface="Arial" pitchFamily="34" charset="0"/>
              <a:cs typeface="Arial" pitchFamily="34" charset="0"/>
            </a:endParaRPr>
          </a:p>
          <a:p>
            <a:pPr>
              <a:lnSpc>
                <a:spcPct val="90000"/>
              </a:lnSpc>
              <a:buNone/>
              <a:defRPr/>
            </a:pPr>
            <a:r>
              <a:rPr lang="en-US" b="1" dirty="0" smtClean="0">
                <a:solidFill>
                  <a:srgbClr val="000066"/>
                </a:solidFill>
                <a:latin typeface="Arial" pitchFamily="34" charset="0"/>
                <a:cs typeface="Arial" pitchFamily="34" charset="0"/>
              </a:rPr>
              <a:t> albumin is used. The estimated sensitivity of this method for diagnosing intrapulmonary vasodilatation is about 84% and its specificity is 100%. In addition, shunt fraction can be calculated by this procedure</a:t>
            </a:r>
            <a:r>
              <a:rPr lang="en-US" b="1" dirty="0" smtClean="0">
                <a:latin typeface="Arial" pitchFamily="34" charset="0"/>
                <a:cs typeface="Arial" pitchFamily="34" charset="0"/>
              </a:rPr>
              <a:t>. </a:t>
            </a:r>
          </a:p>
          <a:p>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304800"/>
            <a:ext cx="8229600" cy="5821363"/>
          </a:xfrm>
        </p:spPr>
        <p:txBody>
          <a:bodyPr/>
          <a:lstStyle/>
          <a:p>
            <a:pPr>
              <a:defRPr/>
            </a:pPr>
            <a:r>
              <a:rPr lang="en-US" b="1" dirty="0" smtClean="0">
                <a:solidFill>
                  <a:srgbClr val="000066"/>
                </a:solidFill>
                <a:latin typeface="Arial" pitchFamily="34" charset="0"/>
                <a:cs typeface="Arial" pitchFamily="34" charset="0"/>
              </a:rPr>
              <a:t>The most common liver disease responsible for HPS is liver cirrhosis. </a:t>
            </a:r>
          </a:p>
          <a:p>
            <a:pPr>
              <a:defRPr/>
            </a:pPr>
            <a:r>
              <a:rPr lang="en-US" b="1" dirty="0" smtClean="0">
                <a:solidFill>
                  <a:srgbClr val="000066"/>
                </a:solidFill>
                <a:latin typeface="Arial" pitchFamily="34" charset="0"/>
                <a:cs typeface="Arial" pitchFamily="34" charset="0"/>
              </a:rPr>
              <a:t>Other liver diseases may contribute ;</a:t>
            </a:r>
          </a:p>
          <a:p>
            <a:pPr>
              <a:buNone/>
              <a:defRPr/>
            </a:pPr>
            <a:r>
              <a:rPr lang="en-US" b="1" dirty="0" smtClean="0">
                <a:solidFill>
                  <a:srgbClr val="000066"/>
                </a:solidFill>
                <a:latin typeface="Arial" pitchFamily="34" charset="0"/>
                <a:cs typeface="Arial" pitchFamily="34" charset="0"/>
              </a:rPr>
              <a:t>-   Non cirrhotic portal hypertension.</a:t>
            </a:r>
          </a:p>
          <a:p>
            <a:pPr>
              <a:buFontTx/>
              <a:buChar char="-"/>
              <a:defRPr/>
            </a:pPr>
            <a:r>
              <a:rPr lang="en-US" b="1" dirty="0" err="1" smtClean="0">
                <a:solidFill>
                  <a:srgbClr val="000066"/>
                </a:solidFill>
                <a:latin typeface="Arial" pitchFamily="34" charset="0"/>
                <a:cs typeface="Arial" pitchFamily="34" charset="0"/>
              </a:rPr>
              <a:t>Extrahepatic</a:t>
            </a:r>
            <a:r>
              <a:rPr lang="en-US" b="1" dirty="0" smtClean="0">
                <a:solidFill>
                  <a:srgbClr val="000066"/>
                </a:solidFill>
                <a:latin typeface="Arial" pitchFamily="34" charset="0"/>
                <a:cs typeface="Arial" pitchFamily="34" charset="0"/>
              </a:rPr>
              <a:t> portal vein obstruction.</a:t>
            </a:r>
          </a:p>
          <a:p>
            <a:pPr>
              <a:buFontTx/>
              <a:buChar char="-"/>
              <a:defRPr/>
            </a:pPr>
            <a:r>
              <a:rPr lang="en-US" b="1" dirty="0" smtClean="0">
                <a:solidFill>
                  <a:srgbClr val="000066"/>
                </a:solidFill>
                <a:latin typeface="Arial" pitchFamily="34" charset="0"/>
                <a:cs typeface="Arial" pitchFamily="34" charset="0"/>
              </a:rPr>
              <a:t>Chronic active hepatitis.</a:t>
            </a:r>
          </a:p>
          <a:p>
            <a:pPr>
              <a:buFontTx/>
              <a:buChar char="-"/>
              <a:defRPr/>
            </a:pPr>
            <a:r>
              <a:rPr lang="en-US" b="1" dirty="0" err="1" smtClean="0">
                <a:solidFill>
                  <a:srgbClr val="000066"/>
                </a:solidFill>
                <a:latin typeface="Arial" pitchFamily="34" charset="0"/>
                <a:cs typeface="Arial" pitchFamily="34" charset="0"/>
              </a:rPr>
              <a:t>Fulminant</a:t>
            </a:r>
            <a:r>
              <a:rPr lang="en-US" b="1" dirty="0" smtClean="0">
                <a:solidFill>
                  <a:srgbClr val="000066"/>
                </a:solidFill>
                <a:latin typeface="Arial" pitchFamily="34" charset="0"/>
                <a:cs typeface="Arial" pitchFamily="34" charset="0"/>
              </a:rPr>
              <a:t> hepatic failure    </a:t>
            </a:r>
          </a:p>
          <a:p>
            <a:endParaRPr lang="en-I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685800" y="1600200"/>
            <a:ext cx="8001000" cy="4525963"/>
          </a:xfrm>
        </p:spPr>
        <p:txBody>
          <a:bodyPr>
            <a:normAutofit lnSpcReduction="10000"/>
          </a:bodyPr>
          <a:lstStyle/>
          <a:p>
            <a:pPr>
              <a:buNone/>
              <a:defRPr/>
            </a:pPr>
            <a:r>
              <a:rPr lang="en-US" b="1" u="sng" dirty="0" smtClean="0">
                <a:solidFill>
                  <a:srgbClr val="CC0000"/>
                </a:solidFill>
                <a:latin typeface="Arial" pitchFamily="34" charset="0"/>
                <a:cs typeface="Arial" pitchFamily="34" charset="0"/>
              </a:rPr>
              <a:t> f</a:t>
            </a:r>
            <a:r>
              <a:rPr lang="en-US" b="1" i="1" u="sng" dirty="0" smtClean="0">
                <a:solidFill>
                  <a:srgbClr val="CC0000"/>
                </a:solidFill>
                <a:latin typeface="Arial" pitchFamily="34" charset="0"/>
                <a:cs typeface="Arial" pitchFamily="34" charset="0"/>
              </a:rPr>
              <a:t>) Pulmonary angiography:</a:t>
            </a:r>
            <a:r>
              <a:rPr lang="en-US" b="1" u="sng" dirty="0" smtClean="0">
                <a:solidFill>
                  <a:srgbClr val="CC0000"/>
                </a:solidFill>
                <a:latin typeface="Arial" pitchFamily="34" charset="0"/>
                <a:cs typeface="Arial" pitchFamily="34" charset="0"/>
              </a:rPr>
              <a:t> </a:t>
            </a:r>
          </a:p>
          <a:p>
            <a:pPr>
              <a:buNone/>
              <a:defRPr/>
            </a:pPr>
            <a:r>
              <a:rPr lang="en-US" b="1" dirty="0" smtClean="0">
                <a:solidFill>
                  <a:srgbClr val="000066"/>
                </a:solidFill>
                <a:latin typeface="Arial" pitchFamily="34" charset="0"/>
                <a:cs typeface="Arial" pitchFamily="34" charset="0"/>
              </a:rPr>
              <a:t>Two different angiographic patterns in HPS:</a:t>
            </a:r>
          </a:p>
          <a:p>
            <a:pPr>
              <a:buNone/>
              <a:defRPr/>
            </a:pPr>
            <a:r>
              <a:rPr lang="en-US" b="1" i="1" dirty="0" smtClean="0">
                <a:solidFill>
                  <a:srgbClr val="CC0000"/>
                </a:solidFill>
                <a:latin typeface="Arial" pitchFamily="34" charset="0"/>
                <a:cs typeface="Arial" pitchFamily="34" charset="0"/>
              </a:rPr>
              <a:t>Type I</a:t>
            </a:r>
            <a:r>
              <a:rPr lang="en-US" b="1" i="1" dirty="0" smtClean="0">
                <a:solidFill>
                  <a:srgbClr val="000099"/>
                </a:solidFill>
                <a:latin typeface="Arial" pitchFamily="34" charset="0"/>
                <a:cs typeface="Arial" pitchFamily="34" charset="0"/>
              </a:rPr>
              <a:t>:</a:t>
            </a:r>
            <a:r>
              <a:rPr lang="en-US" b="1" dirty="0" smtClean="0">
                <a:solidFill>
                  <a:srgbClr val="000099"/>
                </a:solidFill>
                <a:latin typeface="Arial" pitchFamily="34" charset="0"/>
                <a:cs typeface="Arial" pitchFamily="34" charset="0"/>
              </a:rPr>
              <a:t> </a:t>
            </a:r>
            <a:r>
              <a:rPr lang="en-US" b="1" dirty="0" smtClean="0">
                <a:solidFill>
                  <a:srgbClr val="000066"/>
                </a:solidFill>
                <a:latin typeface="Arial" pitchFamily="34" charset="0"/>
                <a:cs typeface="Arial" pitchFamily="34" charset="0"/>
              </a:rPr>
              <a:t>more common. There are minimal changes with diffuse spider like branches to more advanced changes with a blotchy, spongy appearance ( the type that responds to breathing 100% oxygen). </a:t>
            </a:r>
            <a:endParaRPr lang="en-IN" b="1" dirty="0">
              <a:solidFill>
                <a:srgbClr val="000066"/>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685800" y="1600200"/>
            <a:ext cx="8001000" cy="4525963"/>
          </a:xfrm>
        </p:spPr>
        <p:txBody>
          <a:bodyPr/>
          <a:lstStyle/>
          <a:p>
            <a:pPr>
              <a:buNone/>
              <a:defRPr/>
            </a:pPr>
            <a:r>
              <a:rPr lang="en-US" b="1" i="1" dirty="0" smtClean="0">
                <a:solidFill>
                  <a:srgbClr val="FF0000"/>
                </a:solidFill>
                <a:latin typeface="Arial" pitchFamily="34" charset="0"/>
                <a:cs typeface="Arial" pitchFamily="34" charset="0"/>
              </a:rPr>
              <a:t>Type II:</a:t>
            </a:r>
            <a:r>
              <a:rPr lang="en-US" b="1" dirty="0" smtClean="0">
                <a:solidFill>
                  <a:srgbClr val="FF0000"/>
                </a:solidFill>
                <a:latin typeface="Arial" pitchFamily="34" charset="0"/>
                <a:cs typeface="Arial" pitchFamily="34" charset="0"/>
              </a:rPr>
              <a:t>  </a:t>
            </a:r>
            <a:r>
              <a:rPr lang="en-US" b="1" dirty="0" smtClean="0">
                <a:solidFill>
                  <a:srgbClr val="000066"/>
                </a:solidFill>
                <a:latin typeface="Arial" pitchFamily="34" charset="0"/>
                <a:cs typeface="Arial" pitchFamily="34" charset="0"/>
              </a:rPr>
              <a:t>less common. There are vascular lesions as vascular dilatations representing A-V communications ( the type that responds poorly to breathing oxygen and liver transplantation is not as suitable as for type I vascular lesions).</a:t>
            </a:r>
          </a:p>
          <a:p>
            <a:endParaRPr lang="en-IN"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19800" y="1219200"/>
            <a:ext cx="2971800" cy="2209800"/>
          </a:xfrm>
        </p:spPr>
        <p:txBody>
          <a:bodyPr>
            <a:normAutofit fontScale="90000"/>
          </a:bodyPr>
          <a:lstStyle/>
          <a:p>
            <a:r>
              <a:rPr lang="en-US" sz="2800" u="sng" dirty="0" smtClean="0">
                <a:solidFill>
                  <a:srgbClr val="800000"/>
                </a:solidFill>
              </a:rPr>
              <a:t>PULMONARY ARTERIOGRAMS</a:t>
            </a:r>
            <a:r>
              <a:rPr lang="en-US" sz="2800" u="sng" dirty="0" smtClean="0">
                <a:solidFill>
                  <a:srgbClr val="0000CC"/>
                </a:solidFill>
              </a:rPr>
              <a:t/>
            </a:r>
            <a:br>
              <a:rPr lang="en-US" sz="2800" u="sng" dirty="0" smtClean="0">
                <a:solidFill>
                  <a:srgbClr val="0000CC"/>
                </a:solidFill>
              </a:rPr>
            </a:br>
            <a:r>
              <a:rPr lang="en-US" sz="2800" dirty="0" smtClean="0">
                <a:solidFill>
                  <a:srgbClr val="0000CC"/>
                </a:solidFill>
              </a:rPr>
              <a:t/>
            </a:r>
            <a:br>
              <a:rPr lang="en-US" sz="2800" dirty="0" smtClean="0">
                <a:solidFill>
                  <a:srgbClr val="0000CC"/>
                </a:solidFill>
              </a:rPr>
            </a:br>
            <a:r>
              <a:rPr lang="en-US" sz="2000" dirty="0" smtClean="0">
                <a:solidFill>
                  <a:srgbClr val="0000CC"/>
                </a:solidFill>
              </a:rPr>
              <a:t>ADVANCED TYPE 1, DENSE SPONGY APPEARENCE</a:t>
            </a:r>
            <a:endParaRPr lang="en-IN" sz="2800" dirty="0">
              <a:solidFill>
                <a:srgbClr val="0000CC"/>
              </a:solidFill>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0" y="228600"/>
            <a:ext cx="5867401"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62600" y="685800"/>
            <a:ext cx="3581400" cy="2667000"/>
          </a:xfrm>
        </p:spPr>
        <p:txBody>
          <a:bodyPr>
            <a:normAutofit/>
          </a:bodyPr>
          <a:lstStyle/>
          <a:p>
            <a:r>
              <a:rPr lang="en-US" sz="2800" u="sng" dirty="0" smtClean="0">
                <a:solidFill>
                  <a:srgbClr val="CC0000"/>
                </a:solidFill>
              </a:rPr>
              <a:t>PULMONARY ARTERIOGRAMS</a:t>
            </a:r>
            <a:r>
              <a:rPr lang="en-US" sz="2800" dirty="0" smtClean="0">
                <a:solidFill>
                  <a:srgbClr val="CC0000"/>
                </a:solidFill>
              </a:rPr>
              <a:t/>
            </a:r>
            <a:br>
              <a:rPr lang="en-US" sz="2800" dirty="0" smtClean="0">
                <a:solidFill>
                  <a:srgbClr val="CC0000"/>
                </a:solidFill>
              </a:rPr>
            </a:br>
            <a:r>
              <a:rPr lang="en-US" sz="2000" dirty="0" smtClean="0">
                <a:solidFill>
                  <a:srgbClr val="FFC000"/>
                </a:solidFill>
              </a:rPr>
              <a:t>TYPE 2 VASCULAR ABNORMALITIES</a:t>
            </a:r>
            <a:br>
              <a:rPr lang="en-US" sz="2000" dirty="0" smtClean="0">
                <a:solidFill>
                  <a:srgbClr val="FFC000"/>
                </a:solidFill>
              </a:rPr>
            </a:br>
            <a:r>
              <a:rPr lang="en-US" sz="2000" dirty="0" smtClean="0">
                <a:solidFill>
                  <a:srgbClr val="FFC000"/>
                </a:solidFill>
              </a:rPr>
              <a:t>DISCREATE ARTERIOVENOUS FISTULAS</a:t>
            </a:r>
            <a:r>
              <a:rPr lang="en-US" sz="2800" dirty="0" smtClean="0">
                <a:solidFill>
                  <a:srgbClr val="CC0000"/>
                </a:solidFill>
              </a:rPr>
              <a:t/>
            </a:r>
            <a:br>
              <a:rPr lang="en-US" sz="2800" dirty="0" smtClean="0">
                <a:solidFill>
                  <a:srgbClr val="CC0000"/>
                </a:solidFill>
              </a:rPr>
            </a:br>
            <a:endParaRPr lang="en-IN" sz="2800" dirty="0">
              <a:solidFill>
                <a:srgbClr val="CC0000"/>
              </a:solidFill>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0" y="533400"/>
            <a:ext cx="54864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nSpc>
                <a:spcPct val="90000"/>
              </a:lnSpc>
            </a:pPr>
            <a:r>
              <a:rPr lang="en-US" altLang="zh-TW" b="1" dirty="0" smtClean="0">
                <a:solidFill>
                  <a:srgbClr val="800000"/>
                </a:solidFill>
                <a:latin typeface="Arial" pitchFamily="34" charset="0"/>
                <a:cs typeface="Arial" pitchFamily="34" charset="0"/>
              </a:rPr>
              <a:t>Advanced </a:t>
            </a:r>
            <a:r>
              <a:rPr lang="en-US" altLang="zh-TW" b="1" dirty="0" err="1" smtClean="0">
                <a:solidFill>
                  <a:srgbClr val="800000"/>
                </a:solidFill>
                <a:latin typeface="Arial" pitchFamily="34" charset="0"/>
                <a:cs typeface="Arial" pitchFamily="34" charset="0"/>
              </a:rPr>
              <a:t>typeⅠand</a:t>
            </a:r>
            <a:r>
              <a:rPr lang="en-US" altLang="zh-TW" b="1" dirty="0" smtClean="0">
                <a:solidFill>
                  <a:srgbClr val="800000"/>
                </a:solidFill>
                <a:latin typeface="Arial" pitchFamily="34" charset="0"/>
                <a:cs typeface="Arial" pitchFamily="34" charset="0"/>
              </a:rPr>
              <a:t> type Ⅱ respond poorly to the 100% oxygen test.</a:t>
            </a:r>
          </a:p>
          <a:p>
            <a:pPr>
              <a:lnSpc>
                <a:spcPct val="90000"/>
              </a:lnSpc>
            </a:pPr>
            <a:r>
              <a:rPr lang="en-US" altLang="zh-TW" b="1" dirty="0" err="1" smtClean="0">
                <a:solidFill>
                  <a:srgbClr val="800000"/>
                </a:solidFill>
                <a:latin typeface="Arial" pitchFamily="34" charset="0"/>
                <a:cs typeface="Arial" pitchFamily="34" charset="0"/>
              </a:rPr>
              <a:t>TypeⅡpatients</a:t>
            </a:r>
            <a:r>
              <a:rPr lang="en-US" altLang="zh-TW" b="1" dirty="0" smtClean="0">
                <a:solidFill>
                  <a:srgbClr val="800000"/>
                </a:solidFill>
                <a:latin typeface="Arial" pitchFamily="34" charset="0"/>
                <a:cs typeface="Arial" pitchFamily="34" charset="0"/>
              </a:rPr>
              <a:t>: </a:t>
            </a:r>
            <a:r>
              <a:rPr lang="en-US" altLang="zh-TW" b="1" dirty="0" err="1" smtClean="0">
                <a:solidFill>
                  <a:srgbClr val="800000"/>
                </a:solidFill>
                <a:latin typeface="Arial" pitchFamily="34" charset="0"/>
                <a:cs typeface="Arial" pitchFamily="34" charset="0"/>
              </a:rPr>
              <a:t>embolization</a:t>
            </a:r>
            <a:r>
              <a:rPr lang="en-US" altLang="zh-TW" b="1" dirty="0" smtClean="0">
                <a:solidFill>
                  <a:srgbClr val="800000"/>
                </a:solidFill>
                <a:latin typeface="Arial" pitchFamily="34" charset="0"/>
                <a:cs typeface="Arial" pitchFamily="34" charset="0"/>
              </a:rPr>
              <a:t>, since these lesions fail to regress with liver transplant.</a:t>
            </a:r>
          </a:p>
          <a:p>
            <a:pPr>
              <a:buNone/>
              <a:defRPr/>
            </a:pPr>
            <a:r>
              <a:rPr lang="en-US" b="1" u="sng" dirty="0" smtClean="0">
                <a:latin typeface="Arial" pitchFamily="34" charset="0"/>
                <a:cs typeface="Arial" pitchFamily="34" charset="0"/>
              </a:rPr>
              <a:t> </a:t>
            </a:r>
            <a:r>
              <a:rPr lang="en-US" b="1" u="sng" dirty="0" smtClean="0">
                <a:solidFill>
                  <a:srgbClr val="006600"/>
                </a:solidFill>
                <a:latin typeface="Arial" pitchFamily="34" charset="0"/>
                <a:cs typeface="Arial" pitchFamily="34" charset="0"/>
              </a:rPr>
              <a:t>g</a:t>
            </a:r>
            <a:r>
              <a:rPr lang="en-US" b="1" i="1" u="sng" dirty="0" smtClean="0">
                <a:solidFill>
                  <a:srgbClr val="006600"/>
                </a:solidFill>
                <a:latin typeface="Arial" pitchFamily="34" charset="0"/>
                <a:cs typeface="Arial" pitchFamily="34" charset="0"/>
              </a:rPr>
              <a:t>) Pulmonary artery catheterization:</a:t>
            </a:r>
            <a:r>
              <a:rPr lang="en-US" b="1" u="sng" dirty="0" smtClean="0">
                <a:solidFill>
                  <a:srgbClr val="006600"/>
                </a:solidFill>
                <a:latin typeface="Arial" pitchFamily="34" charset="0"/>
                <a:cs typeface="Arial" pitchFamily="34" charset="0"/>
              </a:rPr>
              <a:t> </a:t>
            </a:r>
          </a:p>
          <a:p>
            <a:pPr>
              <a:buNone/>
              <a:defRPr/>
            </a:pPr>
            <a:r>
              <a:rPr lang="en-US" b="1" dirty="0" smtClean="0">
                <a:solidFill>
                  <a:srgbClr val="800000"/>
                </a:solidFill>
                <a:latin typeface="Arial" pitchFamily="34" charset="0"/>
                <a:cs typeface="Arial" pitchFamily="34" charset="0"/>
              </a:rPr>
              <a:t>  Is not used commonly for diagnosing HPS.</a:t>
            </a:r>
          </a:p>
          <a:p>
            <a:pPr>
              <a:lnSpc>
                <a:spcPct val="90000"/>
              </a:lnSpc>
            </a:pPr>
            <a:endParaRPr lang="en-IN" b="1" dirty="0">
              <a:solidFill>
                <a:srgbClr val="8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b="1" u="sng" dirty="0" smtClean="0">
                <a:solidFill>
                  <a:srgbClr val="CC0000"/>
                </a:solidFill>
                <a:latin typeface="Arial" pitchFamily="34" charset="0"/>
                <a:cs typeface="Arial" pitchFamily="34" charset="0"/>
              </a:rPr>
              <a:t>TREATMENT</a:t>
            </a:r>
            <a:endParaRPr lang="en-IN" b="1" u="sng" dirty="0">
              <a:solidFill>
                <a:srgbClr val="CC0000"/>
              </a:solidFill>
              <a:latin typeface="Arial" pitchFamily="34" charset="0"/>
              <a:cs typeface="Arial" pitchFamily="34" charset="0"/>
            </a:endParaRPr>
          </a:p>
        </p:txBody>
      </p:sp>
      <p:sp>
        <p:nvSpPr>
          <p:cNvPr id="3" name="Content Placeholder 2"/>
          <p:cNvSpPr>
            <a:spLocks noGrp="1"/>
          </p:cNvSpPr>
          <p:nvPr>
            <p:ph sz="half" idx="1"/>
          </p:nvPr>
        </p:nvSpPr>
        <p:spPr/>
        <p:txBody>
          <a:bodyPr>
            <a:normAutofit fontScale="85000" lnSpcReduction="10000"/>
          </a:bodyPr>
          <a:lstStyle/>
          <a:p>
            <a:pPr>
              <a:spcBef>
                <a:spcPct val="50000"/>
              </a:spcBef>
            </a:pPr>
            <a:r>
              <a:rPr lang="en-US" altLang="zh-TW" b="1" dirty="0" err="1" smtClean="0">
                <a:solidFill>
                  <a:schemeClr val="bg2">
                    <a:lumMod val="90000"/>
                  </a:schemeClr>
                </a:solidFill>
                <a:latin typeface="Arial" pitchFamily="34" charset="0"/>
                <a:cs typeface="Arial" pitchFamily="34" charset="0"/>
              </a:rPr>
              <a:t>Almitrine</a:t>
            </a:r>
            <a:r>
              <a:rPr lang="en-US" altLang="zh-TW" b="1" dirty="0" smtClean="0">
                <a:solidFill>
                  <a:schemeClr val="bg2">
                    <a:lumMod val="90000"/>
                  </a:schemeClr>
                </a:solidFill>
                <a:latin typeface="Arial" pitchFamily="34" charset="0"/>
                <a:cs typeface="Arial" pitchFamily="34" charset="0"/>
              </a:rPr>
              <a:t> </a:t>
            </a:r>
            <a:r>
              <a:rPr lang="en-US" altLang="zh-TW" b="1" dirty="0" err="1" smtClean="0">
                <a:solidFill>
                  <a:schemeClr val="bg2">
                    <a:lumMod val="90000"/>
                  </a:schemeClr>
                </a:solidFill>
                <a:latin typeface="Arial" pitchFamily="34" charset="0"/>
                <a:cs typeface="Arial" pitchFamily="34" charset="0"/>
              </a:rPr>
              <a:t>bismesylate</a:t>
            </a:r>
            <a:r>
              <a:rPr lang="en-US" altLang="zh-TW" b="1" dirty="0" smtClean="0">
                <a:solidFill>
                  <a:schemeClr val="bg2">
                    <a:lumMod val="90000"/>
                  </a:schemeClr>
                </a:solidFill>
                <a:latin typeface="Arial" pitchFamily="34" charset="0"/>
                <a:cs typeface="Arial" pitchFamily="34" charset="0"/>
              </a:rPr>
              <a:t> </a:t>
            </a:r>
          </a:p>
          <a:p>
            <a:pPr>
              <a:spcBef>
                <a:spcPct val="50000"/>
              </a:spcBef>
            </a:pPr>
            <a:r>
              <a:rPr lang="en-US" altLang="zh-TW" b="1" dirty="0" err="1" smtClean="0">
                <a:solidFill>
                  <a:schemeClr val="bg2">
                    <a:lumMod val="90000"/>
                  </a:schemeClr>
                </a:solidFill>
                <a:latin typeface="Arial" pitchFamily="34" charset="0"/>
                <a:cs typeface="Arial" pitchFamily="34" charset="0"/>
              </a:rPr>
              <a:t>Methylene</a:t>
            </a:r>
            <a:r>
              <a:rPr lang="en-US" altLang="zh-TW" b="1" dirty="0" smtClean="0">
                <a:solidFill>
                  <a:schemeClr val="bg2">
                    <a:lumMod val="90000"/>
                  </a:schemeClr>
                </a:solidFill>
                <a:latin typeface="Arial" pitchFamily="34" charset="0"/>
                <a:cs typeface="Arial" pitchFamily="34" charset="0"/>
              </a:rPr>
              <a:t> blue</a:t>
            </a:r>
          </a:p>
          <a:p>
            <a:pPr>
              <a:spcBef>
                <a:spcPct val="50000"/>
              </a:spcBef>
            </a:pPr>
            <a:r>
              <a:rPr lang="en-US" altLang="zh-TW" b="1" dirty="0" err="1" smtClean="0">
                <a:solidFill>
                  <a:schemeClr val="bg2">
                    <a:lumMod val="90000"/>
                  </a:schemeClr>
                </a:solidFill>
                <a:latin typeface="Arial" pitchFamily="34" charset="0"/>
                <a:cs typeface="Arial" pitchFamily="34" charset="0"/>
              </a:rPr>
              <a:t>Indomethacin</a:t>
            </a:r>
            <a:endParaRPr lang="en-US" altLang="zh-TW" b="1" dirty="0" smtClean="0">
              <a:solidFill>
                <a:schemeClr val="bg2">
                  <a:lumMod val="90000"/>
                </a:schemeClr>
              </a:solidFill>
              <a:latin typeface="Arial" pitchFamily="34" charset="0"/>
              <a:cs typeface="Arial" pitchFamily="34" charset="0"/>
            </a:endParaRPr>
          </a:p>
          <a:p>
            <a:pPr>
              <a:spcBef>
                <a:spcPct val="50000"/>
              </a:spcBef>
            </a:pPr>
            <a:r>
              <a:rPr lang="en-US" altLang="zh-TW" b="1" dirty="0" smtClean="0">
                <a:solidFill>
                  <a:schemeClr val="bg2">
                    <a:lumMod val="90000"/>
                  </a:schemeClr>
                </a:solidFill>
                <a:latin typeface="Arial" pitchFamily="34" charset="0"/>
                <a:cs typeface="Arial" pitchFamily="34" charset="0"/>
              </a:rPr>
              <a:t>Plasma exchange</a:t>
            </a:r>
          </a:p>
          <a:p>
            <a:pPr>
              <a:spcBef>
                <a:spcPct val="50000"/>
              </a:spcBef>
            </a:pPr>
            <a:r>
              <a:rPr lang="en-US" altLang="zh-TW" b="1" dirty="0" err="1" smtClean="0">
                <a:solidFill>
                  <a:schemeClr val="bg2">
                    <a:lumMod val="90000"/>
                  </a:schemeClr>
                </a:solidFill>
                <a:latin typeface="Arial" pitchFamily="34" charset="0"/>
                <a:cs typeface="Arial" pitchFamily="34" charset="0"/>
              </a:rPr>
              <a:t>Tamoxifen</a:t>
            </a:r>
            <a:endParaRPr lang="en-US" altLang="zh-TW" b="1" dirty="0" smtClean="0">
              <a:solidFill>
                <a:schemeClr val="bg2">
                  <a:lumMod val="90000"/>
                </a:schemeClr>
              </a:solidFill>
              <a:latin typeface="Arial" pitchFamily="34" charset="0"/>
              <a:cs typeface="Arial" pitchFamily="34" charset="0"/>
            </a:endParaRPr>
          </a:p>
          <a:p>
            <a:pPr>
              <a:spcBef>
                <a:spcPct val="50000"/>
              </a:spcBef>
            </a:pPr>
            <a:r>
              <a:rPr lang="en-US" altLang="zh-TW" b="1" dirty="0" smtClean="0">
                <a:solidFill>
                  <a:schemeClr val="bg2">
                    <a:lumMod val="90000"/>
                  </a:schemeClr>
                </a:solidFill>
                <a:latin typeface="Arial" pitchFamily="34" charset="0"/>
                <a:cs typeface="Arial" pitchFamily="34" charset="0"/>
              </a:rPr>
              <a:t>Chronic ambulatory oxygen therapy </a:t>
            </a:r>
          </a:p>
          <a:p>
            <a:endParaRPr lang="en-IN" dirty="0"/>
          </a:p>
        </p:txBody>
      </p:sp>
      <p:sp>
        <p:nvSpPr>
          <p:cNvPr id="4" name="Content Placeholder 3"/>
          <p:cNvSpPr>
            <a:spLocks noGrp="1"/>
          </p:cNvSpPr>
          <p:nvPr>
            <p:ph sz="half" idx="2"/>
          </p:nvPr>
        </p:nvSpPr>
        <p:spPr>
          <a:xfrm>
            <a:off x="4419600" y="1600200"/>
            <a:ext cx="3657600" cy="4525963"/>
          </a:xfrm>
        </p:spPr>
        <p:txBody>
          <a:bodyPr>
            <a:normAutofit fontScale="85000" lnSpcReduction="10000"/>
          </a:bodyPr>
          <a:lstStyle/>
          <a:p>
            <a:pPr>
              <a:spcBef>
                <a:spcPct val="50000"/>
              </a:spcBef>
            </a:pPr>
            <a:r>
              <a:rPr lang="en-US" altLang="zh-TW" b="1" i="1" dirty="0" err="1" smtClean="0">
                <a:solidFill>
                  <a:schemeClr val="bg2">
                    <a:lumMod val="90000"/>
                  </a:schemeClr>
                </a:solidFill>
                <a:latin typeface="Arial" pitchFamily="34" charset="0"/>
                <a:cs typeface="Arial" pitchFamily="34" charset="0"/>
              </a:rPr>
              <a:t>Somatostatin</a:t>
            </a:r>
            <a:r>
              <a:rPr lang="en-US" altLang="zh-TW" b="1" i="1" dirty="0" smtClean="0">
                <a:solidFill>
                  <a:schemeClr val="bg2">
                    <a:lumMod val="90000"/>
                  </a:schemeClr>
                </a:solidFill>
                <a:latin typeface="Arial" pitchFamily="34" charset="0"/>
                <a:cs typeface="Arial" pitchFamily="34" charset="0"/>
              </a:rPr>
              <a:t> analog</a:t>
            </a:r>
          </a:p>
          <a:p>
            <a:pPr>
              <a:spcBef>
                <a:spcPct val="50000"/>
              </a:spcBef>
            </a:pPr>
            <a:r>
              <a:rPr lang="en-US" altLang="zh-TW" b="1" i="1" dirty="0" smtClean="0">
                <a:solidFill>
                  <a:schemeClr val="bg2">
                    <a:lumMod val="90000"/>
                  </a:schemeClr>
                </a:solidFill>
                <a:latin typeface="Arial" pitchFamily="34" charset="0"/>
                <a:cs typeface="Arial" pitchFamily="34" charset="0"/>
              </a:rPr>
              <a:t>Pulmonary </a:t>
            </a:r>
            <a:r>
              <a:rPr lang="en-US" altLang="zh-TW" b="1" i="1" dirty="0" err="1" smtClean="0">
                <a:solidFill>
                  <a:schemeClr val="bg2">
                    <a:lumMod val="90000"/>
                  </a:schemeClr>
                </a:solidFill>
                <a:latin typeface="Arial" pitchFamily="34" charset="0"/>
                <a:cs typeface="Arial" pitchFamily="34" charset="0"/>
              </a:rPr>
              <a:t>embolization</a:t>
            </a:r>
            <a:endParaRPr lang="en-US" altLang="zh-TW" b="1" i="1" dirty="0" smtClean="0">
              <a:solidFill>
                <a:schemeClr val="bg2">
                  <a:lumMod val="90000"/>
                </a:schemeClr>
              </a:solidFill>
              <a:latin typeface="Arial" pitchFamily="34" charset="0"/>
              <a:cs typeface="Arial" pitchFamily="34" charset="0"/>
            </a:endParaRPr>
          </a:p>
          <a:p>
            <a:pPr>
              <a:spcBef>
                <a:spcPct val="50000"/>
              </a:spcBef>
            </a:pPr>
            <a:r>
              <a:rPr lang="en-US" altLang="zh-TW" b="1" i="1" dirty="0" err="1" smtClean="0">
                <a:solidFill>
                  <a:schemeClr val="bg2">
                    <a:lumMod val="90000"/>
                  </a:schemeClr>
                </a:solidFill>
                <a:latin typeface="Arial" pitchFamily="34" charset="0"/>
                <a:cs typeface="Arial" pitchFamily="34" charset="0"/>
              </a:rPr>
              <a:t>Sympathomimetic</a:t>
            </a:r>
            <a:r>
              <a:rPr lang="en-US" altLang="zh-TW" b="1" i="1" dirty="0" smtClean="0">
                <a:solidFill>
                  <a:schemeClr val="bg2">
                    <a:lumMod val="90000"/>
                  </a:schemeClr>
                </a:solidFill>
                <a:latin typeface="Arial" pitchFamily="34" charset="0"/>
                <a:cs typeface="Arial" pitchFamily="34" charset="0"/>
              </a:rPr>
              <a:t> drugs</a:t>
            </a:r>
          </a:p>
          <a:p>
            <a:pPr>
              <a:spcBef>
                <a:spcPct val="50000"/>
              </a:spcBef>
            </a:pPr>
            <a:r>
              <a:rPr lang="en-US" altLang="zh-TW" b="1" i="1" dirty="0" smtClean="0">
                <a:solidFill>
                  <a:schemeClr val="bg2">
                    <a:lumMod val="90000"/>
                  </a:schemeClr>
                </a:solidFill>
                <a:latin typeface="Arial" pitchFamily="34" charset="0"/>
                <a:cs typeface="Arial" pitchFamily="34" charset="0"/>
              </a:rPr>
              <a:t>Liver transplantation</a:t>
            </a:r>
          </a:p>
          <a:p>
            <a:pPr>
              <a:spcBef>
                <a:spcPct val="50000"/>
              </a:spcBef>
            </a:pPr>
            <a:r>
              <a:rPr lang="en-US" altLang="zh-TW" b="1" i="1" dirty="0" smtClean="0">
                <a:solidFill>
                  <a:schemeClr val="bg2">
                    <a:lumMod val="90000"/>
                  </a:schemeClr>
                </a:solidFill>
                <a:latin typeface="Arial" pitchFamily="34" charset="0"/>
                <a:cs typeface="Arial" pitchFamily="34" charset="0"/>
              </a:rPr>
              <a:t>b-blockers </a:t>
            </a:r>
          </a:p>
          <a:p>
            <a:pPr>
              <a:spcBef>
                <a:spcPct val="50000"/>
              </a:spcBef>
            </a:pPr>
            <a:r>
              <a:rPr lang="en-US" altLang="zh-TW" b="1" i="1" dirty="0" err="1" smtClean="0">
                <a:solidFill>
                  <a:schemeClr val="bg2">
                    <a:lumMod val="90000"/>
                  </a:schemeClr>
                </a:solidFill>
                <a:latin typeface="Arial" pitchFamily="34" charset="0"/>
                <a:cs typeface="Arial" pitchFamily="34" charset="0"/>
              </a:rPr>
              <a:t>Allium</a:t>
            </a:r>
            <a:r>
              <a:rPr lang="en-US" altLang="zh-TW" b="1" i="1" dirty="0" smtClean="0">
                <a:solidFill>
                  <a:schemeClr val="bg2">
                    <a:lumMod val="90000"/>
                  </a:schemeClr>
                </a:solidFill>
                <a:latin typeface="Arial" pitchFamily="34" charset="0"/>
                <a:cs typeface="Arial" pitchFamily="34" charset="0"/>
              </a:rPr>
              <a:t> </a:t>
            </a:r>
            <a:r>
              <a:rPr lang="en-US" altLang="zh-TW" b="1" i="1" dirty="0" err="1" smtClean="0">
                <a:solidFill>
                  <a:schemeClr val="bg2">
                    <a:lumMod val="90000"/>
                  </a:schemeClr>
                </a:solidFill>
                <a:latin typeface="Arial" pitchFamily="34" charset="0"/>
                <a:cs typeface="Arial" pitchFamily="34" charset="0"/>
              </a:rPr>
              <a:t>sativum</a:t>
            </a:r>
            <a:r>
              <a:rPr lang="en-US" altLang="zh-TW" b="1" i="1" dirty="0" smtClean="0">
                <a:solidFill>
                  <a:schemeClr val="bg2">
                    <a:lumMod val="90000"/>
                  </a:schemeClr>
                </a:solidFill>
                <a:latin typeface="Arial" pitchFamily="34" charset="0"/>
                <a:cs typeface="Arial" pitchFamily="34" charset="0"/>
              </a:rPr>
              <a:t> (garlic</a:t>
            </a:r>
            <a:r>
              <a:rPr lang="en-US" altLang="zh-TW" b="1" dirty="0" smtClean="0">
                <a:solidFill>
                  <a:schemeClr val="bg2">
                    <a:lumMod val="90000"/>
                  </a:schemeClr>
                </a:solidFill>
                <a:latin typeface="Arial" pitchFamily="34" charset="0"/>
                <a:cs typeface="Arial" pitchFamily="34" charset="0"/>
              </a:rPr>
              <a:t>)</a:t>
            </a:r>
          </a:p>
          <a:p>
            <a:endParaRPr lang="en-IN"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28600" y="1066800"/>
            <a:ext cx="7162800" cy="5486400"/>
          </a:xfrm>
        </p:spPr>
        <p:txBody>
          <a:bodyPr/>
          <a:lstStyle/>
          <a:p>
            <a:pPr>
              <a:lnSpc>
                <a:spcPct val="90000"/>
              </a:lnSpc>
            </a:pPr>
            <a:r>
              <a:rPr lang="en-US" altLang="zh-TW" sz="2800" b="1" u="sng" dirty="0" smtClean="0">
                <a:solidFill>
                  <a:srgbClr val="000099"/>
                </a:solidFill>
                <a:latin typeface="Arial" pitchFamily="34" charset="0"/>
                <a:cs typeface="Arial" pitchFamily="34" charset="0"/>
              </a:rPr>
              <a:t>Excellent PaO</a:t>
            </a:r>
            <a:r>
              <a:rPr lang="en-US" altLang="zh-TW" sz="2800" b="1" u="sng" baseline="-25000" dirty="0" smtClean="0">
                <a:solidFill>
                  <a:srgbClr val="000099"/>
                </a:solidFill>
                <a:latin typeface="Arial" pitchFamily="34" charset="0"/>
                <a:cs typeface="Arial" pitchFamily="34" charset="0"/>
              </a:rPr>
              <a:t>2</a:t>
            </a:r>
            <a:r>
              <a:rPr lang="en-US" altLang="zh-TW" sz="2800" b="1" u="sng" dirty="0" smtClean="0">
                <a:solidFill>
                  <a:srgbClr val="000099"/>
                </a:solidFill>
                <a:latin typeface="Arial" pitchFamily="34" charset="0"/>
                <a:cs typeface="Arial" pitchFamily="34" charset="0"/>
              </a:rPr>
              <a:t> response to 100% O</a:t>
            </a:r>
            <a:r>
              <a:rPr lang="en-US" altLang="zh-TW" sz="2800" b="1" u="sng" baseline="-25000" dirty="0" smtClean="0">
                <a:solidFill>
                  <a:srgbClr val="000099"/>
                </a:solidFill>
                <a:latin typeface="Arial" pitchFamily="34" charset="0"/>
                <a:cs typeface="Arial" pitchFamily="34" charset="0"/>
              </a:rPr>
              <a:t>2</a:t>
            </a:r>
            <a:r>
              <a:rPr lang="en-US" altLang="zh-TW" sz="2800" b="1" u="sng" dirty="0" smtClean="0">
                <a:solidFill>
                  <a:srgbClr val="000099"/>
                </a:solidFill>
                <a:latin typeface="Arial" pitchFamily="34" charset="0"/>
                <a:cs typeface="Arial" pitchFamily="34" charset="0"/>
              </a:rPr>
              <a:t>  (PaO</a:t>
            </a:r>
            <a:r>
              <a:rPr lang="en-US" altLang="zh-TW" sz="2800" b="1" u="sng" baseline="-25000" dirty="0" smtClean="0">
                <a:solidFill>
                  <a:srgbClr val="000099"/>
                </a:solidFill>
                <a:latin typeface="Arial" pitchFamily="34" charset="0"/>
                <a:cs typeface="Arial" pitchFamily="34" charset="0"/>
              </a:rPr>
              <a:t>2</a:t>
            </a:r>
            <a:r>
              <a:rPr lang="en-US" altLang="zh-TW" sz="2800" b="1" u="sng" dirty="0" smtClean="0">
                <a:solidFill>
                  <a:srgbClr val="000099"/>
                </a:solidFill>
                <a:latin typeface="Arial" pitchFamily="34" charset="0"/>
                <a:cs typeface="Arial" pitchFamily="34" charset="0"/>
              </a:rPr>
              <a:t> &gt; 550 mmHg) </a:t>
            </a:r>
          </a:p>
          <a:p>
            <a:pPr lvl="1">
              <a:lnSpc>
                <a:spcPct val="90000"/>
              </a:lnSpc>
            </a:pPr>
            <a:r>
              <a:rPr lang="en-US" altLang="zh-TW" sz="2400" b="1" dirty="0" smtClean="0">
                <a:solidFill>
                  <a:srgbClr val="006600"/>
                </a:solidFill>
                <a:latin typeface="Arial" pitchFamily="34" charset="0"/>
                <a:cs typeface="Arial" pitchFamily="34" charset="0"/>
                <a:sym typeface="Symbol" pitchFamily="18" charset="2"/>
              </a:rPr>
              <a:t> </a:t>
            </a:r>
            <a:r>
              <a:rPr lang="en-US" altLang="zh-TW" sz="2400" b="1" dirty="0" smtClean="0">
                <a:solidFill>
                  <a:srgbClr val="006600"/>
                </a:solidFill>
                <a:latin typeface="Arial" pitchFamily="34" charset="0"/>
                <a:cs typeface="Arial" pitchFamily="34" charset="0"/>
              </a:rPr>
              <a:t>ventilation-perfusion mismatch or diffusion-perfusion defect</a:t>
            </a:r>
          </a:p>
          <a:p>
            <a:pPr lvl="1">
              <a:lnSpc>
                <a:spcPct val="90000"/>
              </a:lnSpc>
            </a:pPr>
            <a:r>
              <a:rPr lang="en-US" altLang="zh-TW" sz="2400" b="1" dirty="0" smtClean="0">
                <a:solidFill>
                  <a:srgbClr val="006600"/>
                </a:solidFill>
                <a:latin typeface="Arial" pitchFamily="34" charset="0"/>
                <a:cs typeface="Arial" pitchFamily="34" charset="0"/>
              </a:rPr>
              <a:t> </a:t>
            </a:r>
            <a:r>
              <a:rPr lang="en-US" altLang="zh-TW" sz="2400" b="1" dirty="0" smtClean="0">
                <a:solidFill>
                  <a:srgbClr val="006600"/>
                </a:solidFill>
                <a:latin typeface="Arial" pitchFamily="34" charset="0"/>
                <a:cs typeface="Arial" pitchFamily="34" charset="0"/>
                <a:sym typeface="Symbol" pitchFamily="18" charset="2"/>
              </a:rPr>
              <a:t></a:t>
            </a:r>
            <a:r>
              <a:rPr lang="en-US" altLang="zh-TW" sz="2400" b="1" dirty="0" smtClean="0">
                <a:solidFill>
                  <a:srgbClr val="006600"/>
                </a:solidFill>
                <a:latin typeface="Arial" pitchFamily="34" charset="0"/>
                <a:cs typeface="Arial" pitchFamily="34" charset="0"/>
              </a:rPr>
              <a:t> benefit clinically with this treatment.</a:t>
            </a:r>
          </a:p>
          <a:p>
            <a:pPr>
              <a:lnSpc>
                <a:spcPct val="90000"/>
              </a:lnSpc>
            </a:pPr>
            <a:r>
              <a:rPr lang="en-US" altLang="zh-TW" sz="2800" b="1" u="sng" dirty="0" smtClean="0">
                <a:solidFill>
                  <a:srgbClr val="000099"/>
                </a:solidFill>
                <a:latin typeface="Arial" pitchFamily="34" charset="0"/>
                <a:cs typeface="Arial" pitchFamily="34" charset="0"/>
              </a:rPr>
              <a:t>Poor response (PaO</a:t>
            </a:r>
            <a:r>
              <a:rPr lang="en-US" altLang="zh-TW" sz="2800" b="1" u="sng" baseline="-25000" dirty="0" smtClean="0">
                <a:solidFill>
                  <a:srgbClr val="000099"/>
                </a:solidFill>
                <a:latin typeface="Arial" pitchFamily="34" charset="0"/>
                <a:cs typeface="Arial" pitchFamily="34" charset="0"/>
              </a:rPr>
              <a:t>2</a:t>
            </a:r>
            <a:r>
              <a:rPr lang="en-US" altLang="zh-TW" sz="2800" b="1" u="sng" dirty="0" smtClean="0">
                <a:solidFill>
                  <a:srgbClr val="000099"/>
                </a:solidFill>
                <a:latin typeface="Arial" pitchFamily="34" charset="0"/>
                <a:cs typeface="Arial" pitchFamily="34" charset="0"/>
              </a:rPr>
              <a:t> &lt; 150 mmHg)  strongly suggests </a:t>
            </a:r>
          </a:p>
          <a:p>
            <a:pPr lvl="1">
              <a:lnSpc>
                <a:spcPct val="90000"/>
              </a:lnSpc>
            </a:pPr>
            <a:r>
              <a:rPr lang="en-US" altLang="zh-TW" sz="2400" b="1" dirty="0" smtClean="0">
                <a:solidFill>
                  <a:srgbClr val="006600"/>
                </a:solidFill>
                <a:latin typeface="Arial" pitchFamily="34" charset="0"/>
                <a:cs typeface="Arial" pitchFamily="34" charset="0"/>
                <a:sym typeface="Symbol" pitchFamily="18" charset="2"/>
              </a:rPr>
              <a:t> direct AV communications or extensive and extremely vascular channels </a:t>
            </a:r>
          </a:p>
          <a:p>
            <a:pPr lvl="1">
              <a:lnSpc>
                <a:spcPct val="90000"/>
              </a:lnSpc>
            </a:pPr>
            <a:r>
              <a:rPr lang="en-US" altLang="zh-TW" sz="2400" b="1" dirty="0" smtClean="0">
                <a:solidFill>
                  <a:srgbClr val="006600"/>
                </a:solidFill>
                <a:latin typeface="Arial" pitchFamily="34" charset="0"/>
                <a:cs typeface="Arial" pitchFamily="34" charset="0"/>
                <a:sym typeface="Symbol" pitchFamily="18" charset="2"/>
              </a:rPr>
              <a:t> pulmonary angiography  type 2 pattern  therapeutic </a:t>
            </a:r>
            <a:r>
              <a:rPr lang="en-US" altLang="zh-TW" sz="2400" b="1" dirty="0" err="1" smtClean="0">
                <a:solidFill>
                  <a:srgbClr val="006600"/>
                </a:solidFill>
                <a:latin typeface="Arial" pitchFamily="34" charset="0"/>
                <a:cs typeface="Arial" pitchFamily="34" charset="0"/>
                <a:sym typeface="Symbol" pitchFamily="18" charset="2"/>
              </a:rPr>
              <a:t>embolization</a:t>
            </a:r>
            <a:endParaRPr lang="en-IN" b="1" dirty="0">
              <a:solidFill>
                <a:srgbClr val="0066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52400" y="914400"/>
            <a:ext cx="7010400" cy="5562600"/>
          </a:xfrm>
        </p:spPr>
        <p:txBody>
          <a:bodyPr>
            <a:normAutofit/>
          </a:bodyPr>
          <a:lstStyle/>
          <a:p>
            <a:pPr>
              <a:lnSpc>
                <a:spcPct val="90000"/>
              </a:lnSpc>
            </a:pPr>
            <a:r>
              <a:rPr lang="en-US" altLang="zh-TW" b="1" u="sng" dirty="0" smtClean="0">
                <a:solidFill>
                  <a:srgbClr val="000099"/>
                </a:solidFill>
                <a:latin typeface="Arial" pitchFamily="34" charset="0"/>
                <a:cs typeface="Arial" pitchFamily="34" charset="0"/>
                <a:sym typeface="Symbol" pitchFamily="18" charset="2"/>
              </a:rPr>
              <a:t></a:t>
            </a:r>
            <a:r>
              <a:rPr lang="en-US" altLang="zh-TW" b="1" u="sng" dirty="0" smtClean="0">
                <a:solidFill>
                  <a:srgbClr val="000099"/>
                </a:solidFill>
                <a:latin typeface="Arial" pitchFamily="34" charset="0"/>
                <a:cs typeface="Arial" pitchFamily="34" charset="0"/>
              </a:rPr>
              <a:t>-adrenergic blocking agents and direct pulmonary vasoconstrictors </a:t>
            </a:r>
          </a:p>
          <a:p>
            <a:pPr lvl="1">
              <a:lnSpc>
                <a:spcPct val="90000"/>
              </a:lnSpc>
            </a:pPr>
            <a:r>
              <a:rPr lang="en-US" altLang="zh-TW" b="1" dirty="0" smtClean="0">
                <a:solidFill>
                  <a:srgbClr val="006600"/>
                </a:solidFill>
                <a:latin typeface="Arial" pitchFamily="34" charset="0"/>
                <a:cs typeface="Arial" pitchFamily="34" charset="0"/>
              </a:rPr>
              <a:t>Directly influence pulmonary vascular tone </a:t>
            </a:r>
          </a:p>
          <a:p>
            <a:pPr lvl="1">
              <a:lnSpc>
                <a:spcPct val="90000"/>
              </a:lnSpc>
            </a:pPr>
            <a:r>
              <a:rPr lang="en-US" altLang="zh-TW" b="1" dirty="0" smtClean="0">
                <a:solidFill>
                  <a:srgbClr val="006600"/>
                </a:solidFill>
                <a:latin typeface="Arial" pitchFamily="34" charset="0"/>
                <a:cs typeface="Arial" pitchFamily="34" charset="0"/>
              </a:rPr>
              <a:t>No significant improvement in arterial oxygenation </a:t>
            </a:r>
          </a:p>
          <a:p>
            <a:pPr>
              <a:lnSpc>
                <a:spcPct val="90000"/>
              </a:lnSpc>
            </a:pPr>
            <a:r>
              <a:rPr lang="en-US" altLang="zh-TW" b="1" u="sng" dirty="0" err="1" smtClean="0">
                <a:solidFill>
                  <a:srgbClr val="000099"/>
                </a:solidFill>
                <a:latin typeface="Arial" pitchFamily="34" charset="0"/>
                <a:cs typeface="Arial" pitchFamily="34" charset="0"/>
              </a:rPr>
              <a:t>Somatostatin</a:t>
            </a:r>
            <a:endParaRPr lang="en-US" altLang="zh-TW" b="1" u="sng" dirty="0" smtClean="0">
              <a:solidFill>
                <a:srgbClr val="000099"/>
              </a:solidFill>
              <a:latin typeface="Arial" pitchFamily="34" charset="0"/>
              <a:cs typeface="Arial" pitchFamily="34" charset="0"/>
            </a:endParaRPr>
          </a:p>
          <a:p>
            <a:pPr lvl="1">
              <a:lnSpc>
                <a:spcPct val="90000"/>
              </a:lnSpc>
            </a:pPr>
            <a:r>
              <a:rPr lang="en-US" altLang="zh-TW" b="1" dirty="0" smtClean="0">
                <a:solidFill>
                  <a:srgbClr val="006600"/>
                </a:solidFill>
                <a:latin typeface="Arial" pitchFamily="34" charset="0"/>
                <a:cs typeface="Arial" pitchFamily="34" charset="0"/>
              </a:rPr>
              <a:t>Inhibits the secretion of </a:t>
            </a:r>
            <a:r>
              <a:rPr lang="en-US" altLang="zh-TW" b="1" dirty="0" err="1" smtClean="0">
                <a:solidFill>
                  <a:srgbClr val="006600"/>
                </a:solidFill>
                <a:latin typeface="Arial" pitchFamily="34" charset="0"/>
                <a:cs typeface="Arial" pitchFamily="34" charset="0"/>
              </a:rPr>
              <a:t>vasodilating</a:t>
            </a:r>
            <a:r>
              <a:rPr lang="en-US" altLang="zh-TW" b="1" dirty="0" smtClean="0">
                <a:solidFill>
                  <a:srgbClr val="006600"/>
                </a:solidFill>
                <a:latin typeface="Arial" pitchFamily="34" charset="0"/>
                <a:cs typeface="Arial" pitchFamily="34" charset="0"/>
              </a:rPr>
              <a:t> </a:t>
            </a:r>
            <a:r>
              <a:rPr lang="en-US" altLang="zh-TW" b="1" dirty="0" err="1" smtClean="0">
                <a:solidFill>
                  <a:srgbClr val="006600"/>
                </a:solidFill>
                <a:latin typeface="Arial" pitchFamily="34" charset="0"/>
                <a:cs typeface="Arial" pitchFamily="34" charset="0"/>
              </a:rPr>
              <a:t>neuropeptides</a:t>
            </a:r>
            <a:r>
              <a:rPr lang="en-US" altLang="zh-TW" b="1" dirty="0" smtClean="0">
                <a:solidFill>
                  <a:srgbClr val="006600"/>
                </a:solidFill>
                <a:latin typeface="Arial" pitchFamily="34" charset="0"/>
                <a:cs typeface="Arial" pitchFamily="34" charset="0"/>
              </a:rPr>
              <a:t>.</a:t>
            </a:r>
          </a:p>
          <a:p>
            <a:pPr lvl="1">
              <a:lnSpc>
                <a:spcPct val="90000"/>
              </a:lnSpc>
            </a:pPr>
            <a:r>
              <a:rPr lang="en-US" altLang="zh-TW" b="1" dirty="0" smtClean="0">
                <a:solidFill>
                  <a:srgbClr val="006600"/>
                </a:solidFill>
                <a:latin typeface="Arial" pitchFamily="34" charset="0"/>
                <a:cs typeface="Arial" pitchFamily="34" charset="0"/>
              </a:rPr>
              <a:t>Subsequent investigations failed to confirm a positive response</a:t>
            </a:r>
            <a:r>
              <a:rPr lang="en-US" altLang="zh-TW" b="1" dirty="0" smtClean="0">
                <a:latin typeface="Arial" pitchFamily="34" charset="0"/>
                <a:cs typeface="Arial" pitchFamily="34" charset="0"/>
              </a:rPr>
              <a:t>. </a:t>
            </a:r>
            <a:endParaRPr lang="zh-TW" altLang="en-US" b="1" dirty="0" smtClean="0">
              <a:latin typeface="Arial" pitchFamily="34" charset="0"/>
              <a:cs typeface="Arial" pitchFamily="34" charset="0"/>
            </a:endParaRPr>
          </a:p>
          <a:p>
            <a:endParaRPr lang="en-IN"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152400" y="1600200"/>
            <a:ext cx="7696200" cy="4525963"/>
          </a:xfrm>
        </p:spPr>
        <p:txBody>
          <a:bodyPr>
            <a:normAutofit fontScale="92500" lnSpcReduction="10000"/>
          </a:bodyPr>
          <a:lstStyle/>
          <a:p>
            <a:r>
              <a:rPr lang="en-US" altLang="zh-TW" b="1" u="sng" dirty="0" err="1" smtClean="0">
                <a:solidFill>
                  <a:srgbClr val="000099"/>
                </a:solidFill>
                <a:latin typeface="Arial" pitchFamily="34" charset="0"/>
                <a:cs typeface="Arial" pitchFamily="34" charset="0"/>
              </a:rPr>
              <a:t>Indomethacin</a:t>
            </a:r>
            <a:r>
              <a:rPr lang="en-US" altLang="zh-TW" b="1" u="sng" dirty="0" smtClean="0">
                <a:solidFill>
                  <a:srgbClr val="000099"/>
                </a:solidFill>
                <a:latin typeface="Arial" pitchFamily="34" charset="0"/>
                <a:cs typeface="Arial" pitchFamily="34" charset="0"/>
              </a:rPr>
              <a:t> </a:t>
            </a:r>
          </a:p>
          <a:p>
            <a:pPr lvl="1"/>
            <a:r>
              <a:rPr lang="en-US" altLang="zh-TW" b="1" dirty="0" smtClean="0">
                <a:solidFill>
                  <a:srgbClr val="003300"/>
                </a:solidFill>
                <a:latin typeface="Arial" pitchFamily="34" charset="0"/>
                <a:cs typeface="Arial" pitchFamily="34" charset="0"/>
              </a:rPr>
              <a:t>Inhibiting the production of </a:t>
            </a:r>
            <a:r>
              <a:rPr lang="en-US" altLang="zh-TW" b="1" dirty="0" err="1" smtClean="0">
                <a:solidFill>
                  <a:srgbClr val="003300"/>
                </a:solidFill>
                <a:latin typeface="Arial" pitchFamily="34" charset="0"/>
                <a:cs typeface="Arial" pitchFamily="34" charset="0"/>
              </a:rPr>
              <a:t>vasodilating</a:t>
            </a:r>
            <a:r>
              <a:rPr lang="en-US" altLang="zh-TW" b="1" dirty="0" smtClean="0">
                <a:solidFill>
                  <a:srgbClr val="003300"/>
                </a:solidFill>
                <a:latin typeface="Arial" pitchFamily="34" charset="0"/>
                <a:cs typeface="Arial" pitchFamily="34" charset="0"/>
              </a:rPr>
              <a:t> prostaglandins </a:t>
            </a:r>
          </a:p>
          <a:p>
            <a:pPr lvl="1"/>
            <a:r>
              <a:rPr lang="en-US" altLang="zh-TW" b="1" dirty="0" smtClean="0">
                <a:solidFill>
                  <a:srgbClr val="003300"/>
                </a:solidFill>
                <a:latin typeface="Arial" pitchFamily="34" charset="0"/>
                <a:cs typeface="Arial" pitchFamily="34" charset="0"/>
              </a:rPr>
              <a:t>Enhance hypoxic pulmonary vasoconstriction and improve oxygenation. </a:t>
            </a:r>
          </a:p>
          <a:p>
            <a:r>
              <a:rPr lang="en-US" altLang="zh-TW" b="1" u="sng" dirty="0" err="1" smtClean="0">
                <a:solidFill>
                  <a:srgbClr val="000099"/>
                </a:solidFill>
                <a:latin typeface="Arial" pitchFamily="34" charset="0"/>
                <a:cs typeface="Arial" pitchFamily="34" charset="0"/>
              </a:rPr>
              <a:t>Methylene</a:t>
            </a:r>
            <a:r>
              <a:rPr lang="en-US" altLang="zh-TW" b="1" u="sng" dirty="0" smtClean="0">
                <a:solidFill>
                  <a:srgbClr val="000099"/>
                </a:solidFill>
                <a:latin typeface="Arial" pitchFamily="34" charset="0"/>
                <a:cs typeface="Arial" pitchFamily="34" charset="0"/>
              </a:rPr>
              <a:t> blue </a:t>
            </a:r>
          </a:p>
          <a:p>
            <a:pPr lvl="1"/>
            <a:r>
              <a:rPr lang="en-US" altLang="zh-TW" b="1" dirty="0" smtClean="0">
                <a:solidFill>
                  <a:srgbClr val="003300"/>
                </a:solidFill>
                <a:latin typeface="Arial" pitchFamily="34" charset="0"/>
                <a:cs typeface="Arial" pitchFamily="34" charset="0"/>
              </a:rPr>
              <a:t>Inhibits the activation of soluble </a:t>
            </a:r>
            <a:r>
              <a:rPr lang="en-US" altLang="zh-TW" b="1" dirty="0" err="1" smtClean="0">
                <a:solidFill>
                  <a:srgbClr val="003300"/>
                </a:solidFill>
                <a:latin typeface="Arial" pitchFamily="34" charset="0"/>
                <a:cs typeface="Arial" pitchFamily="34" charset="0"/>
              </a:rPr>
              <a:t>guanylate</a:t>
            </a:r>
            <a:r>
              <a:rPr lang="en-US" altLang="zh-TW" b="1" dirty="0" smtClean="0">
                <a:solidFill>
                  <a:srgbClr val="003300"/>
                </a:solidFill>
                <a:latin typeface="Arial" pitchFamily="34" charset="0"/>
                <a:cs typeface="Arial" pitchFamily="34" charset="0"/>
              </a:rPr>
              <a:t> </a:t>
            </a:r>
            <a:r>
              <a:rPr lang="en-US" altLang="zh-TW" b="1" dirty="0" err="1" smtClean="0">
                <a:solidFill>
                  <a:srgbClr val="003300"/>
                </a:solidFill>
                <a:latin typeface="Arial" pitchFamily="34" charset="0"/>
                <a:cs typeface="Arial" pitchFamily="34" charset="0"/>
              </a:rPr>
              <a:t>cyclase</a:t>
            </a:r>
            <a:r>
              <a:rPr lang="en-US" altLang="zh-TW" b="1" dirty="0" smtClean="0">
                <a:solidFill>
                  <a:srgbClr val="003300"/>
                </a:solidFill>
                <a:latin typeface="Arial" pitchFamily="34" charset="0"/>
                <a:cs typeface="Arial" pitchFamily="34" charset="0"/>
              </a:rPr>
              <a:t> by NO. </a:t>
            </a:r>
          </a:p>
          <a:p>
            <a:r>
              <a:rPr lang="en-US" altLang="zh-TW" b="1" u="sng" dirty="0" err="1" smtClean="0">
                <a:solidFill>
                  <a:srgbClr val="000099"/>
                </a:solidFill>
                <a:latin typeface="Arial" pitchFamily="34" charset="0"/>
                <a:cs typeface="Arial" pitchFamily="34" charset="0"/>
              </a:rPr>
              <a:t>Allium</a:t>
            </a:r>
            <a:r>
              <a:rPr lang="en-US" altLang="zh-TW" b="1" u="sng" dirty="0" smtClean="0">
                <a:solidFill>
                  <a:srgbClr val="000099"/>
                </a:solidFill>
                <a:latin typeface="Arial" pitchFamily="34" charset="0"/>
                <a:cs typeface="Arial" pitchFamily="34" charset="0"/>
              </a:rPr>
              <a:t> </a:t>
            </a:r>
            <a:r>
              <a:rPr lang="en-US" altLang="zh-TW" b="1" u="sng" dirty="0" err="1" smtClean="0">
                <a:solidFill>
                  <a:srgbClr val="000099"/>
                </a:solidFill>
                <a:latin typeface="Arial" pitchFamily="34" charset="0"/>
                <a:cs typeface="Arial" pitchFamily="34" charset="0"/>
              </a:rPr>
              <a:t>sativum</a:t>
            </a:r>
            <a:r>
              <a:rPr lang="en-US" altLang="zh-TW" b="1" u="sng" dirty="0" smtClean="0">
                <a:solidFill>
                  <a:srgbClr val="000099"/>
                </a:solidFill>
                <a:latin typeface="Arial" pitchFamily="34" charset="0"/>
                <a:cs typeface="Arial" pitchFamily="34" charset="0"/>
              </a:rPr>
              <a:t> (garlic)</a:t>
            </a:r>
          </a:p>
          <a:p>
            <a:pPr lvl="1"/>
            <a:r>
              <a:rPr lang="en-US" altLang="zh-TW" b="1" dirty="0" smtClean="0">
                <a:solidFill>
                  <a:srgbClr val="003300"/>
                </a:solidFill>
                <a:latin typeface="Arial" pitchFamily="34" charset="0"/>
                <a:cs typeface="Arial" pitchFamily="34" charset="0"/>
              </a:rPr>
              <a:t>Limited oxygenation improvement</a:t>
            </a:r>
            <a:endParaRPr lang="en-IN" b="1" dirty="0">
              <a:solidFill>
                <a:srgbClr val="0033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534400" cy="655638"/>
          </a:xfrm>
        </p:spPr>
        <p:txBody>
          <a:bodyPr>
            <a:normAutofit fontScale="90000"/>
          </a:bodyPr>
          <a:lstStyle/>
          <a:p>
            <a:r>
              <a:rPr lang="en-IN" u="sng" dirty="0" smtClean="0">
                <a:solidFill>
                  <a:srgbClr val="000099"/>
                </a:solidFill>
                <a:latin typeface="Arial" pitchFamily="34" charset="0"/>
                <a:cs typeface="Arial" pitchFamily="34" charset="0"/>
              </a:rPr>
              <a:t>Growing evidence supports garlic to treat HPS</a:t>
            </a:r>
            <a:r>
              <a:rPr lang="en-IN" dirty="0" smtClean="0"/>
              <a:t/>
            </a:r>
            <a:br>
              <a:rPr lang="en-IN" dirty="0" smtClean="0"/>
            </a:br>
            <a:endParaRPr lang="en-IN" dirty="0"/>
          </a:p>
        </p:txBody>
      </p:sp>
      <p:sp>
        <p:nvSpPr>
          <p:cNvPr id="3" name="Content Placeholder 2"/>
          <p:cNvSpPr>
            <a:spLocks noGrp="1"/>
          </p:cNvSpPr>
          <p:nvPr>
            <p:ph sz="half" idx="1"/>
          </p:nvPr>
        </p:nvSpPr>
        <p:spPr>
          <a:xfrm>
            <a:off x="228600" y="1600200"/>
            <a:ext cx="5334000" cy="5029200"/>
          </a:xfrm>
        </p:spPr>
        <p:txBody>
          <a:bodyPr>
            <a:normAutofit/>
          </a:bodyPr>
          <a:lstStyle/>
          <a:p>
            <a:r>
              <a:rPr lang="en-IN" sz="2400" b="1" dirty="0" smtClean="0">
                <a:solidFill>
                  <a:srgbClr val="006600"/>
                </a:solidFill>
                <a:latin typeface="Arial" pitchFamily="34" charset="0"/>
                <a:cs typeface="Arial" pitchFamily="34" charset="0"/>
              </a:rPr>
              <a:t>In 1992, researchers from the University of Florida </a:t>
            </a:r>
            <a:r>
              <a:rPr lang="en-IN" sz="2400" b="1" dirty="0" smtClean="0">
                <a:solidFill>
                  <a:srgbClr val="006600"/>
                </a:solidFill>
                <a:latin typeface="Arial" pitchFamily="34" charset="0"/>
                <a:cs typeface="Arial" pitchFamily="34" charset="0"/>
                <a:hlinkClick r:id="rId2"/>
              </a:rPr>
              <a:t>published </a:t>
            </a:r>
            <a:r>
              <a:rPr lang="en-IN" sz="2400" b="1" dirty="0" smtClean="0">
                <a:solidFill>
                  <a:srgbClr val="006600"/>
                </a:solidFill>
                <a:latin typeface="Arial" pitchFamily="34" charset="0"/>
                <a:cs typeface="Arial" pitchFamily="34" charset="0"/>
              </a:rPr>
              <a:t>a report of a patient with </a:t>
            </a:r>
            <a:r>
              <a:rPr lang="en-IN" sz="2400" b="1" dirty="0" err="1" smtClean="0">
                <a:solidFill>
                  <a:srgbClr val="006600"/>
                </a:solidFill>
                <a:latin typeface="Arial" pitchFamily="34" charset="0"/>
                <a:cs typeface="Arial" pitchFamily="34" charset="0"/>
              </a:rPr>
              <a:t>hepatopulmonary</a:t>
            </a:r>
            <a:r>
              <a:rPr lang="en-IN" sz="2400" b="1" dirty="0" smtClean="0">
                <a:solidFill>
                  <a:srgbClr val="006600"/>
                </a:solidFill>
                <a:latin typeface="Arial" pitchFamily="34" charset="0"/>
                <a:cs typeface="Arial" pitchFamily="34" charset="0"/>
              </a:rPr>
              <a:t> </a:t>
            </a:r>
            <a:r>
              <a:rPr lang="en-IN" sz="2400" b="1" dirty="0" smtClean="0">
                <a:solidFill>
                  <a:srgbClr val="006600"/>
                </a:solidFill>
                <a:latin typeface="Arial" pitchFamily="34" charset="0"/>
                <a:cs typeface="Arial" pitchFamily="34" charset="0"/>
                <a:hlinkClick r:id="rId3"/>
              </a:rPr>
              <a:t>syndrome </a:t>
            </a:r>
            <a:r>
              <a:rPr lang="en-IN" sz="2400" b="1" dirty="0" smtClean="0">
                <a:solidFill>
                  <a:srgbClr val="006600"/>
                </a:solidFill>
                <a:latin typeface="Arial" pitchFamily="34" charset="0"/>
                <a:cs typeface="Arial" pitchFamily="34" charset="0"/>
              </a:rPr>
              <a:t>who failed drug therapy, refused surgery, but improved while taking garlic supplements.</a:t>
            </a:r>
          </a:p>
          <a:p>
            <a:r>
              <a:rPr lang="en-US" sz="2400" b="1" dirty="0" smtClean="0">
                <a:solidFill>
                  <a:srgbClr val="006600"/>
                </a:solidFill>
                <a:latin typeface="Arial" pitchFamily="34" charset="0"/>
                <a:cs typeface="Arial" pitchFamily="34" charset="0"/>
              </a:rPr>
              <a:t>Latest study was conducted in</a:t>
            </a:r>
            <a:r>
              <a:rPr lang="en-US" sz="2400" b="1" dirty="0" smtClean="0">
                <a:solidFill>
                  <a:srgbClr val="990000"/>
                </a:solidFill>
                <a:latin typeface="Arial" pitchFamily="34" charset="0"/>
                <a:cs typeface="Arial" pitchFamily="34" charset="0"/>
              </a:rPr>
              <a:t> </a:t>
            </a:r>
            <a:r>
              <a:rPr lang="en-US" sz="2400" b="1" u="sng" dirty="0" smtClean="0">
                <a:solidFill>
                  <a:srgbClr val="FFC000"/>
                </a:solidFill>
                <a:latin typeface="Arial" pitchFamily="34" charset="0"/>
                <a:cs typeface="Arial" pitchFamily="34" charset="0"/>
              </a:rPr>
              <a:t>medical college </a:t>
            </a:r>
            <a:r>
              <a:rPr lang="en-US" sz="2400" b="1" u="sng" dirty="0" err="1" smtClean="0">
                <a:solidFill>
                  <a:srgbClr val="FFC000"/>
                </a:solidFill>
                <a:latin typeface="Arial" pitchFamily="34" charset="0"/>
                <a:cs typeface="Arial" pitchFamily="34" charset="0"/>
              </a:rPr>
              <a:t>calcutta</a:t>
            </a:r>
            <a:endParaRPr lang="en-US" sz="2400" b="1" u="sng" dirty="0" smtClean="0">
              <a:solidFill>
                <a:srgbClr val="FFC000"/>
              </a:solidFill>
              <a:latin typeface="Arial" pitchFamily="34" charset="0"/>
              <a:cs typeface="Arial" pitchFamily="34" charset="0"/>
            </a:endParaRPr>
          </a:p>
          <a:p>
            <a:r>
              <a:rPr lang="en-US" sz="2400" b="1" dirty="0" smtClean="0">
                <a:solidFill>
                  <a:srgbClr val="990000"/>
                </a:solidFill>
                <a:latin typeface="Arial" pitchFamily="34" charset="0"/>
                <a:cs typeface="Arial" pitchFamily="34" charset="0"/>
              </a:rPr>
              <a:t>After giving 9 months of garlic there was 25% increase in baseline arterial oxygen levels</a:t>
            </a:r>
            <a:endParaRPr lang="en-IN" sz="2400" b="1" dirty="0">
              <a:solidFill>
                <a:srgbClr val="990000"/>
              </a:solidFill>
              <a:latin typeface="Arial" pitchFamily="34" charset="0"/>
              <a:cs typeface="Arial" pitchFamily="34" charset="0"/>
            </a:endParaRPr>
          </a:p>
        </p:txBody>
      </p:sp>
      <p:pic>
        <p:nvPicPr>
          <p:cNvPr id="1026" name="Picture 2" descr="C:\Users\paul\Documents\pulmo\hepatopulmonary syndrome\New folder\garlic_bulb.jpg"/>
          <p:cNvPicPr>
            <a:picLocks noGrp="1" noChangeAspect="1" noChangeArrowheads="1"/>
          </p:cNvPicPr>
          <p:nvPr>
            <p:ph sz="half" idx="2"/>
          </p:nvPr>
        </p:nvPicPr>
        <p:blipFill>
          <a:blip r:embed="rId4" cstate="print"/>
          <a:srcRect/>
          <a:stretch>
            <a:fillRect/>
          </a:stretch>
        </p:blipFill>
        <p:spPr bwMode="auto">
          <a:xfrm>
            <a:off x="5772150" y="2057400"/>
            <a:ext cx="3143250" cy="3429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6400800" cy="609600"/>
          </a:xfrm>
        </p:spPr>
        <p:txBody>
          <a:bodyPr>
            <a:normAutofit fontScale="90000"/>
          </a:bodyPr>
          <a:lstStyle/>
          <a:p>
            <a:r>
              <a:rPr lang="en-US" b="1" i="1" u="sng" dirty="0" smtClean="0">
                <a:solidFill>
                  <a:srgbClr val="800000"/>
                </a:solidFill>
              </a:rPr>
              <a:t>HISTORY OF HPS</a:t>
            </a:r>
            <a:endParaRPr lang="en-IN" b="1" i="1" u="sng" dirty="0">
              <a:solidFill>
                <a:srgbClr val="800000"/>
              </a:solidFill>
            </a:endParaRPr>
          </a:p>
        </p:txBody>
      </p:sp>
      <p:sp>
        <p:nvSpPr>
          <p:cNvPr id="3" name="Content Placeholder 2"/>
          <p:cNvSpPr>
            <a:spLocks noGrp="1"/>
          </p:cNvSpPr>
          <p:nvPr>
            <p:ph idx="1"/>
          </p:nvPr>
        </p:nvSpPr>
        <p:spPr>
          <a:xfrm>
            <a:off x="152400" y="1219200"/>
            <a:ext cx="7086600" cy="5486400"/>
          </a:xfrm>
        </p:spPr>
        <p:txBody>
          <a:bodyPr>
            <a:normAutofit fontScale="85000" lnSpcReduction="20000"/>
          </a:bodyPr>
          <a:lstStyle/>
          <a:p>
            <a:pPr>
              <a:buNone/>
            </a:pPr>
            <a:r>
              <a:rPr lang="en-IN" dirty="0" smtClean="0"/>
              <a:t> common clinical manifestation in</a:t>
            </a:r>
          </a:p>
          <a:p>
            <a:r>
              <a:rPr lang="en-IN" sz="2600" b="1" dirty="0" smtClean="0">
                <a:solidFill>
                  <a:srgbClr val="333399"/>
                </a:solidFill>
              </a:rPr>
              <a:t>Hypoxemia is a common clinical manifestation in</a:t>
            </a:r>
          </a:p>
          <a:p>
            <a:r>
              <a:rPr lang="en-IN" sz="2600" b="1" dirty="0" smtClean="0">
                <a:solidFill>
                  <a:srgbClr val="333399"/>
                </a:solidFill>
              </a:rPr>
              <a:t>patients with liver cirrhosis.</a:t>
            </a:r>
          </a:p>
          <a:p>
            <a:r>
              <a:rPr lang="en-IN" sz="2600" b="1" dirty="0" smtClean="0">
                <a:solidFill>
                  <a:srgbClr val="333399"/>
                </a:solidFill>
              </a:rPr>
              <a:t>A relationship between cirrhotic liver and lung was first</a:t>
            </a:r>
          </a:p>
          <a:p>
            <a:r>
              <a:rPr lang="en-IN" sz="2600" b="1" dirty="0" smtClean="0">
                <a:solidFill>
                  <a:srgbClr val="333399"/>
                </a:solidFill>
              </a:rPr>
              <a:t>described by </a:t>
            </a:r>
            <a:r>
              <a:rPr lang="en-IN" sz="2600" b="1" u="sng" dirty="0" err="1" smtClean="0">
                <a:solidFill>
                  <a:srgbClr val="FF9900"/>
                </a:solidFill>
              </a:rPr>
              <a:t>Fluckiger</a:t>
            </a:r>
            <a:r>
              <a:rPr lang="en-IN" sz="2600" b="1" u="sng" dirty="0" smtClean="0">
                <a:solidFill>
                  <a:srgbClr val="FF9900"/>
                </a:solidFill>
              </a:rPr>
              <a:t> in 1884 </a:t>
            </a:r>
            <a:r>
              <a:rPr lang="en-IN" sz="2600" b="1" dirty="0" smtClean="0">
                <a:solidFill>
                  <a:srgbClr val="333399"/>
                </a:solidFill>
              </a:rPr>
              <a:t>based on the</a:t>
            </a:r>
          </a:p>
          <a:p>
            <a:r>
              <a:rPr lang="en-IN" sz="2600" b="1" dirty="0" smtClean="0">
                <a:solidFill>
                  <a:srgbClr val="333399"/>
                </a:solidFill>
              </a:rPr>
              <a:t>observation of a woman with cirrhosis, cyanosis and clubbed digits</a:t>
            </a:r>
          </a:p>
          <a:p>
            <a:pPr>
              <a:buNone/>
            </a:pPr>
            <a:r>
              <a:rPr lang="en-IN" sz="2600" b="1" dirty="0" smtClean="0">
                <a:solidFill>
                  <a:srgbClr val="333399"/>
                </a:solidFill>
              </a:rPr>
              <a:t>     Several authors have since confirmed this finding</a:t>
            </a:r>
          </a:p>
          <a:p>
            <a:r>
              <a:rPr lang="en-IN" sz="2600" b="1" dirty="0" smtClean="0">
                <a:solidFill>
                  <a:srgbClr val="333399"/>
                </a:solidFill>
              </a:rPr>
              <a:t>In 1977, </a:t>
            </a:r>
            <a:r>
              <a:rPr lang="en-IN" sz="2600" b="1" u="sng" dirty="0" smtClean="0">
                <a:solidFill>
                  <a:srgbClr val="006600"/>
                </a:solidFill>
              </a:rPr>
              <a:t>Kennedy and Knudson </a:t>
            </a:r>
            <a:r>
              <a:rPr lang="en-IN" sz="2600" b="1" dirty="0" smtClean="0">
                <a:solidFill>
                  <a:srgbClr val="333399"/>
                </a:solidFill>
              </a:rPr>
              <a:t>coined</a:t>
            </a:r>
          </a:p>
          <a:p>
            <a:r>
              <a:rPr lang="en-IN" sz="2600" b="1" dirty="0" smtClean="0">
                <a:solidFill>
                  <a:srgbClr val="333399"/>
                </a:solidFill>
              </a:rPr>
              <a:t>the term </a:t>
            </a:r>
            <a:r>
              <a:rPr lang="en-IN" sz="2600" b="1" dirty="0" smtClean="0">
                <a:solidFill>
                  <a:srgbClr val="FFFFFF"/>
                </a:solidFill>
              </a:rPr>
              <a:t>“</a:t>
            </a:r>
            <a:r>
              <a:rPr lang="en-IN" sz="2600" b="1" dirty="0" err="1" smtClean="0">
                <a:solidFill>
                  <a:srgbClr val="FFFFFF"/>
                </a:solidFill>
              </a:rPr>
              <a:t>hepatopulmonary</a:t>
            </a:r>
            <a:r>
              <a:rPr lang="en-IN" sz="2600" b="1" dirty="0" smtClean="0">
                <a:solidFill>
                  <a:srgbClr val="FFFFFF"/>
                </a:solidFill>
              </a:rPr>
              <a:t> syndrome” </a:t>
            </a:r>
            <a:r>
              <a:rPr lang="en-IN" sz="2600" b="1" dirty="0" smtClean="0">
                <a:solidFill>
                  <a:srgbClr val="333399"/>
                </a:solidFill>
              </a:rPr>
              <a:t>to describe</a:t>
            </a:r>
          </a:p>
          <a:p>
            <a:r>
              <a:rPr lang="en-IN" sz="2600" b="1" dirty="0" smtClean="0">
                <a:solidFill>
                  <a:srgbClr val="333399"/>
                </a:solidFill>
              </a:rPr>
              <a:t>this entity</a:t>
            </a:r>
          </a:p>
          <a:p>
            <a:r>
              <a:rPr lang="en-IN" sz="2400" dirty="0" smtClean="0"/>
              <a:t>.</a:t>
            </a:r>
            <a:endParaRPr lang="en-IN" sz="2400" dirty="0" smtClean="0">
              <a:solidFill>
                <a:srgbClr val="333399"/>
              </a:solidFill>
            </a:endParaRPr>
          </a:p>
        </p:txBody>
      </p:sp>
      <p:pic>
        <p:nvPicPr>
          <p:cNvPr id="1026" name="Picture 2" descr="C:\Users\paul\Documents\pulmo\hepatopulmonary syndrome\New folder\liver.jpg"/>
          <p:cNvPicPr>
            <a:picLocks noChangeAspect="1" noChangeArrowheads="1"/>
          </p:cNvPicPr>
          <p:nvPr/>
        </p:nvPicPr>
        <p:blipFill>
          <a:blip r:embed="rId2" cstate="print"/>
          <a:srcRect/>
          <a:stretch>
            <a:fillRect/>
          </a:stretch>
        </p:blipFill>
        <p:spPr bwMode="auto">
          <a:xfrm>
            <a:off x="0" y="0"/>
            <a:ext cx="2286000" cy="1600200"/>
          </a:xfrm>
          <a:prstGeom prst="rect">
            <a:avLst/>
          </a:prstGeom>
          <a:noFill/>
        </p:spPr>
      </p:pic>
      <p:pic>
        <p:nvPicPr>
          <p:cNvPr id="1027" name="Picture 3" descr="C:\Users\paul\Documents\pulmo\hepatopulmonary syndrome\New folder\lungs.gif"/>
          <p:cNvPicPr>
            <a:picLocks noChangeAspect="1" noChangeArrowheads="1"/>
          </p:cNvPicPr>
          <p:nvPr/>
        </p:nvPicPr>
        <p:blipFill>
          <a:blip r:embed="rId3" cstate="print"/>
          <a:srcRect/>
          <a:stretch>
            <a:fillRect/>
          </a:stretch>
        </p:blipFill>
        <p:spPr bwMode="auto">
          <a:xfrm>
            <a:off x="6858000" y="4572000"/>
            <a:ext cx="2286000" cy="2286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TW" b="1" u="sng" dirty="0" err="1" smtClean="0">
                <a:solidFill>
                  <a:srgbClr val="CC0000"/>
                </a:solidFill>
                <a:latin typeface="Arial" pitchFamily="34" charset="0"/>
                <a:cs typeface="Arial" pitchFamily="34" charset="0"/>
              </a:rPr>
              <a:t>Orthotopic</a:t>
            </a:r>
            <a:r>
              <a:rPr lang="en-US" altLang="zh-TW" b="1" u="sng" dirty="0" smtClean="0">
                <a:solidFill>
                  <a:srgbClr val="CC0000"/>
                </a:solidFill>
                <a:latin typeface="Arial" pitchFamily="34" charset="0"/>
                <a:cs typeface="Arial" pitchFamily="34" charset="0"/>
              </a:rPr>
              <a:t> Liver Transplantation </a:t>
            </a:r>
            <a:r>
              <a:rPr lang="en-US" altLang="zh-TW" b="1" u="sng" dirty="0" smtClean="0"/>
              <a:t>(OLT)</a:t>
            </a:r>
            <a:endParaRPr lang="en-IN" b="1" u="sng" dirty="0"/>
          </a:p>
        </p:txBody>
      </p:sp>
      <p:sp>
        <p:nvSpPr>
          <p:cNvPr id="3" name="Content Placeholder 2"/>
          <p:cNvSpPr>
            <a:spLocks noGrp="1"/>
          </p:cNvSpPr>
          <p:nvPr>
            <p:ph idx="1"/>
          </p:nvPr>
        </p:nvSpPr>
        <p:spPr>
          <a:xfrm>
            <a:off x="304800" y="1447800"/>
            <a:ext cx="7543800" cy="5257800"/>
          </a:xfrm>
        </p:spPr>
        <p:txBody>
          <a:bodyPr>
            <a:normAutofit lnSpcReduction="10000"/>
          </a:bodyPr>
          <a:lstStyle/>
          <a:p>
            <a:r>
              <a:rPr lang="en-US" altLang="zh-TW" sz="2800" b="1" dirty="0" smtClean="0">
                <a:solidFill>
                  <a:schemeClr val="bg2">
                    <a:lumMod val="90000"/>
                  </a:schemeClr>
                </a:solidFill>
                <a:latin typeface="Arial" pitchFamily="34" charset="0"/>
                <a:cs typeface="Arial" pitchFamily="34" charset="0"/>
              </a:rPr>
              <a:t>OLT: complete resolution of HPS.</a:t>
            </a:r>
          </a:p>
          <a:p>
            <a:r>
              <a:rPr lang="en-US" altLang="zh-TW" sz="2800" b="1" dirty="0" smtClean="0">
                <a:solidFill>
                  <a:schemeClr val="bg2">
                    <a:lumMod val="90000"/>
                  </a:schemeClr>
                </a:solidFill>
                <a:latin typeface="Arial" pitchFamily="34" charset="0"/>
                <a:cs typeface="Arial" pitchFamily="34" charset="0"/>
              </a:rPr>
              <a:t>Normalization of the abnormal oxygenation </a:t>
            </a:r>
          </a:p>
          <a:p>
            <a:pPr lvl="1"/>
            <a:r>
              <a:rPr lang="en-US" altLang="zh-TW" sz="2400" b="1" dirty="0" smtClean="0">
                <a:solidFill>
                  <a:schemeClr val="bg2">
                    <a:lumMod val="90000"/>
                  </a:schemeClr>
                </a:solidFill>
                <a:latin typeface="Arial" pitchFamily="34" charset="0"/>
                <a:cs typeface="Arial" pitchFamily="34" charset="0"/>
              </a:rPr>
              <a:t>Require up to 15 months </a:t>
            </a:r>
          </a:p>
          <a:p>
            <a:pPr lvl="1"/>
            <a:r>
              <a:rPr lang="en-US" altLang="zh-TW" sz="2400" b="1" dirty="0" smtClean="0">
                <a:solidFill>
                  <a:schemeClr val="bg2">
                    <a:lumMod val="90000"/>
                  </a:schemeClr>
                </a:solidFill>
                <a:latin typeface="Arial" pitchFamily="34" charset="0"/>
                <a:cs typeface="Arial" pitchFamily="34" charset="0"/>
              </a:rPr>
              <a:t>Presumed vascular remodeling.</a:t>
            </a:r>
          </a:p>
          <a:p>
            <a:r>
              <a:rPr lang="en-US" altLang="zh-TW" sz="2800" b="1" dirty="0" smtClean="0">
                <a:solidFill>
                  <a:schemeClr val="bg2">
                    <a:lumMod val="90000"/>
                  </a:schemeClr>
                </a:solidFill>
                <a:latin typeface="Arial" pitchFamily="34" charset="0"/>
                <a:cs typeface="Arial" pitchFamily="34" charset="0"/>
              </a:rPr>
              <a:t>Refractory hypoxemia :</a:t>
            </a:r>
          </a:p>
          <a:p>
            <a:pPr lvl="1"/>
            <a:r>
              <a:rPr lang="en-US" altLang="zh-TW" sz="2400" b="1" dirty="0" smtClean="0">
                <a:solidFill>
                  <a:schemeClr val="bg2">
                    <a:lumMod val="90000"/>
                  </a:schemeClr>
                </a:solidFill>
                <a:latin typeface="Arial" pitchFamily="34" charset="0"/>
                <a:cs typeface="Arial" pitchFamily="34" charset="0"/>
              </a:rPr>
              <a:t>Probably contributes to a </a:t>
            </a:r>
            <a:r>
              <a:rPr lang="en-US" altLang="zh-TW" sz="2400" b="1" dirty="0" err="1" smtClean="0">
                <a:solidFill>
                  <a:schemeClr val="bg2">
                    <a:lumMod val="90000"/>
                  </a:schemeClr>
                </a:solidFill>
                <a:latin typeface="Arial" pitchFamily="34" charset="0"/>
                <a:cs typeface="Arial" pitchFamily="34" charset="0"/>
              </a:rPr>
              <a:t>nonpulmonary</a:t>
            </a:r>
            <a:r>
              <a:rPr lang="en-US" altLang="zh-TW" sz="2400" b="1" dirty="0" smtClean="0">
                <a:solidFill>
                  <a:schemeClr val="bg2">
                    <a:lumMod val="90000"/>
                  </a:schemeClr>
                </a:solidFill>
                <a:latin typeface="Arial" pitchFamily="34" charset="0"/>
                <a:cs typeface="Arial" pitchFamily="34" charset="0"/>
              </a:rPr>
              <a:t> event that subsequently results in death.</a:t>
            </a:r>
          </a:p>
          <a:p>
            <a:r>
              <a:rPr lang="en-US" altLang="zh-TW" sz="2800" b="1" dirty="0" smtClean="0">
                <a:solidFill>
                  <a:schemeClr val="bg2">
                    <a:lumMod val="90000"/>
                  </a:schemeClr>
                </a:solidFill>
                <a:latin typeface="Arial" pitchFamily="34" charset="0"/>
                <a:cs typeface="Arial" pitchFamily="34" charset="0"/>
              </a:rPr>
              <a:t>Liver transplant priority consideration </a:t>
            </a:r>
          </a:p>
          <a:p>
            <a:pPr lvl="1"/>
            <a:r>
              <a:rPr lang="en-US" altLang="zh-TW" sz="2400" b="1" dirty="0" smtClean="0">
                <a:solidFill>
                  <a:schemeClr val="bg2">
                    <a:lumMod val="90000"/>
                  </a:schemeClr>
                </a:solidFill>
                <a:latin typeface="Arial" pitchFamily="34" charset="0"/>
                <a:cs typeface="Arial" pitchFamily="34" charset="0"/>
              </a:rPr>
              <a:t>In patients with HPS exists in the pediatric population, </a:t>
            </a:r>
          </a:p>
          <a:p>
            <a:pPr lvl="1"/>
            <a:r>
              <a:rPr lang="en-US" altLang="zh-TW" sz="2400" b="1" dirty="0" smtClean="0">
                <a:solidFill>
                  <a:schemeClr val="bg2">
                    <a:lumMod val="90000"/>
                  </a:schemeClr>
                </a:solidFill>
                <a:latin typeface="Arial" pitchFamily="34" charset="0"/>
                <a:cs typeface="Arial" pitchFamily="34" charset="0"/>
              </a:rPr>
              <a:t>Has not been applied to adult listing criteria</a:t>
            </a:r>
            <a:r>
              <a:rPr lang="en-US" altLang="zh-TW" sz="2400" b="1" dirty="0" smtClean="0">
                <a:solidFill>
                  <a:schemeClr val="bg2">
                    <a:lumMod val="90000"/>
                  </a:schemeClr>
                </a:solidFill>
              </a:rPr>
              <a:t>.</a:t>
            </a:r>
          </a:p>
          <a:p>
            <a:endParaRPr lang="en-IN"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altLang="zh-TW" b="1" u="sng" dirty="0" smtClean="0">
                <a:solidFill>
                  <a:srgbClr val="00CC00"/>
                </a:solidFill>
                <a:latin typeface="Arial" pitchFamily="34" charset="0"/>
                <a:cs typeface="Arial" pitchFamily="34" charset="0"/>
              </a:rPr>
              <a:t>HPS and Effects of OLT</a:t>
            </a:r>
            <a:endParaRPr lang="en-IN" b="1" u="sng" dirty="0">
              <a:solidFill>
                <a:srgbClr val="00CC00"/>
              </a:solidFill>
              <a:latin typeface="Arial" pitchFamily="34" charset="0"/>
              <a:cs typeface="Arial" pitchFamily="34" charset="0"/>
            </a:endParaRPr>
          </a:p>
        </p:txBody>
      </p:sp>
      <p:sp>
        <p:nvSpPr>
          <p:cNvPr id="3" name="Content Placeholder 2"/>
          <p:cNvSpPr>
            <a:spLocks noGrp="1"/>
          </p:cNvSpPr>
          <p:nvPr>
            <p:ph idx="1"/>
          </p:nvPr>
        </p:nvSpPr>
        <p:spPr>
          <a:xfrm>
            <a:off x="152400" y="1295400"/>
            <a:ext cx="7696200" cy="5257800"/>
          </a:xfrm>
        </p:spPr>
        <p:txBody>
          <a:bodyPr>
            <a:normAutofit fontScale="92500" lnSpcReduction="10000"/>
          </a:bodyPr>
          <a:lstStyle/>
          <a:p>
            <a:r>
              <a:rPr lang="en-US" altLang="zh-TW" b="1" dirty="0" smtClean="0">
                <a:solidFill>
                  <a:srgbClr val="CC0000"/>
                </a:solidFill>
                <a:latin typeface="Arial" pitchFamily="34" charset="0"/>
                <a:cs typeface="Arial" pitchFamily="34" charset="0"/>
              </a:rPr>
              <a:t>Syndrome resolution after OLT reported in 62% ~ 82%; usually slow improvement, may require months of supplemental oxygen.</a:t>
            </a:r>
          </a:p>
          <a:p>
            <a:r>
              <a:rPr lang="en-US" altLang="zh-TW" b="1" dirty="0" smtClean="0">
                <a:solidFill>
                  <a:srgbClr val="CC0000"/>
                </a:solidFill>
                <a:latin typeface="Arial" pitchFamily="34" charset="0"/>
                <a:cs typeface="Arial" pitchFamily="34" charset="0"/>
              </a:rPr>
              <a:t>Post-OLT mortality rates: 16% within 90 days of OLT (n=81), 38% at 1 year (n=14)</a:t>
            </a:r>
          </a:p>
          <a:p>
            <a:r>
              <a:rPr lang="en-US" altLang="zh-TW" b="1" dirty="0" smtClean="0">
                <a:solidFill>
                  <a:srgbClr val="CC0000"/>
                </a:solidFill>
                <a:latin typeface="Arial" pitchFamily="34" charset="0"/>
                <a:cs typeface="Arial" pitchFamily="34" charset="0"/>
              </a:rPr>
              <a:t>30% mortality if pre-OLT PaO</a:t>
            </a:r>
            <a:r>
              <a:rPr lang="en-US" altLang="zh-TW" b="1" baseline="-25000" dirty="0" smtClean="0">
                <a:solidFill>
                  <a:srgbClr val="CC0000"/>
                </a:solidFill>
                <a:latin typeface="Arial" pitchFamily="34" charset="0"/>
                <a:cs typeface="Arial" pitchFamily="34" charset="0"/>
              </a:rPr>
              <a:t>2</a:t>
            </a:r>
            <a:r>
              <a:rPr lang="en-US" altLang="zh-TW" b="1" dirty="0" smtClean="0">
                <a:solidFill>
                  <a:srgbClr val="CC0000"/>
                </a:solidFill>
                <a:latin typeface="Arial" pitchFamily="34" charset="0"/>
                <a:cs typeface="Arial" pitchFamily="34" charset="0"/>
              </a:rPr>
              <a:t> &lt; 50 mmHg</a:t>
            </a:r>
          </a:p>
          <a:p>
            <a:r>
              <a:rPr lang="en-US" altLang="zh-TW" b="1" dirty="0" smtClean="0">
                <a:solidFill>
                  <a:srgbClr val="CC0000"/>
                </a:solidFill>
                <a:latin typeface="Arial" pitchFamily="34" charset="0"/>
                <a:cs typeface="Arial" pitchFamily="34" charset="0"/>
              </a:rPr>
              <a:t>Greater pre-OLT </a:t>
            </a:r>
            <a:r>
              <a:rPr lang="en-US" altLang="zh-TW" b="1" dirty="0" err="1" smtClean="0">
                <a:solidFill>
                  <a:srgbClr val="CC0000"/>
                </a:solidFill>
                <a:latin typeface="Arial" pitchFamily="34" charset="0"/>
                <a:cs typeface="Arial" pitchFamily="34" charset="0"/>
              </a:rPr>
              <a:t>extrapulmonary</a:t>
            </a:r>
            <a:r>
              <a:rPr lang="en-US" altLang="zh-TW" b="1" dirty="0" smtClean="0">
                <a:solidFill>
                  <a:srgbClr val="CC0000"/>
                </a:solidFill>
                <a:latin typeface="Arial" pitchFamily="34" charset="0"/>
                <a:cs typeface="Arial" pitchFamily="34" charset="0"/>
              </a:rPr>
              <a:t> (brain) uptake of 99m </a:t>
            </a:r>
            <a:r>
              <a:rPr lang="en-US" altLang="zh-TW" b="1" dirty="0" err="1" smtClean="0">
                <a:solidFill>
                  <a:srgbClr val="CC0000"/>
                </a:solidFill>
                <a:latin typeface="Arial" pitchFamily="34" charset="0"/>
                <a:cs typeface="Arial" pitchFamily="34" charset="0"/>
              </a:rPr>
              <a:t>TcMAA</a:t>
            </a:r>
            <a:r>
              <a:rPr lang="en-US" altLang="zh-TW" b="1" dirty="0" smtClean="0">
                <a:solidFill>
                  <a:srgbClr val="CC0000"/>
                </a:solidFill>
                <a:latin typeface="Arial" pitchFamily="34" charset="0"/>
                <a:cs typeface="Arial" pitchFamily="34" charset="0"/>
              </a:rPr>
              <a:t> associated with decreasing post-OLT survival</a:t>
            </a:r>
          </a:p>
          <a:p>
            <a:endParaRPr lang="en-IN"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altLang="zh-TW" b="1" u="sng" dirty="0" smtClean="0">
                <a:solidFill>
                  <a:srgbClr val="00CC00"/>
                </a:solidFill>
                <a:latin typeface="Arial" pitchFamily="34" charset="0"/>
                <a:cs typeface="Arial" pitchFamily="34" charset="0"/>
              </a:rPr>
              <a:t>HPS and Effects of OLT</a:t>
            </a:r>
            <a:endParaRPr lang="en-IN" b="1" u="sng" dirty="0">
              <a:solidFill>
                <a:srgbClr val="00CC00"/>
              </a:solidFill>
              <a:latin typeface="Arial" pitchFamily="34" charset="0"/>
              <a:cs typeface="Arial" pitchFamily="34" charset="0"/>
            </a:endParaRPr>
          </a:p>
        </p:txBody>
      </p:sp>
      <p:sp>
        <p:nvSpPr>
          <p:cNvPr id="3" name="Content Placeholder 2"/>
          <p:cNvSpPr>
            <a:spLocks noGrp="1"/>
          </p:cNvSpPr>
          <p:nvPr>
            <p:ph idx="1"/>
          </p:nvPr>
        </p:nvSpPr>
        <p:spPr>
          <a:xfrm>
            <a:off x="228600" y="1143000"/>
            <a:ext cx="6934200" cy="5410200"/>
          </a:xfrm>
        </p:spPr>
        <p:txBody>
          <a:bodyPr>
            <a:normAutofit lnSpcReduction="10000"/>
          </a:bodyPr>
          <a:lstStyle/>
          <a:p>
            <a:r>
              <a:rPr lang="en-US" altLang="zh-TW" b="1" dirty="0" smtClean="0">
                <a:solidFill>
                  <a:srgbClr val="C00000"/>
                </a:solidFill>
                <a:latin typeface="Arial" pitchFamily="34" charset="0"/>
                <a:cs typeface="Arial" pitchFamily="34" charset="0"/>
              </a:rPr>
              <a:t>Post-OLT </a:t>
            </a:r>
            <a:r>
              <a:rPr lang="en-US" altLang="zh-TW" b="1" dirty="0" err="1" smtClean="0">
                <a:solidFill>
                  <a:srgbClr val="C00000"/>
                </a:solidFill>
                <a:latin typeface="Arial" pitchFamily="34" charset="0"/>
                <a:cs typeface="Arial" pitchFamily="34" charset="0"/>
              </a:rPr>
              <a:t>nonresolution</a:t>
            </a:r>
            <a:r>
              <a:rPr lang="en-US" altLang="zh-TW" b="1" dirty="0" smtClean="0">
                <a:solidFill>
                  <a:srgbClr val="C00000"/>
                </a:solidFill>
                <a:latin typeface="Arial" pitchFamily="34" charset="0"/>
                <a:cs typeface="Arial" pitchFamily="34" charset="0"/>
              </a:rPr>
              <a:t> of HPS uncommon (2%)</a:t>
            </a:r>
          </a:p>
          <a:p>
            <a:r>
              <a:rPr lang="en-US" altLang="zh-TW" b="1" dirty="0" smtClean="0">
                <a:solidFill>
                  <a:srgbClr val="C00000"/>
                </a:solidFill>
                <a:latin typeface="Arial" pitchFamily="34" charset="0"/>
                <a:cs typeface="Arial" pitchFamily="34" charset="0"/>
              </a:rPr>
              <a:t>Post-OLT recurrence of HPS extremely rare; 1 case reported (pre-OLT diagnosis was nonalcoholic </a:t>
            </a:r>
            <a:r>
              <a:rPr lang="en-US" altLang="zh-TW" b="1" dirty="0" err="1" smtClean="0">
                <a:solidFill>
                  <a:srgbClr val="C00000"/>
                </a:solidFill>
                <a:latin typeface="Arial" pitchFamily="34" charset="0"/>
                <a:cs typeface="Arial" pitchFamily="34" charset="0"/>
              </a:rPr>
              <a:t>steatohepatitis</a:t>
            </a:r>
            <a:r>
              <a:rPr lang="en-US" altLang="zh-TW" b="1" dirty="0" smtClean="0">
                <a:solidFill>
                  <a:srgbClr val="C00000"/>
                </a:solidFill>
                <a:latin typeface="Arial" pitchFamily="34" charset="0"/>
                <a:cs typeface="Arial" pitchFamily="34" charset="0"/>
              </a:rPr>
              <a:t> that recurred post-OLT)</a:t>
            </a:r>
          </a:p>
          <a:p>
            <a:r>
              <a:rPr lang="en-US" altLang="zh-TW" b="1" dirty="0" smtClean="0">
                <a:solidFill>
                  <a:srgbClr val="C00000"/>
                </a:solidFill>
                <a:latin typeface="Arial" pitchFamily="34" charset="0"/>
                <a:cs typeface="Arial" pitchFamily="34" charset="0"/>
              </a:rPr>
              <a:t>Many centers (especially pediatric, UNOS Policy 3.6) consider HPS an indication for OLT</a:t>
            </a:r>
          </a:p>
          <a:p>
            <a:endParaRPr lang="en-IN" dirty="0">
              <a:solidFill>
                <a:srgbClr val="C0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3200" u="sng" dirty="0" smtClean="0">
                <a:solidFill>
                  <a:srgbClr val="800000"/>
                </a:solidFill>
              </a:rPr>
              <a:t>HPS - DIAGNOSTIC ALGORITHM</a:t>
            </a:r>
            <a:endParaRPr lang="en-IN" sz="3200" u="sng" dirty="0">
              <a:solidFill>
                <a:srgbClr val="800000"/>
              </a:solidFill>
            </a:endParaRPr>
          </a:p>
        </p:txBody>
      </p:sp>
      <p:pic>
        <p:nvPicPr>
          <p:cNvPr id="5" name="Picture 3"/>
          <p:cNvPicPr>
            <a:picLocks noGrp="1" noChangeAspect="1" noChangeArrowheads="1"/>
          </p:cNvPicPr>
          <p:nvPr>
            <p:ph sz="half" idx="1"/>
          </p:nvPr>
        </p:nvPicPr>
        <p:blipFill>
          <a:blip r:embed="rId2" cstate="print"/>
          <a:stretch>
            <a:fillRect/>
          </a:stretch>
        </p:blipFill>
        <p:spPr bwMode="auto">
          <a:xfrm>
            <a:off x="590682" y="1600200"/>
            <a:ext cx="3771636" cy="4525963"/>
          </a:xfrm>
          <a:prstGeom prst="rect">
            <a:avLst/>
          </a:prstGeom>
          <a:noFill/>
          <a:ln w="9525">
            <a:noFill/>
            <a:miter lim="800000"/>
            <a:headEnd/>
            <a:tailEnd/>
          </a:ln>
        </p:spPr>
      </p:pic>
      <p:sp>
        <p:nvSpPr>
          <p:cNvPr id="4" name="Content Placeholder 3"/>
          <p:cNvSpPr>
            <a:spLocks noGrp="1"/>
          </p:cNvSpPr>
          <p:nvPr>
            <p:ph sz="half" idx="2"/>
          </p:nvPr>
        </p:nvSpPr>
        <p:spPr>
          <a:xfrm>
            <a:off x="7162800" y="1600200"/>
            <a:ext cx="1981200" cy="4525963"/>
          </a:xfrm>
        </p:spPr>
        <p:txBody>
          <a:bodyPr/>
          <a:lstStyle/>
          <a:p>
            <a:endParaRPr lang="en-IN"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altLang="zh-TW" b="1" u="sng" dirty="0" smtClean="0">
                <a:latin typeface="Arial" pitchFamily="34" charset="0"/>
                <a:cs typeface="Arial" pitchFamily="34" charset="0"/>
              </a:rPr>
              <a:t>Summary</a:t>
            </a:r>
            <a:endParaRPr lang="en-IN" b="1" u="sng" dirty="0">
              <a:latin typeface="Arial" pitchFamily="34" charset="0"/>
              <a:cs typeface="Arial" pitchFamily="34" charset="0"/>
            </a:endParaRPr>
          </a:p>
        </p:txBody>
      </p:sp>
      <p:sp>
        <p:nvSpPr>
          <p:cNvPr id="3" name="Content Placeholder 2"/>
          <p:cNvSpPr>
            <a:spLocks noGrp="1"/>
          </p:cNvSpPr>
          <p:nvPr>
            <p:ph idx="1"/>
          </p:nvPr>
        </p:nvSpPr>
        <p:spPr>
          <a:xfrm>
            <a:off x="304800" y="1219200"/>
            <a:ext cx="8610600" cy="5181600"/>
          </a:xfrm>
        </p:spPr>
        <p:txBody>
          <a:bodyPr/>
          <a:lstStyle/>
          <a:p>
            <a:r>
              <a:rPr lang="en-US" altLang="zh-TW" b="1" dirty="0" smtClean="0">
                <a:solidFill>
                  <a:srgbClr val="000066"/>
                </a:solidFill>
                <a:latin typeface="Arial" pitchFamily="34" charset="0"/>
                <a:cs typeface="Arial" pitchFamily="34" charset="0"/>
              </a:rPr>
              <a:t>HPS is a triad of </a:t>
            </a:r>
          </a:p>
          <a:p>
            <a:pPr lvl="1"/>
            <a:r>
              <a:rPr lang="en-US" altLang="zh-TW" b="1" dirty="0" smtClean="0">
                <a:solidFill>
                  <a:srgbClr val="000066"/>
                </a:solidFill>
                <a:latin typeface="Arial" pitchFamily="34" charset="0"/>
                <a:cs typeface="Arial" pitchFamily="34" charset="0"/>
              </a:rPr>
              <a:t>Portal hypertension with/ without liver disease,</a:t>
            </a:r>
          </a:p>
          <a:p>
            <a:pPr lvl="1"/>
            <a:r>
              <a:rPr lang="en-US" altLang="zh-TW" b="1" dirty="0" smtClean="0">
                <a:solidFill>
                  <a:srgbClr val="000066"/>
                </a:solidFill>
                <a:latin typeface="Arial" pitchFamily="34" charset="0"/>
                <a:cs typeface="Arial" pitchFamily="34" charset="0"/>
              </a:rPr>
              <a:t>Gas exchange disorders, </a:t>
            </a:r>
          </a:p>
          <a:p>
            <a:pPr lvl="1"/>
            <a:r>
              <a:rPr lang="en-US" altLang="zh-TW" b="1" dirty="0" smtClean="0">
                <a:solidFill>
                  <a:srgbClr val="000066"/>
                </a:solidFill>
                <a:latin typeface="Arial" pitchFamily="34" charset="0"/>
                <a:cs typeface="Arial" pitchFamily="34" charset="0"/>
              </a:rPr>
              <a:t>IPVDs. </a:t>
            </a:r>
          </a:p>
          <a:p>
            <a:r>
              <a:rPr lang="en-US" altLang="zh-TW" b="1" dirty="0" smtClean="0">
                <a:solidFill>
                  <a:srgbClr val="000066"/>
                </a:solidFill>
                <a:latin typeface="Arial" pitchFamily="34" charset="0"/>
                <a:cs typeface="Arial" pitchFamily="34" charset="0"/>
              </a:rPr>
              <a:t>The most frequent anatomic substrate </a:t>
            </a:r>
          </a:p>
          <a:p>
            <a:pPr lvl="1"/>
            <a:r>
              <a:rPr lang="en-US" altLang="zh-TW" b="1" dirty="0" err="1" smtClean="0">
                <a:solidFill>
                  <a:srgbClr val="000066"/>
                </a:solidFill>
                <a:latin typeface="Arial" pitchFamily="34" charset="0"/>
                <a:cs typeface="Arial" pitchFamily="34" charset="0"/>
              </a:rPr>
              <a:t>Precapillary</a:t>
            </a:r>
            <a:r>
              <a:rPr lang="en-US" altLang="zh-TW" b="1" dirty="0" smtClean="0">
                <a:solidFill>
                  <a:srgbClr val="000066"/>
                </a:solidFill>
                <a:latin typeface="Arial" pitchFamily="34" charset="0"/>
                <a:cs typeface="Arial" pitchFamily="34" charset="0"/>
              </a:rPr>
              <a:t> or capillary pulmonary vascular dilatation. </a:t>
            </a:r>
          </a:p>
          <a:p>
            <a:r>
              <a:rPr lang="en-US" altLang="zh-TW" b="1" dirty="0" smtClean="0">
                <a:solidFill>
                  <a:srgbClr val="000066"/>
                </a:solidFill>
                <a:latin typeface="Arial" pitchFamily="34" charset="0"/>
                <a:cs typeface="Arial" pitchFamily="34" charset="0"/>
              </a:rPr>
              <a:t>Incidence: 4 to 47% of patients with severe chronic liver disease. </a:t>
            </a:r>
            <a:endParaRPr lang="zh-TW" altLang="en-US" b="1" dirty="0" smtClean="0">
              <a:solidFill>
                <a:srgbClr val="000066"/>
              </a:solidFill>
              <a:latin typeface="Arial" pitchFamily="34" charset="0"/>
              <a:cs typeface="Arial" pitchFamily="34" charset="0"/>
            </a:endParaRPr>
          </a:p>
          <a:p>
            <a:endParaRPr lang="en-IN"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52400" y="1600200"/>
            <a:ext cx="7696200" cy="4525963"/>
          </a:xfrm>
        </p:spPr>
        <p:txBody>
          <a:bodyPr>
            <a:normAutofit fontScale="92500" lnSpcReduction="10000"/>
          </a:bodyPr>
          <a:lstStyle/>
          <a:p>
            <a:pPr>
              <a:lnSpc>
                <a:spcPct val="90000"/>
              </a:lnSpc>
            </a:pPr>
            <a:r>
              <a:rPr lang="en-US" altLang="zh-TW" b="1" dirty="0" smtClean="0">
                <a:solidFill>
                  <a:srgbClr val="000066"/>
                </a:solidFill>
                <a:latin typeface="Arial" pitchFamily="34" charset="0"/>
                <a:cs typeface="Arial" pitchFamily="34" charset="0"/>
              </a:rPr>
              <a:t>Clinical manifestations: </a:t>
            </a:r>
          </a:p>
          <a:p>
            <a:pPr lvl="1">
              <a:lnSpc>
                <a:spcPct val="90000"/>
              </a:lnSpc>
            </a:pPr>
            <a:r>
              <a:rPr lang="en-US" altLang="zh-TW" b="1" dirty="0" smtClean="0">
                <a:solidFill>
                  <a:srgbClr val="000066"/>
                </a:solidFill>
                <a:latin typeface="Arial" pitchFamily="34" charset="0"/>
                <a:cs typeface="Arial" pitchFamily="34" charset="0"/>
              </a:rPr>
              <a:t>Progressive </a:t>
            </a:r>
            <a:r>
              <a:rPr lang="en-US" altLang="zh-TW" b="1" dirty="0" err="1" smtClean="0">
                <a:solidFill>
                  <a:srgbClr val="000066"/>
                </a:solidFill>
                <a:latin typeface="Arial" pitchFamily="34" charset="0"/>
                <a:cs typeface="Arial" pitchFamily="34" charset="0"/>
              </a:rPr>
              <a:t>dyspnea</a:t>
            </a:r>
            <a:r>
              <a:rPr lang="en-US" altLang="zh-TW" b="1" dirty="0" smtClean="0">
                <a:solidFill>
                  <a:srgbClr val="000066"/>
                </a:solidFill>
                <a:latin typeface="Arial" pitchFamily="34" charset="0"/>
                <a:cs typeface="Arial" pitchFamily="34" charset="0"/>
              </a:rPr>
              <a:t>, spider nevi, clubbing, </a:t>
            </a:r>
            <a:r>
              <a:rPr lang="en-US" altLang="zh-TW" b="1" dirty="0" err="1" smtClean="0">
                <a:solidFill>
                  <a:srgbClr val="000066"/>
                </a:solidFill>
                <a:latin typeface="Arial" pitchFamily="34" charset="0"/>
                <a:cs typeface="Arial" pitchFamily="34" charset="0"/>
              </a:rPr>
              <a:t>platypnea</a:t>
            </a:r>
            <a:r>
              <a:rPr lang="en-US" altLang="zh-TW" b="1" dirty="0" smtClean="0">
                <a:solidFill>
                  <a:srgbClr val="000066"/>
                </a:solidFill>
                <a:latin typeface="Arial" pitchFamily="34" charset="0"/>
                <a:cs typeface="Arial" pitchFamily="34" charset="0"/>
              </a:rPr>
              <a:t>, and cyanosis. </a:t>
            </a:r>
          </a:p>
          <a:p>
            <a:pPr>
              <a:lnSpc>
                <a:spcPct val="90000"/>
              </a:lnSpc>
            </a:pPr>
            <a:r>
              <a:rPr lang="en-US" altLang="zh-TW" b="1" dirty="0" smtClean="0">
                <a:solidFill>
                  <a:srgbClr val="000066"/>
                </a:solidFill>
                <a:latin typeface="Arial" pitchFamily="34" charset="0"/>
                <a:cs typeface="Arial" pitchFamily="34" charset="0"/>
              </a:rPr>
              <a:t>Pulmonary function impairment:</a:t>
            </a:r>
          </a:p>
          <a:p>
            <a:pPr lvl="1">
              <a:lnSpc>
                <a:spcPct val="90000"/>
              </a:lnSpc>
            </a:pPr>
            <a:r>
              <a:rPr lang="en-US" altLang="zh-TW" b="1" dirty="0" smtClean="0">
                <a:solidFill>
                  <a:srgbClr val="000066"/>
                </a:solidFill>
                <a:latin typeface="Arial" pitchFamily="34" charset="0"/>
                <a:cs typeface="Arial" pitchFamily="34" charset="0"/>
              </a:rPr>
              <a:t>An increase in P(A-a)O</a:t>
            </a:r>
            <a:r>
              <a:rPr lang="en-US" altLang="zh-TW" b="1" baseline="-25000" dirty="0" smtClean="0">
                <a:solidFill>
                  <a:srgbClr val="000066"/>
                </a:solidFill>
                <a:latin typeface="Arial" pitchFamily="34" charset="0"/>
                <a:cs typeface="Arial" pitchFamily="34" charset="0"/>
              </a:rPr>
              <a:t>2</a:t>
            </a:r>
            <a:r>
              <a:rPr lang="en-US" altLang="zh-TW" b="1" dirty="0" smtClean="0">
                <a:solidFill>
                  <a:srgbClr val="000066"/>
                </a:solidFill>
                <a:latin typeface="Arial" pitchFamily="34" charset="0"/>
                <a:cs typeface="Arial" pitchFamily="34" charset="0"/>
              </a:rPr>
              <a:t> &gt;15 mm Hg. </a:t>
            </a:r>
          </a:p>
          <a:p>
            <a:pPr>
              <a:lnSpc>
                <a:spcPct val="90000"/>
              </a:lnSpc>
            </a:pPr>
            <a:r>
              <a:rPr lang="en-US" altLang="zh-TW" b="1" dirty="0" smtClean="0">
                <a:solidFill>
                  <a:srgbClr val="000066"/>
                </a:solidFill>
                <a:latin typeface="Arial" pitchFamily="34" charset="0"/>
                <a:cs typeface="Arial" pitchFamily="34" charset="0"/>
              </a:rPr>
              <a:t>Chest radiograph (on occasion) </a:t>
            </a:r>
          </a:p>
          <a:p>
            <a:pPr lvl="1">
              <a:lnSpc>
                <a:spcPct val="90000"/>
              </a:lnSpc>
            </a:pPr>
            <a:r>
              <a:rPr lang="en-US" altLang="zh-TW" b="1" dirty="0" err="1" smtClean="0">
                <a:solidFill>
                  <a:srgbClr val="000066"/>
                </a:solidFill>
                <a:latin typeface="Arial" pitchFamily="34" charset="0"/>
                <a:cs typeface="Arial" pitchFamily="34" charset="0"/>
              </a:rPr>
              <a:t>Reticulonodular</a:t>
            </a:r>
            <a:r>
              <a:rPr lang="en-US" altLang="zh-TW" b="1" dirty="0" smtClean="0">
                <a:solidFill>
                  <a:srgbClr val="000066"/>
                </a:solidFill>
                <a:latin typeface="Arial" pitchFamily="34" charset="0"/>
                <a:cs typeface="Arial" pitchFamily="34" charset="0"/>
              </a:rPr>
              <a:t> opacities that represent IPVDs.</a:t>
            </a:r>
          </a:p>
          <a:p>
            <a:pPr>
              <a:lnSpc>
                <a:spcPct val="90000"/>
              </a:lnSpc>
            </a:pPr>
            <a:r>
              <a:rPr lang="en-US" altLang="zh-TW" b="1" dirty="0" smtClean="0">
                <a:solidFill>
                  <a:srgbClr val="000066"/>
                </a:solidFill>
                <a:latin typeface="Arial" pitchFamily="34" charset="0"/>
                <a:cs typeface="Arial" pitchFamily="34" charset="0"/>
              </a:rPr>
              <a:t> Contrast echocardiography </a:t>
            </a:r>
          </a:p>
          <a:p>
            <a:pPr lvl="1">
              <a:lnSpc>
                <a:spcPct val="90000"/>
              </a:lnSpc>
            </a:pPr>
            <a:r>
              <a:rPr lang="en-US" altLang="zh-TW" b="1" dirty="0" smtClean="0">
                <a:solidFill>
                  <a:srgbClr val="000066"/>
                </a:solidFill>
                <a:latin typeface="Arial" pitchFamily="34" charset="0"/>
                <a:cs typeface="Arial" pitchFamily="34" charset="0"/>
              </a:rPr>
              <a:t>The method of choice to demonstrate IPVDs</a:t>
            </a:r>
            <a:r>
              <a:rPr lang="en-US" altLang="zh-TW" dirty="0" smtClean="0">
                <a:solidFill>
                  <a:srgbClr val="000066"/>
                </a:solidFill>
                <a:cs typeface="Times New Roman" pitchFamily="18" charset="0"/>
              </a:rPr>
              <a:t>.</a:t>
            </a:r>
            <a:r>
              <a:rPr lang="en-US" altLang="zh-TW" dirty="0" smtClean="0">
                <a:solidFill>
                  <a:srgbClr val="000066"/>
                </a:solidFill>
              </a:rPr>
              <a:t> </a:t>
            </a:r>
            <a:endParaRPr lang="zh-TW" altLang="en-US" dirty="0" smtClean="0">
              <a:solidFill>
                <a:srgbClr val="000066"/>
              </a:solidFill>
            </a:endParaRPr>
          </a:p>
          <a:p>
            <a:endParaRPr lang="en-IN"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altLang="zh-TW" b="1" dirty="0" smtClean="0">
                <a:solidFill>
                  <a:srgbClr val="000066"/>
                </a:solidFill>
                <a:latin typeface="Arial" pitchFamily="34" charset="0"/>
                <a:cs typeface="Arial" pitchFamily="34" charset="0"/>
              </a:rPr>
              <a:t>Pulmonary vascular resistance is commonly low, cardiac output is usually high, and the oxygen </a:t>
            </a:r>
            <a:r>
              <a:rPr lang="en-US" altLang="zh-TW" b="1" dirty="0" err="1" smtClean="0">
                <a:solidFill>
                  <a:srgbClr val="000066"/>
                </a:solidFill>
                <a:latin typeface="Arial" pitchFamily="34" charset="0"/>
                <a:cs typeface="Arial" pitchFamily="34" charset="0"/>
              </a:rPr>
              <a:t>arteriovenous</a:t>
            </a:r>
            <a:r>
              <a:rPr lang="en-US" altLang="zh-TW" b="1" dirty="0" smtClean="0">
                <a:solidFill>
                  <a:srgbClr val="000066"/>
                </a:solidFill>
                <a:latin typeface="Arial" pitchFamily="34" charset="0"/>
                <a:cs typeface="Arial" pitchFamily="34" charset="0"/>
              </a:rPr>
              <a:t> difference decreased. </a:t>
            </a:r>
          </a:p>
          <a:p>
            <a:r>
              <a:rPr lang="en-US" altLang="zh-TW" b="1" dirty="0" smtClean="0">
                <a:solidFill>
                  <a:srgbClr val="000066"/>
                </a:solidFill>
                <a:latin typeface="Arial" pitchFamily="34" charset="0"/>
                <a:cs typeface="Arial" pitchFamily="34" charset="0"/>
              </a:rPr>
              <a:t>HPS can be corrected by liver transplantation</a:t>
            </a:r>
            <a:endParaRPr lang="en-IN" b="1" dirty="0">
              <a:solidFill>
                <a:srgbClr val="000066"/>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62400" cy="792162"/>
          </a:xfrm>
        </p:spPr>
        <p:txBody>
          <a:bodyPr/>
          <a:lstStyle/>
          <a:p>
            <a:r>
              <a:rPr lang="en-US" altLang="zh-TW" b="1" u="sng" dirty="0" smtClean="0">
                <a:solidFill>
                  <a:srgbClr val="00CC00"/>
                </a:solidFill>
                <a:latin typeface="Arial" pitchFamily="34" charset="0"/>
                <a:cs typeface="Arial" pitchFamily="34" charset="0"/>
              </a:rPr>
              <a:t>Conclusion</a:t>
            </a:r>
            <a:endParaRPr lang="en-IN" b="1" u="sng" dirty="0">
              <a:solidFill>
                <a:srgbClr val="00CC00"/>
              </a:solidFill>
              <a:latin typeface="Arial" pitchFamily="34" charset="0"/>
              <a:cs typeface="Arial" pitchFamily="34" charset="0"/>
            </a:endParaRPr>
          </a:p>
        </p:txBody>
      </p:sp>
      <p:sp>
        <p:nvSpPr>
          <p:cNvPr id="3" name="Content Placeholder 2"/>
          <p:cNvSpPr>
            <a:spLocks noGrp="1"/>
          </p:cNvSpPr>
          <p:nvPr>
            <p:ph idx="1"/>
          </p:nvPr>
        </p:nvSpPr>
        <p:spPr>
          <a:xfrm>
            <a:off x="0" y="1143000"/>
            <a:ext cx="6553200" cy="5486400"/>
          </a:xfrm>
        </p:spPr>
        <p:txBody>
          <a:bodyPr>
            <a:normAutofit lnSpcReduction="10000"/>
          </a:bodyPr>
          <a:lstStyle/>
          <a:p>
            <a:r>
              <a:rPr lang="en-US" altLang="zh-TW" sz="2800" b="1" dirty="0" smtClean="0">
                <a:solidFill>
                  <a:srgbClr val="FFFF00"/>
                </a:solidFill>
                <a:latin typeface="Arial" pitchFamily="34" charset="0"/>
                <a:cs typeface="Arial" pitchFamily="34" charset="0"/>
              </a:rPr>
              <a:t>Severe and progressive hypoxemia even in the absence of deteriorating hepatic function </a:t>
            </a:r>
            <a:r>
              <a:rPr lang="en-US" altLang="zh-TW" sz="2800" b="1" dirty="0" smtClean="0">
                <a:solidFill>
                  <a:srgbClr val="FFFF00"/>
                </a:solidFill>
                <a:latin typeface="Arial" pitchFamily="34" charset="0"/>
                <a:cs typeface="Arial" pitchFamily="34" charset="0"/>
                <a:sym typeface="Symbol" pitchFamily="18" charset="2"/>
              </a:rPr>
              <a:t></a:t>
            </a:r>
            <a:r>
              <a:rPr lang="en-US" altLang="zh-TW" sz="2800" b="1" dirty="0" smtClean="0">
                <a:solidFill>
                  <a:srgbClr val="FFFF00"/>
                </a:solidFill>
                <a:latin typeface="Arial" pitchFamily="34" charset="0"/>
                <a:cs typeface="Arial" pitchFamily="34" charset="0"/>
              </a:rPr>
              <a:t> indication for proceeding with liver transplantation. </a:t>
            </a:r>
          </a:p>
          <a:p>
            <a:r>
              <a:rPr lang="en-US" altLang="zh-TW" sz="2800" b="1" dirty="0" smtClean="0">
                <a:solidFill>
                  <a:srgbClr val="FFFF00"/>
                </a:solidFill>
                <a:latin typeface="Arial" pitchFamily="34" charset="0"/>
                <a:cs typeface="Arial" pitchFamily="34" charset="0"/>
              </a:rPr>
              <a:t>Although drug therapy has been disappointing, recent progress in our understanding of the </a:t>
            </a:r>
            <a:r>
              <a:rPr lang="en-US" altLang="zh-TW" sz="2800" b="1" dirty="0" err="1" smtClean="0">
                <a:solidFill>
                  <a:srgbClr val="FFFF00"/>
                </a:solidFill>
                <a:latin typeface="Arial" pitchFamily="34" charset="0"/>
                <a:cs typeface="Arial" pitchFamily="34" charset="0"/>
              </a:rPr>
              <a:t>pathobiology</a:t>
            </a:r>
            <a:r>
              <a:rPr lang="en-US" altLang="zh-TW" sz="2800" b="1" dirty="0" smtClean="0">
                <a:solidFill>
                  <a:srgbClr val="FFFF00"/>
                </a:solidFill>
                <a:latin typeface="Arial" pitchFamily="34" charset="0"/>
                <a:cs typeface="Arial" pitchFamily="34" charset="0"/>
              </a:rPr>
              <a:t>, and the known reversibility of HPS after transplantation, suggests that effective medical treatments may soon be forthcoming. </a:t>
            </a:r>
            <a:endParaRPr lang="zh-TW" altLang="en-US" sz="2800" b="1" dirty="0" smtClean="0">
              <a:solidFill>
                <a:srgbClr val="FFFF00"/>
              </a:solidFill>
              <a:latin typeface="Arial" pitchFamily="34" charset="0"/>
              <a:cs typeface="Arial" pitchFamily="34" charset="0"/>
            </a:endParaRPr>
          </a:p>
          <a:p>
            <a:endParaRPr lang="en-IN"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descr="C:\Users\paul\Documents\pulmo\hepatopulmonary syndrome\New folder\thank-you-kids.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u="sng" dirty="0" smtClean="0">
                <a:solidFill>
                  <a:srgbClr val="800000"/>
                </a:solidFill>
              </a:rPr>
              <a:t>PREVALENCE</a:t>
            </a:r>
            <a:endParaRPr lang="en-IN" b="1" u="sng" dirty="0">
              <a:solidFill>
                <a:srgbClr val="800000"/>
              </a:solidFill>
            </a:endParaRPr>
          </a:p>
        </p:txBody>
      </p:sp>
      <p:sp>
        <p:nvSpPr>
          <p:cNvPr id="3" name="Content Placeholder 2"/>
          <p:cNvSpPr>
            <a:spLocks noGrp="1"/>
          </p:cNvSpPr>
          <p:nvPr>
            <p:ph idx="1"/>
          </p:nvPr>
        </p:nvSpPr>
        <p:spPr>
          <a:xfrm>
            <a:off x="457200" y="990600"/>
            <a:ext cx="8229600" cy="5135563"/>
          </a:xfrm>
        </p:spPr>
        <p:txBody>
          <a:bodyPr/>
          <a:lstStyle/>
          <a:p>
            <a:r>
              <a:rPr lang="en-US" b="1" dirty="0" smtClean="0">
                <a:solidFill>
                  <a:srgbClr val="000066"/>
                </a:solidFill>
                <a:latin typeface="Arial" pitchFamily="34" charset="0"/>
                <a:cs typeface="Arial" pitchFamily="34" charset="0"/>
              </a:rPr>
              <a:t>Studies on HPS report a wide range of prevalence of the disease which can be due to different patient groups and study designs.</a:t>
            </a:r>
          </a:p>
          <a:p>
            <a:endParaRPr lang="en-US" b="1" dirty="0" smtClean="0">
              <a:solidFill>
                <a:srgbClr val="000066"/>
              </a:solidFill>
              <a:latin typeface="Arial" pitchFamily="34" charset="0"/>
              <a:cs typeface="Arial" pitchFamily="34" charset="0"/>
            </a:endParaRPr>
          </a:p>
          <a:p>
            <a:r>
              <a:rPr lang="en-US" b="1" dirty="0" smtClean="0">
                <a:solidFill>
                  <a:srgbClr val="000066"/>
                </a:solidFill>
                <a:latin typeface="Arial" pitchFamily="34" charset="0"/>
                <a:cs typeface="Arial" pitchFamily="34" charset="0"/>
              </a:rPr>
              <a:t> Usually it is reported to be between 9 to 29%  of patients with liver disease</a:t>
            </a:r>
            <a:r>
              <a:rPr lang="en-US" b="1" dirty="0" smtClean="0">
                <a:solidFill>
                  <a:srgbClr val="000066"/>
                </a:solidFill>
              </a:rPr>
              <a:t>.</a:t>
            </a:r>
            <a:endParaRPr lang="en-IN" b="1" dirty="0">
              <a:solidFill>
                <a:srgbClr val="000066"/>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TW" b="1" u="sng" dirty="0" smtClean="0">
                <a:solidFill>
                  <a:srgbClr val="CC0000"/>
                </a:solidFill>
                <a:effectLst>
                  <a:outerShdw blurRad="38100" dist="38100" dir="2700000" algn="tl">
                    <a:srgbClr val="000000"/>
                  </a:outerShdw>
                </a:effectLst>
                <a:latin typeface="Arial" charset="0"/>
              </a:rPr>
              <a:t>Disorders Associated With HPS</a:t>
            </a:r>
            <a:endParaRPr lang="en-IN" dirty="0"/>
          </a:p>
        </p:txBody>
      </p:sp>
      <p:sp>
        <p:nvSpPr>
          <p:cNvPr id="3" name="Content Placeholder 2"/>
          <p:cNvSpPr>
            <a:spLocks noGrp="1"/>
          </p:cNvSpPr>
          <p:nvPr>
            <p:ph sz="half" idx="1"/>
          </p:nvPr>
        </p:nvSpPr>
        <p:spPr/>
        <p:txBody>
          <a:bodyPr>
            <a:normAutofit fontScale="85000" lnSpcReduction="10000"/>
          </a:bodyPr>
          <a:lstStyle/>
          <a:p>
            <a:pPr>
              <a:spcBef>
                <a:spcPct val="50000"/>
              </a:spcBef>
            </a:pPr>
            <a:r>
              <a:rPr lang="en-US" altLang="zh-TW" b="1" dirty="0" smtClean="0">
                <a:solidFill>
                  <a:schemeClr val="accent4"/>
                </a:solidFill>
                <a:latin typeface="Arial" pitchFamily="34" charset="0"/>
                <a:cs typeface="Arial" pitchFamily="34" charset="0"/>
              </a:rPr>
              <a:t>Primary </a:t>
            </a:r>
            <a:r>
              <a:rPr lang="en-US" altLang="zh-TW" b="1" dirty="0" err="1" smtClean="0">
                <a:solidFill>
                  <a:schemeClr val="accent4"/>
                </a:solidFill>
                <a:latin typeface="Arial" pitchFamily="34" charset="0"/>
                <a:cs typeface="Arial" pitchFamily="34" charset="0"/>
              </a:rPr>
              <a:t>biliary</a:t>
            </a:r>
            <a:r>
              <a:rPr lang="en-US" altLang="zh-TW" b="1" dirty="0" smtClean="0">
                <a:solidFill>
                  <a:schemeClr val="accent4"/>
                </a:solidFill>
                <a:latin typeface="Arial" pitchFamily="34" charset="0"/>
                <a:cs typeface="Arial" pitchFamily="34" charset="0"/>
              </a:rPr>
              <a:t> cirrhosis</a:t>
            </a:r>
          </a:p>
          <a:p>
            <a:pPr>
              <a:spcBef>
                <a:spcPct val="50000"/>
              </a:spcBef>
            </a:pPr>
            <a:r>
              <a:rPr lang="en-US" altLang="zh-TW" b="1" dirty="0" smtClean="0">
                <a:solidFill>
                  <a:schemeClr val="accent4"/>
                </a:solidFill>
                <a:latin typeface="Arial" pitchFamily="34" charset="0"/>
                <a:cs typeface="Arial" pitchFamily="34" charset="0"/>
              </a:rPr>
              <a:t>Chronic active hepatitis</a:t>
            </a:r>
          </a:p>
          <a:p>
            <a:pPr>
              <a:spcBef>
                <a:spcPct val="50000"/>
              </a:spcBef>
            </a:pPr>
            <a:r>
              <a:rPr lang="en-US" altLang="zh-TW" b="1" dirty="0" err="1" smtClean="0">
                <a:solidFill>
                  <a:schemeClr val="accent4"/>
                </a:solidFill>
                <a:latin typeface="Arial" pitchFamily="34" charset="0"/>
                <a:cs typeface="Arial" pitchFamily="34" charset="0"/>
              </a:rPr>
              <a:t>Fulminant</a:t>
            </a:r>
            <a:r>
              <a:rPr lang="en-US" altLang="zh-TW" b="1" dirty="0" smtClean="0">
                <a:solidFill>
                  <a:schemeClr val="accent4"/>
                </a:solidFill>
                <a:latin typeface="Arial" pitchFamily="34" charset="0"/>
                <a:cs typeface="Arial" pitchFamily="34" charset="0"/>
              </a:rPr>
              <a:t> hepatic failure</a:t>
            </a:r>
          </a:p>
          <a:p>
            <a:pPr>
              <a:spcBef>
                <a:spcPct val="50000"/>
              </a:spcBef>
            </a:pPr>
            <a:r>
              <a:rPr lang="en-US" altLang="zh-TW" b="1" dirty="0" smtClean="0">
                <a:solidFill>
                  <a:schemeClr val="accent4"/>
                </a:solidFill>
                <a:latin typeface="Arial" pitchFamily="34" charset="0"/>
                <a:cs typeface="Arial" pitchFamily="34" charset="0"/>
              </a:rPr>
              <a:t>Chronic hepatic allograft rejection</a:t>
            </a:r>
          </a:p>
          <a:p>
            <a:pPr>
              <a:spcBef>
                <a:spcPct val="50000"/>
              </a:spcBef>
            </a:pPr>
            <a:r>
              <a:rPr lang="en-US" altLang="zh-TW" b="1" dirty="0" smtClean="0">
                <a:solidFill>
                  <a:schemeClr val="accent4"/>
                </a:solidFill>
                <a:latin typeface="Arial" pitchFamily="34" charset="0"/>
                <a:cs typeface="Arial" pitchFamily="34" charset="0"/>
              </a:rPr>
              <a:t>Nodular regenerative hyperplasia</a:t>
            </a:r>
          </a:p>
          <a:p>
            <a:pPr>
              <a:spcBef>
                <a:spcPct val="50000"/>
              </a:spcBef>
            </a:pPr>
            <a:r>
              <a:rPr lang="en-US" altLang="zh-TW" b="1" dirty="0" smtClean="0">
                <a:solidFill>
                  <a:schemeClr val="accent4"/>
                </a:solidFill>
                <a:latin typeface="Arial" pitchFamily="34" charset="0"/>
                <a:cs typeface="Arial" pitchFamily="34" charset="0"/>
              </a:rPr>
              <a:t>Congenital hepatic fibrosis</a:t>
            </a:r>
            <a:endParaRPr lang="en-IN" b="1" dirty="0" smtClean="0">
              <a:solidFill>
                <a:schemeClr val="accent4"/>
              </a:solidFill>
              <a:latin typeface="Arial" pitchFamily="34" charset="0"/>
              <a:cs typeface="Arial" pitchFamily="34" charset="0"/>
            </a:endParaRPr>
          </a:p>
          <a:p>
            <a:endParaRPr lang="en-IN" dirty="0"/>
          </a:p>
        </p:txBody>
      </p:sp>
      <p:sp>
        <p:nvSpPr>
          <p:cNvPr id="4" name="Content Placeholder 3"/>
          <p:cNvSpPr>
            <a:spLocks noGrp="1"/>
          </p:cNvSpPr>
          <p:nvPr>
            <p:ph sz="half" idx="2"/>
          </p:nvPr>
        </p:nvSpPr>
        <p:spPr/>
        <p:txBody>
          <a:bodyPr>
            <a:normAutofit fontScale="85000" lnSpcReduction="10000"/>
          </a:bodyPr>
          <a:lstStyle/>
          <a:p>
            <a:pPr>
              <a:spcBef>
                <a:spcPct val="50000"/>
              </a:spcBef>
            </a:pPr>
            <a:r>
              <a:rPr lang="en-US" altLang="zh-TW" b="1" dirty="0" err="1" smtClean="0">
                <a:solidFill>
                  <a:schemeClr val="bg2"/>
                </a:solidFill>
                <a:latin typeface="Arial" pitchFamily="34" charset="0"/>
                <a:cs typeface="Arial" pitchFamily="34" charset="0"/>
              </a:rPr>
              <a:t>Biliary</a:t>
            </a:r>
            <a:r>
              <a:rPr lang="en-US" altLang="zh-TW" b="1" dirty="0" smtClean="0">
                <a:solidFill>
                  <a:schemeClr val="bg2"/>
                </a:solidFill>
                <a:latin typeface="Arial" pitchFamily="34" charset="0"/>
                <a:cs typeface="Arial" pitchFamily="34" charset="0"/>
              </a:rPr>
              <a:t> </a:t>
            </a:r>
            <a:r>
              <a:rPr lang="en-US" altLang="zh-TW" b="1" dirty="0" err="1" smtClean="0">
                <a:solidFill>
                  <a:schemeClr val="bg2"/>
                </a:solidFill>
                <a:latin typeface="Arial" pitchFamily="34" charset="0"/>
                <a:cs typeface="Arial" pitchFamily="34" charset="0"/>
              </a:rPr>
              <a:t>atresia</a:t>
            </a:r>
            <a:endParaRPr lang="en-US" altLang="zh-TW" b="1" dirty="0" smtClean="0">
              <a:solidFill>
                <a:schemeClr val="bg2"/>
              </a:solidFill>
              <a:latin typeface="Arial" pitchFamily="34" charset="0"/>
              <a:cs typeface="Arial" pitchFamily="34" charset="0"/>
            </a:endParaRPr>
          </a:p>
          <a:p>
            <a:pPr>
              <a:spcBef>
                <a:spcPct val="50000"/>
              </a:spcBef>
            </a:pPr>
            <a:r>
              <a:rPr lang="en-US" altLang="zh-TW" b="1" dirty="0" smtClean="0">
                <a:solidFill>
                  <a:schemeClr val="bg2"/>
                </a:solidFill>
                <a:latin typeface="Arial" pitchFamily="34" charset="0"/>
                <a:cs typeface="Arial" pitchFamily="34" charset="0"/>
              </a:rPr>
              <a:t>Budd-</a:t>
            </a:r>
            <a:r>
              <a:rPr lang="en-US" altLang="zh-TW" b="1" dirty="0" err="1" smtClean="0">
                <a:solidFill>
                  <a:schemeClr val="bg2"/>
                </a:solidFill>
                <a:latin typeface="Arial" pitchFamily="34" charset="0"/>
                <a:cs typeface="Arial" pitchFamily="34" charset="0"/>
              </a:rPr>
              <a:t>Chiari</a:t>
            </a:r>
            <a:r>
              <a:rPr lang="en-US" altLang="zh-TW" b="1" dirty="0" smtClean="0">
                <a:solidFill>
                  <a:schemeClr val="bg2"/>
                </a:solidFill>
                <a:latin typeface="Arial" pitchFamily="34" charset="0"/>
                <a:cs typeface="Arial" pitchFamily="34" charset="0"/>
              </a:rPr>
              <a:t> syndrome</a:t>
            </a:r>
          </a:p>
          <a:p>
            <a:pPr>
              <a:spcBef>
                <a:spcPct val="50000"/>
              </a:spcBef>
            </a:pPr>
            <a:r>
              <a:rPr lang="en-US" altLang="zh-TW" b="1" dirty="0" smtClean="0">
                <a:solidFill>
                  <a:schemeClr val="bg2"/>
                </a:solidFill>
                <a:latin typeface="Arial" pitchFamily="34" charset="0"/>
                <a:cs typeface="Arial" pitchFamily="34" charset="0"/>
              </a:rPr>
              <a:t>a1-antitrypsin deficiency</a:t>
            </a:r>
          </a:p>
          <a:p>
            <a:pPr>
              <a:spcBef>
                <a:spcPct val="50000"/>
              </a:spcBef>
            </a:pPr>
            <a:r>
              <a:rPr lang="en-US" altLang="zh-TW" b="1" dirty="0" err="1" smtClean="0">
                <a:solidFill>
                  <a:schemeClr val="bg2"/>
                </a:solidFill>
                <a:latin typeface="Arial" pitchFamily="34" charset="0"/>
                <a:cs typeface="Arial" pitchFamily="34" charset="0"/>
              </a:rPr>
              <a:t>Tyrosinemia</a:t>
            </a:r>
            <a:endParaRPr lang="en-US" altLang="zh-TW" b="1" dirty="0" smtClean="0">
              <a:solidFill>
                <a:schemeClr val="bg2"/>
              </a:solidFill>
              <a:latin typeface="Arial" pitchFamily="34" charset="0"/>
              <a:cs typeface="Arial" pitchFamily="34" charset="0"/>
            </a:endParaRPr>
          </a:p>
          <a:p>
            <a:pPr>
              <a:spcBef>
                <a:spcPct val="50000"/>
              </a:spcBef>
            </a:pPr>
            <a:r>
              <a:rPr lang="en-US" altLang="zh-TW" b="1" dirty="0" smtClean="0">
                <a:solidFill>
                  <a:schemeClr val="bg2"/>
                </a:solidFill>
                <a:latin typeface="Arial" pitchFamily="34" charset="0"/>
                <a:cs typeface="Arial" pitchFamily="34" charset="0"/>
              </a:rPr>
              <a:t>Wilson's disease</a:t>
            </a:r>
          </a:p>
          <a:p>
            <a:pPr>
              <a:spcBef>
                <a:spcPct val="50000"/>
              </a:spcBef>
            </a:pPr>
            <a:r>
              <a:rPr lang="en-US" altLang="zh-TW" b="1" dirty="0" err="1" smtClean="0">
                <a:solidFill>
                  <a:schemeClr val="bg2"/>
                </a:solidFill>
                <a:latin typeface="Arial" pitchFamily="34" charset="0"/>
                <a:cs typeface="Arial" pitchFamily="34" charset="0"/>
              </a:rPr>
              <a:t>Schistosomiasis</a:t>
            </a:r>
            <a:endParaRPr lang="en-IN" b="1" dirty="0" smtClean="0">
              <a:solidFill>
                <a:schemeClr val="bg2"/>
              </a:solidFill>
              <a:latin typeface="Arial" pitchFamily="34" charset="0"/>
              <a:cs typeface="Arial" pitchFamily="34" charset="0"/>
            </a:endParaRPr>
          </a:p>
          <a:p>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b="1" u="sng" dirty="0" smtClean="0">
                <a:solidFill>
                  <a:srgbClr val="990033"/>
                </a:solidFill>
              </a:rPr>
              <a:t>PATHOPHYSIOLOGY</a:t>
            </a:r>
            <a:endParaRPr lang="en-IN" b="1" u="sng" dirty="0">
              <a:solidFill>
                <a:srgbClr val="990033"/>
              </a:solidFill>
            </a:endParaRPr>
          </a:p>
        </p:txBody>
      </p:sp>
      <p:sp>
        <p:nvSpPr>
          <p:cNvPr id="3" name="Content Placeholder 2"/>
          <p:cNvSpPr>
            <a:spLocks noGrp="1"/>
          </p:cNvSpPr>
          <p:nvPr>
            <p:ph idx="1"/>
          </p:nvPr>
        </p:nvSpPr>
        <p:spPr>
          <a:xfrm>
            <a:off x="228600" y="1143000"/>
            <a:ext cx="8686800" cy="5486400"/>
          </a:xfrm>
        </p:spPr>
        <p:txBody>
          <a:bodyPr>
            <a:normAutofit/>
          </a:bodyPr>
          <a:lstStyle/>
          <a:p>
            <a:r>
              <a:rPr lang="en-US" b="1" u="sng" dirty="0" smtClean="0">
                <a:solidFill>
                  <a:srgbClr val="CC6600"/>
                </a:solidFill>
              </a:rPr>
              <a:t>I) Vasodilatation:</a:t>
            </a:r>
          </a:p>
          <a:p>
            <a:pPr>
              <a:lnSpc>
                <a:spcPct val="90000"/>
              </a:lnSpc>
              <a:buNone/>
              <a:defRPr/>
            </a:pPr>
            <a:r>
              <a:rPr lang="en-US" b="1" dirty="0" smtClean="0">
                <a:solidFill>
                  <a:srgbClr val="000066"/>
                </a:solidFill>
              </a:rPr>
              <a:t> </a:t>
            </a:r>
            <a:r>
              <a:rPr lang="en-US" b="1" dirty="0" smtClean="0">
                <a:solidFill>
                  <a:srgbClr val="000066"/>
                </a:solidFill>
                <a:latin typeface="Arial" pitchFamily="34" charset="0"/>
                <a:cs typeface="Arial" pitchFamily="34" charset="0"/>
              </a:rPr>
              <a:t>Persistent pulmonary and systemic vasodilatation is mostly explained by the imbalance of vasodilator and vasoconstrictor agents favoring vasodilators. This could be due to:</a:t>
            </a:r>
          </a:p>
          <a:p>
            <a:pPr>
              <a:lnSpc>
                <a:spcPct val="90000"/>
              </a:lnSpc>
              <a:buNone/>
              <a:defRPr/>
            </a:pPr>
            <a:r>
              <a:rPr lang="en-US" b="1" dirty="0" smtClean="0">
                <a:solidFill>
                  <a:srgbClr val="000066"/>
                </a:solidFill>
                <a:latin typeface="Arial" pitchFamily="34" charset="0"/>
                <a:cs typeface="Arial" pitchFamily="34" charset="0"/>
              </a:rPr>
              <a:t> a- Overproduction of the vasodilators from injured </a:t>
            </a:r>
            <a:r>
              <a:rPr lang="en-US" b="1" dirty="0" err="1" smtClean="0">
                <a:solidFill>
                  <a:srgbClr val="000066"/>
                </a:solidFill>
                <a:latin typeface="Arial" pitchFamily="34" charset="0"/>
                <a:cs typeface="Arial" pitchFamily="34" charset="0"/>
              </a:rPr>
              <a:t>hepatobiliary</a:t>
            </a:r>
            <a:r>
              <a:rPr lang="en-US" b="1" dirty="0" smtClean="0">
                <a:solidFill>
                  <a:srgbClr val="000066"/>
                </a:solidFill>
                <a:latin typeface="Arial" pitchFamily="34" charset="0"/>
                <a:cs typeface="Arial" pitchFamily="34" charset="0"/>
              </a:rPr>
              <a:t> system.</a:t>
            </a:r>
          </a:p>
          <a:p>
            <a:pPr>
              <a:lnSpc>
                <a:spcPct val="90000"/>
              </a:lnSpc>
              <a:buNone/>
              <a:defRPr/>
            </a:pPr>
            <a:r>
              <a:rPr lang="en-US" b="1" dirty="0" smtClean="0">
                <a:solidFill>
                  <a:srgbClr val="000066"/>
                </a:solidFill>
                <a:latin typeface="Arial" pitchFamily="34" charset="0"/>
                <a:cs typeface="Arial" pitchFamily="34" charset="0"/>
              </a:rPr>
              <a:t> b- Decrease in their clearance by the liver.</a:t>
            </a:r>
          </a:p>
          <a:p>
            <a:pPr>
              <a:lnSpc>
                <a:spcPct val="90000"/>
              </a:lnSpc>
              <a:buNone/>
              <a:defRPr/>
            </a:pPr>
            <a:r>
              <a:rPr lang="en-US" b="1" dirty="0" smtClean="0">
                <a:solidFill>
                  <a:srgbClr val="000066"/>
                </a:solidFill>
                <a:latin typeface="Arial" pitchFamily="34" charset="0"/>
                <a:cs typeface="Arial" pitchFamily="34" charset="0"/>
              </a:rPr>
              <a:t> c- Production of a vasoconstrictor inhibitor. </a:t>
            </a:r>
            <a:endParaRPr lang="en-IN" b="1" dirty="0">
              <a:solidFill>
                <a:srgbClr val="000066"/>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914400"/>
            <a:ext cx="8458200" cy="5638800"/>
          </a:xfrm>
        </p:spPr>
        <p:txBody>
          <a:bodyPr>
            <a:normAutofit lnSpcReduction="10000"/>
          </a:bodyPr>
          <a:lstStyle/>
          <a:p>
            <a:pPr>
              <a:lnSpc>
                <a:spcPct val="90000"/>
              </a:lnSpc>
              <a:buNone/>
              <a:defRPr/>
            </a:pPr>
            <a:r>
              <a:rPr lang="en-US" dirty="0" smtClean="0"/>
              <a:t> </a:t>
            </a:r>
            <a:r>
              <a:rPr lang="en-US" b="1" dirty="0" smtClean="0">
                <a:solidFill>
                  <a:srgbClr val="000066"/>
                </a:solidFill>
                <a:latin typeface="Arial" pitchFamily="34" charset="0"/>
                <a:cs typeface="Arial" pitchFamily="34" charset="0"/>
              </a:rPr>
              <a:t>d- Normal sensitivity of the pulmonary vessels to vasoconstrictors in response to hypoxemia is blunted in HPS.</a:t>
            </a:r>
          </a:p>
          <a:p>
            <a:pPr>
              <a:lnSpc>
                <a:spcPct val="90000"/>
              </a:lnSpc>
              <a:buNone/>
              <a:defRPr/>
            </a:pPr>
            <a:endParaRPr lang="en-US" b="1" dirty="0" smtClean="0">
              <a:solidFill>
                <a:srgbClr val="000066"/>
              </a:solidFill>
              <a:latin typeface="Arial" pitchFamily="34" charset="0"/>
              <a:cs typeface="Arial" pitchFamily="34" charset="0"/>
            </a:endParaRPr>
          </a:p>
          <a:p>
            <a:pPr>
              <a:lnSpc>
                <a:spcPct val="90000"/>
              </a:lnSpc>
              <a:buNone/>
              <a:defRPr/>
            </a:pPr>
            <a:r>
              <a:rPr lang="en-US" b="1" dirty="0" smtClean="0">
                <a:solidFill>
                  <a:srgbClr val="000066"/>
                </a:solidFill>
                <a:latin typeface="Arial" pitchFamily="34" charset="0"/>
                <a:cs typeface="Arial" pitchFamily="34" charset="0"/>
              </a:rPr>
              <a:t>  - Numerous vasodilators are suspected but nitric oxide ( NO) is the most appreciated one.</a:t>
            </a:r>
          </a:p>
          <a:p>
            <a:pPr>
              <a:lnSpc>
                <a:spcPct val="90000"/>
              </a:lnSpc>
              <a:buNone/>
              <a:defRPr/>
            </a:pPr>
            <a:endParaRPr lang="en-US" b="1" dirty="0" smtClean="0">
              <a:solidFill>
                <a:srgbClr val="000066"/>
              </a:solidFill>
              <a:latin typeface="Arial" pitchFamily="34" charset="0"/>
              <a:cs typeface="Arial" pitchFamily="34" charset="0"/>
            </a:endParaRPr>
          </a:p>
          <a:p>
            <a:pPr>
              <a:lnSpc>
                <a:spcPct val="90000"/>
              </a:lnSpc>
              <a:buNone/>
              <a:defRPr/>
            </a:pPr>
            <a:r>
              <a:rPr lang="en-US" b="1" dirty="0" smtClean="0">
                <a:solidFill>
                  <a:srgbClr val="000066"/>
                </a:solidFill>
                <a:latin typeface="Arial" pitchFamily="34" charset="0"/>
                <a:cs typeface="Arial" pitchFamily="34" charset="0"/>
              </a:rPr>
              <a:t>   Other mediators include </a:t>
            </a:r>
            <a:r>
              <a:rPr lang="en-US" b="1" dirty="0" err="1" smtClean="0">
                <a:solidFill>
                  <a:srgbClr val="000066"/>
                </a:solidFill>
                <a:latin typeface="Arial" pitchFamily="34" charset="0"/>
                <a:cs typeface="Arial" pitchFamily="34" charset="0"/>
              </a:rPr>
              <a:t>vaso</a:t>
            </a:r>
            <a:r>
              <a:rPr lang="en-US" b="1" dirty="0" smtClean="0">
                <a:solidFill>
                  <a:srgbClr val="000066"/>
                </a:solidFill>
                <a:latin typeface="Arial" pitchFamily="34" charset="0"/>
                <a:cs typeface="Arial" pitchFamily="34" charset="0"/>
              </a:rPr>
              <a:t>-active intestinal peptide (VIP), </a:t>
            </a:r>
            <a:r>
              <a:rPr lang="en-US" b="1" dirty="0" err="1" smtClean="0">
                <a:solidFill>
                  <a:srgbClr val="000066"/>
                </a:solidFill>
                <a:latin typeface="Arial" pitchFamily="34" charset="0"/>
                <a:cs typeface="Arial" pitchFamily="34" charset="0"/>
              </a:rPr>
              <a:t>calcitonin</a:t>
            </a:r>
            <a:r>
              <a:rPr lang="en-US" b="1" dirty="0" smtClean="0">
                <a:solidFill>
                  <a:srgbClr val="000066"/>
                </a:solidFill>
                <a:latin typeface="Arial" pitchFamily="34" charset="0"/>
                <a:cs typeface="Arial" pitchFamily="34" charset="0"/>
              </a:rPr>
              <a:t> related peptide, glucagon, substance P and platelet activating factor. </a:t>
            </a:r>
          </a:p>
          <a:p>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TW" b="1" u="sng" dirty="0" smtClean="0">
                <a:solidFill>
                  <a:schemeClr val="folHlink"/>
                </a:solidFill>
                <a:latin typeface="Arial" charset="0"/>
              </a:rPr>
              <a:t>Possible Mediators of Vascular Dilatation in HPS</a:t>
            </a:r>
            <a:endParaRPr lang="en-IN" dirty="0"/>
          </a:p>
        </p:txBody>
      </p:sp>
      <p:sp>
        <p:nvSpPr>
          <p:cNvPr id="3" name="Content Placeholder 2"/>
          <p:cNvSpPr>
            <a:spLocks noGrp="1"/>
          </p:cNvSpPr>
          <p:nvPr>
            <p:ph sz="half" idx="1"/>
          </p:nvPr>
        </p:nvSpPr>
        <p:spPr/>
        <p:txBody>
          <a:bodyPr>
            <a:normAutofit fontScale="77500" lnSpcReduction="20000"/>
          </a:bodyPr>
          <a:lstStyle/>
          <a:p>
            <a:pPr>
              <a:spcBef>
                <a:spcPct val="50000"/>
              </a:spcBef>
            </a:pPr>
            <a:r>
              <a:rPr lang="zh-TW" altLang="en-US" b="1" dirty="0" smtClean="0">
                <a:solidFill>
                  <a:schemeClr val="bg2"/>
                </a:solidFill>
              </a:rPr>
              <a:t>#</a:t>
            </a:r>
            <a:r>
              <a:rPr lang="en-US" altLang="zh-TW" b="1" dirty="0" smtClean="0">
                <a:solidFill>
                  <a:schemeClr val="bg2"/>
                </a:solidFill>
              </a:rPr>
              <a:t>Increased Pulmonary Vasodilators </a:t>
            </a:r>
          </a:p>
          <a:p>
            <a:pPr>
              <a:spcBef>
                <a:spcPct val="50000"/>
              </a:spcBef>
            </a:pPr>
            <a:r>
              <a:rPr lang="en-US" altLang="zh-TW" b="1" dirty="0" smtClean="0">
                <a:solidFill>
                  <a:srgbClr val="CC0000"/>
                </a:solidFill>
              </a:rPr>
              <a:t>Glucagon</a:t>
            </a:r>
          </a:p>
          <a:p>
            <a:pPr>
              <a:spcBef>
                <a:spcPct val="50000"/>
              </a:spcBef>
            </a:pPr>
            <a:r>
              <a:rPr lang="en-US" altLang="zh-TW" b="1" dirty="0" err="1" smtClean="0">
                <a:solidFill>
                  <a:srgbClr val="CC0000"/>
                </a:solidFill>
              </a:rPr>
              <a:t>Atrial</a:t>
            </a:r>
            <a:r>
              <a:rPr lang="en-US" altLang="zh-TW" b="1" dirty="0" smtClean="0">
                <a:solidFill>
                  <a:srgbClr val="CC0000"/>
                </a:solidFill>
              </a:rPr>
              <a:t> </a:t>
            </a:r>
            <a:r>
              <a:rPr lang="en-US" altLang="zh-TW" b="1" dirty="0" err="1" smtClean="0">
                <a:solidFill>
                  <a:srgbClr val="CC0000"/>
                </a:solidFill>
              </a:rPr>
              <a:t>natriuretic</a:t>
            </a:r>
            <a:r>
              <a:rPr lang="en-US" altLang="zh-TW" b="1" dirty="0" smtClean="0">
                <a:solidFill>
                  <a:srgbClr val="CC0000"/>
                </a:solidFill>
              </a:rPr>
              <a:t> factor</a:t>
            </a:r>
          </a:p>
          <a:p>
            <a:pPr>
              <a:spcBef>
                <a:spcPct val="50000"/>
              </a:spcBef>
            </a:pPr>
            <a:r>
              <a:rPr lang="en-US" altLang="zh-TW" b="1" dirty="0" err="1" smtClean="0">
                <a:solidFill>
                  <a:srgbClr val="CC0000"/>
                </a:solidFill>
              </a:rPr>
              <a:t>Calcitonin</a:t>
            </a:r>
            <a:r>
              <a:rPr lang="en-US" altLang="zh-TW" b="1" dirty="0" smtClean="0">
                <a:solidFill>
                  <a:srgbClr val="CC0000"/>
                </a:solidFill>
              </a:rPr>
              <a:t> gene-related peptide</a:t>
            </a:r>
          </a:p>
          <a:p>
            <a:pPr>
              <a:spcBef>
                <a:spcPct val="50000"/>
              </a:spcBef>
            </a:pPr>
            <a:r>
              <a:rPr lang="en-US" altLang="zh-TW" b="1" dirty="0" smtClean="0">
                <a:solidFill>
                  <a:srgbClr val="CC0000"/>
                </a:solidFill>
              </a:rPr>
              <a:t>Substance P</a:t>
            </a:r>
          </a:p>
          <a:p>
            <a:pPr>
              <a:spcBef>
                <a:spcPct val="50000"/>
              </a:spcBef>
            </a:pPr>
            <a:r>
              <a:rPr lang="en-US" altLang="zh-TW" b="1" dirty="0" smtClean="0">
                <a:solidFill>
                  <a:srgbClr val="CC0000"/>
                </a:solidFill>
              </a:rPr>
              <a:t>Platelet-activating factor</a:t>
            </a:r>
          </a:p>
          <a:p>
            <a:pPr>
              <a:spcBef>
                <a:spcPct val="50000"/>
              </a:spcBef>
            </a:pPr>
            <a:r>
              <a:rPr lang="en-US" altLang="zh-TW" b="1" dirty="0" smtClean="0">
                <a:solidFill>
                  <a:srgbClr val="CC0000"/>
                </a:solidFill>
              </a:rPr>
              <a:t>Prostaglandin I2 or E1</a:t>
            </a:r>
          </a:p>
          <a:p>
            <a:pPr>
              <a:spcBef>
                <a:spcPct val="50000"/>
              </a:spcBef>
            </a:pPr>
            <a:r>
              <a:rPr lang="en-US" altLang="zh-TW" b="1" dirty="0" smtClean="0">
                <a:solidFill>
                  <a:srgbClr val="CC0000"/>
                </a:solidFill>
              </a:rPr>
              <a:t>Nitric oxide </a:t>
            </a:r>
          </a:p>
          <a:p>
            <a:endParaRPr lang="en-IN" dirty="0"/>
          </a:p>
        </p:txBody>
      </p:sp>
      <p:sp>
        <p:nvSpPr>
          <p:cNvPr id="4" name="Content Placeholder 3"/>
          <p:cNvSpPr>
            <a:spLocks noGrp="1"/>
          </p:cNvSpPr>
          <p:nvPr>
            <p:ph sz="half" idx="2"/>
          </p:nvPr>
        </p:nvSpPr>
        <p:spPr/>
        <p:txBody>
          <a:bodyPr>
            <a:normAutofit fontScale="77500" lnSpcReduction="20000"/>
          </a:bodyPr>
          <a:lstStyle/>
          <a:p>
            <a:pPr>
              <a:spcBef>
                <a:spcPct val="50000"/>
              </a:spcBef>
            </a:pPr>
            <a:r>
              <a:rPr lang="zh-TW" altLang="en-US" b="1" dirty="0" smtClean="0">
                <a:solidFill>
                  <a:schemeClr val="bg2"/>
                </a:solidFill>
              </a:rPr>
              <a:t>#</a:t>
            </a:r>
            <a:r>
              <a:rPr lang="en-US" altLang="zh-TW" b="1" dirty="0" smtClean="0">
                <a:solidFill>
                  <a:schemeClr val="bg2"/>
                </a:solidFill>
              </a:rPr>
              <a:t>Decreased Vasoconstrictors</a:t>
            </a:r>
          </a:p>
          <a:p>
            <a:pPr>
              <a:spcBef>
                <a:spcPct val="50000"/>
              </a:spcBef>
            </a:pPr>
            <a:r>
              <a:rPr lang="en-US" altLang="zh-TW" b="1" dirty="0" smtClean="0">
                <a:solidFill>
                  <a:srgbClr val="CC0000"/>
                </a:solidFill>
              </a:rPr>
              <a:t>Prostaglandin F2a</a:t>
            </a:r>
          </a:p>
          <a:p>
            <a:pPr>
              <a:spcBef>
                <a:spcPct val="50000"/>
              </a:spcBef>
            </a:pPr>
            <a:r>
              <a:rPr lang="en-US" altLang="zh-TW" b="1" dirty="0" err="1" smtClean="0">
                <a:solidFill>
                  <a:srgbClr val="CC0000"/>
                </a:solidFill>
              </a:rPr>
              <a:t>Angiotensin</a:t>
            </a:r>
            <a:r>
              <a:rPr lang="en-US" altLang="zh-TW" b="1" dirty="0" smtClean="0">
                <a:solidFill>
                  <a:srgbClr val="CC0000"/>
                </a:solidFill>
              </a:rPr>
              <a:t> I </a:t>
            </a:r>
          </a:p>
          <a:p>
            <a:endParaRPr lang="en-IN"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967</TotalTime>
  <Words>1816</Words>
  <Application>Microsoft Office PowerPoint</Application>
  <PresentationFormat>On-screen Show (4:3)</PresentationFormat>
  <Paragraphs>210</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BY DR.TINKU JOSEPH</vt:lpstr>
      <vt:lpstr>DEFINITION:</vt:lpstr>
      <vt:lpstr>Slide 3</vt:lpstr>
      <vt:lpstr>HISTORY OF HPS</vt:lpstr>
      <vt:lpstr>PREVALENCE</vt:lpstr>
      <vt:lpstr>Disorders Associated With HPS</vt:lpstr>
      <vt:lpstr>PATHOPHYSIOLOGY</vt:lpstr>
      <vt:lpstr>Slide 8</vt:lpstr>
      <vt:lpstr>Possible Mediators of Vascular Dilatation in HPS</vt:lpstr>
      <vt:lpstr>Nitric oxide (NO)</vt:lpstr>
      <vt:lpstr>Slide 11</vt:lpstr>
      <vt:lpstr>Slide 12</vt:lpstr>
      <vt:lpstr>THE OXYGEN DIFFUSION ALTERATIONS DUE TO ABNORMAL VESSELS IN HPS</vt:lpstr>
      <vt:lpstr>Slide 14</vt:lpstr>
      <vt:lpstr>Slide 15</vt:lpstr>
      <vt:lpstr>Slide 16</vt:lpstr>
      <vt:lpstr>Slide 17</vt:lpstr>
      <vt:lpstr>CLINICAL FEATURES</vt:lpstr>
      <vt:lpstr>Slide 19</vt:lpstr>
      <vt:lpstr>SIGNS OF LIVER FAILURE</vt:lpstr>
      <vt:lpstr>Slide 21</vt:lpstr>
      <vt:lpstr>Slide 22</vt:lpstr>
      <vt:lpstr>VARIOUS STUDIES ON HPS</vt:lpstr>
      <vt:lpstr>Slide 24</vt:lpstr>
      <vt:lpstr>DIAGNOSIS</vt:lpstr>
      <vt:lpstr>Diagnostic Procedures:</vt:lpstr>
      <vt:lpstr>Slide 27</vt:lpstr>
      <vt:lpstr>Slide 28</vt:lpstr>
      <vt:lpstr>Slide 29</vt:lpstr>
      <vt:lpstr>Slide 30</vt:lpstr>
      <vt:lpstr>Slide 31</vt:lpstr>
      <vt:lpstr>PULMONARY ARTERIOGRAMS  ADVANCED TYPE 1, DENSE SPONGY APPEARENCE</vt:lpstr>
      <vt:lpstr>PULMONARY ARTERIOGRAMS TYPE 2 VASCULAR ABNORMALITIES DISCREATE ARTERIOVENOUS FISTULAS </vt:lpstr>
      <vt:lpstr>Slide 34</vt:lpstr>
      <vt:lpstr>TREATMENT</vt:lpstr>
      <vt:lpstr>Slide 36</vt:lpstr>
      <vt:lpstr>Slide 37</vt:lpstr>
      <vt:lpstr>Slide 38</vt:lpstr>
      <vt:lpstr>Growing evidence supports garlic to treat HPS </vt:lpstr>
      <vt:lpstr>Orthotopic Liver Transplantation (OLT)</vt:lpstr>
      <vt:lpstr>HPS and Effects of OLT</vt:lpstr>
      <vt:lpstr>HPS and Effects of OLT</vt:lpstr>
      <vt:lpstr>HPS - DIAGNOSTIC ALGORITHM</vt:lpstr>
      <vt:lpstr>Summary</vt:lpstr>
      <vt:lpstr>Slide 45</vt:lpstr>
      <vt:lpstr>Slide 46</vt:lpstr>
      <vt:lpstr>Conclusion</vt:lpstr>
      <vt:lpstr>Slide 48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tinku jk</dc:creator>
  <cp:lastModifiedBy>paul joseph</cp:lastModifiedBy>
  <cp:revision>96</cp:revision>
  <dcterms:created xsi:type="dcterms:W3CDTF">2006-08-16T00:00:00Z</dcterms:created>
  <dcterms:modified xsi:type="dcterms:W3CDTF">2010-08-21T13:06:52Z</dcterms:modified>
</cp:coreProperties>
</file>